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ppt" ContentType="application/vnd.ms-powerpoint"/>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notesMasterIdLst>
    <p:notesMasterId r:id="rId78"/>
  </p:notesMasterIdLst>
  <p:sldIdLst>
    <p:sldId id="259" r:id="rId3"/>
    <p:sldId id="267" r:id="rId4"/>
    <p:sldId id="280" r:id="rId5"/>
    <p:sldId id="282" r:id="rId6"/>
    <p:sldId id="283" r:id="rId7"/>
    <p:sldId id="288" r:id="rId8"/>
    <p:sldId id="286" r:id="rId9"/>
    <p:sldId id="295" r:id="rId10"/>
    <p:sldId id="294" r:id="rId11"/>
    <p:sldId id="303" r:id="rId12"/>
    <p:sldId id="304" r:id="rId13"/>
    <p:sldId id="308" r:id="rId14"/>
    <p:sldId id="305" r:id="rId15"/>
    <p:sldId id="307" r:id="rId16"/>
    <p:sldId id="311" r:id="rId17"/>
    <p:sldId id="312" r:id="rId18"/>
    <p:sldId id="310" r:id="rId19"/>
    <p:sldId id="432" r:id="rId20"/>
    <p:sldId id="433" r:id="rId21"/>
    <p:sldId id="434" r:id="rId22"/>
    <p:sldId id="435" r:id="rId23"/>
    <p:sldId id="321" r:id="rId24"/>
    <p:sldId id="327" r:id="rId25"/>
    <p:sldId id="326" r:id="rId26"/>
    <p:sldId id="328" r:id="rId27"/>
    <p:sldId id="330" r:id="rId28"/>
    <p:sldId id="331" r:id="rId29"/>
    <p:sldId id="333" r:id="rId30"/>
    <p:sldId id="275" r:id="rId31"/>
    <p:sldId id="335" r:id="rId32"/>
    <p:sldId id="336" r:id="rId33"/>
    <p:sldId id="340" r:id="rId34"/>
    <p:sldId id="334" r:id="rId35"/>
    <p:sldId id="338" r:id="rId36"/>
    <p:sldId id="339" r:id="rId37"/>
    <p:sldId id="341" r:id="rId38"/>
    <p:sldId id="342" r:id="rId39"/>
    <p:sldId id="343" r:id="rId40"/>
    <p:sldId id="345" r:id="rId41"/>
    <p:sldId id="426" r:id="rId42"/>
    <p:sldId id="428" r:id="rId43"/>
    <p:sldId id="431" r:id="rId44"/>
    <p:sldId id="346" r:id="rId45"/>
    <p:sldId id="344" r:id="rId46"/>
    <p:sldId id="354" r:id="rId47"/>
    <p:sldId id="355" r:id="rId48"/>
    <p:sldId id="356" r:id="rId49"/>
    <p:sldId id="360" r:id="rId50"/>
    <p:sldId id="358" r:id="rId51"/>
    <p:sldId id="367" r:id="rId52"/>
    <p:sldId id="371" r:id="rId53"/>
    <p:sldId id="384" r:id="rId54"/>
    <p:sldId id="390" r:id="rId55"/>
    <p:sldId id="389" r:id="rId56"/>
    <p:sldId id="388" r:id="rId57"/>
    <p:sldId id="387" r:id="rId58"/>
    <p:sldId id="391" r:id="rId59"/>
    <p:sldId id="386" r:id="rId60"/>
    <p:sldId id="436" r:id="rId61"/>
    <p:sldId id="437" r:id="rId62"/>
    <p:sldId id="438" r:id="rId63"/>
    <p:sldId id="412" r:id="rId64"/>
    <p:sldId id="274" r:id="rId65"/>
    <p:sldId id="413" r:id="rId66"/>
    <p:sldId id="411" r:id="rId67"/>
    <p:sldId id="414" r:id="rId68"/>
    <p:sldId id="415" r:id="rId69"/>
    <p:sldId id="416" r:id="rId70"/>
    <p:sldId id="417" r:id="rId71"/>
    <p:sldId id="410" r:id="rId72"/>
    <p:sldId id="421" r:id="rId73"/>
    <p:sldId id="409" r:id="rId74"/>
    <p:sldId id="420" r:id="rId75"/>
    <p:sldId id="424" r:id="rId76"/>
    <p:sldId id="419" r:id="rId77"/>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0587"/>
    <a:srgbClr val="7517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55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6B12AFC-441B-4741-85C9-4123809D105D}" type="datetimeFigureOut">
              <a:rPr lang="tr-TR"/>
              <a:pPr>
                <a:defRPr/>
              </a:pPr>
              <a:t>03.05.2016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C4CD925-B746-4E85-912A-75BE47F8AACD}" type="slidenum">
              <a:rPr lang="tr-TR"/>
              <a:pPr>
                <a:defRPr/>
              </a:pPr>
              <a:t>‹#›</a:t>
            </a:fld>
            <a:endParaRPr lang="tr-TR"/>
          </a:p>
        </p:txBody>
      </p:sp>
    </p:spTree>
    <p:extLst>
      <p:ext uri="{BB962C8B-B14F-4D97-AF65-F5344CB8AC3E}">
        <p14:creationId xmlns:p14="http://schemas.microsoft.com/office/powerpoint/2010/main" val="28849573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28 Başlık"/>
          <p:cNvSpPr>
            <a:spLocks noGrp="1"/>
          </p:cNvSpPr>
          <p:nvPr>
            <p:ph type="ctrTitle"/>
          </p:nvPr>
        </p:nvSpPr>
        <p:spPr>
          <a:xfrm>
            <a:off x="381000" y="4853411"/>
            <a:ext cx="8458200" cy="1222375"/>
          </a:xfrm>
        </p:spPr>
        <p:txBody>
          <a:bodyPr anchor="t"/>
          <a:lstStyle/>
          <a:p>
            <a:r>
              <a:rPr lang="tr-TR" smtClean="0"/>
              <a:t>Asıl başlık stili için tıklatın</a:t>
            </a:r>
            <a:endParaRPr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5" name="15 Veri Yer Tutucusu"/>
          <p:cNvSpPr>
            <a:spLocks noGrp="1"/>
          </p:cNvSpPr>
          <p:nvPr>
            <p:ph type="dt" sz="half" idx="10"/>
          </p:nvPr>
        </p:nvSpPr>
        <p:spPr/>
        <p:txBody>
          <a:bodyPr/>
          <a:lstStyle>
            <a:lvl1pPr>
              <a:defRPr/>
            </a:lvl1pPr>
          </a:lstStyle>
          <a:p>
            <a:pPr>
              <a:defRPr/>
            </a:pPr>
            <a:fld id="{12E3A700-57FD-42CF-8F21-94EDCFDB7227}" type="datetime1">
              <a:rPr lang="tr-TR"/>
              <a:pPr>
                <a:defRPr/>
              </a:pPr>
              <a:t>03.05.2016</a:t>
            </a:fld>
            <a:endParaRPr lang="tr-TR"/>
          </a:p>
        </p:txBody>
      </p:sp>
      <p:sp>
        <p:nvSpPr>
          <p:cNvPr id="6" name="1 Altbilgi Yer Tutucusu"/>
          <p:cNvSpPr>
            <a:spLocks noGrp="1"/>
          </p:cNvSpPr>
          <p:nvPr>
            <p:ph type="ftr" sz="quarter" idx="11"/>
          </p:nvPr>
        </p:nvSpPr>
        <p:spPr/>
        <p:txBody>
          <a:bodyPr/>
          <a:lstStyle>
            <a:lvl1pPr>
              <a:defRPr/>
            </a:lvl1pPr>
          </a:lstStyle>
          <a:p>
            <a:pPr>
              <a:defRPr/>
            </a:pPr>
            <a:endParaRPr lang="tr-TR"/>
          </a:p>
        </p:txBody>
      </p:sp>
      <p:sp>
        <p:nvSpPr>
          <p:cNvPr id="7" name="14 Slayt Numarası Yer Tutucusu"/>
          <p:cNvSpPr>
            <a:spLocks noGrp="1"/>
          </p:cNvSpPr>
          <p:nvPr>
            <p:ph type="sldNum" sz="quarter" idx="12"/>
          </p:nvPr>
        </p:nvSpPr>
        <p:spPr>
          <a:xfrm>
            <a:off x="8229600" y="6473825"/>
            <a:ext cx="758825" cy="247650"/>
          </a:xfrm>
        </p:spPr>
        <p:txBody>
          <a:bodyPr/>
          <a:lstStyle>
            <a:lvl1pPr>
              <a:defRPr/>
            </a:lvl1pPr>
          </a:lstStyle>
          <a:p>
            <a:pPr>
              <a:defRPr/>
            </a:pPr>
            <a:fld id="{C1915731-F118-4705-9E88-A974C562184F}"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0 Veri Yer Tutucusu"/>
          <p:cNvSpPr>
            <a:spLocks noGrp="1"/>
          </p:cNvSpPr>
          <p:nvPr>
            <p:ph type="dt" sz="half" idx="10"/>
          </p:nvPr>
        </p:nvSpPr>
        <p:spPr/>
        <p:txBody>
          <a:bodyPr/>
          <a:lstStyle>
            <a:lvl1pPr>
              <a:defRPr/>
            </a:lvl1pPr>
          </a:lstStyle>
          <a:p>
            <a:pPr>
              <a:defRPr/>
            </a:pPr>
            <a:fld id="{F7B65520-51F9-444E-AE18-CD496DAB7B09}" type="datetime1">
              <a:rPr lang="tr-TR"/>
              <a:pPr>
                <a:defRPr/>
              </a:pPr>
              <a:t>03.05.2016</a:t>
            </a:fld>
            <a:endParaRPr lang="tr-TR"/>
          </a:p>
        </p:txBody>
      </p:sp>
      <p:sp>
        <p:nvSpPr>
          <p:cNvPr id="5" name="27 Altbilgi Yer Tutucusu"/>
          <p:cNvSpPr>
            <a:spLocks noGrp="1"/>
          </p:cNvSpPr>
          <p:nvPr>
            <p:ph type="ftr" sz="quarter" idx="11"/>
          </p:nvPr>
        </p:nvSpPr>
        <p:spPr/>
        <p:txBody>
          <a:bodyPr/>
          <a:lstStyle>
            <a:lvl1pPr>
              <a:defRPr/>
            </a:lvl1pPr>
          </a:lstStyle>
          <a:p>
            <a:pPr>
              <a:defRPr/>
            </a:pPr>
            <a:endParaRPr lang="tr-TR"/>
          </a:p>
        </p:txBody>
      </p:sp>
      <p:sp>
        <p:nvSpPr>
          <p:cNvPr id="6" name="4 Slayt Numarası Yer Tutucusu"/>
          <p:cNvSpPr>
            <a:spLocks noGrp="1"/>
          </p:cNvSpPr>
          <p:nvPr>
            <p:ph type="sldNum" sz="quarter" idx="12"/>
          </p:nvPr>
        </p:nvSpPr>
        <p:spPr/>
        <p:txBody>
          <a:bodyPr/>
          <a:lstStyle>
            <a:lvl1pPr>
              <a:defRPr/>
            </a:lvl1pPr>
          </a:lstStyle>
          <a:p>
            <a:pPr>
              <a:defRPr/>
            </a:pPr>
            <a:fld id="{6DD77776-AA54-4419-B15F-1F1E13D86D6A}"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3C5423C2-834D-47A4-90CD-759C4DA010C0}" type="datetime1">
              <a:rPr lang="tr-TR"/>
              <a:pPr>
                <a:defRPr/>
              </a:pPr>
              <a:t>03.05.2016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B6E7AFB-54B1-452C-B575-B28EE0EE73C8}"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fontAlgn="auto">
              <a:spcBef>
                <a:spcPts val="0"/>
              </a:spcBef>
              <a:spcAft>
                <a:spcPts val="0"/>
              </a:spcAft>
              <a:defRPr smtClean="0"/>
            </a:lvl1pPr>
          </a:lstStyle>
          <a:p>
            <a:pPr>
              <a:defRPr/>
            </a:pPr>
            <a:fld id="{344283BB-327E-4840-8A45-DBF81DA157D6}" type="datetime1">
              <a:rPr lang="tr-TR"/>
              <a:pPr>
                <a:defRPr/>
              </a:pPr>
              <a:t>03.05.2016</a:t>
            </a:fld>
            <a:endParaRPr lang="tr-T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tr-T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D5116FF-2284-4895-94E1-75FE0D453E4E}"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p:txBody>
          <a:bodyPr/>
          <a:lstStyle>
            <a:lvl1pPr fontAlgn="auto">
              <a:spcBef>
                <a:spcPts val="0"/>
              </a:spcBef>
              <a:spcAft>
                <a:spcPts val="0"/>
              </a:spcAft>
              <a:defRPr smtClean="0"/>
            </a:lvl1pPr>
          </a:lstStyle>
          <a:p>
            <a:pPr>
              <a:defRPr/>
            </a:pPr>
            <a:fld id="{995071F5-C8A2-4B58-9695-815B0BD76A84}" type="datetime1">
              <a:rPr lang="tr-TR"/>
              <a:pPr>
                <a:defRPr/>
              </a:pPr>
              <a:t>03.05.2016</a:t>
            </a:fld>
            <a:endParaRPr lang="tr-T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tr-T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EE3D25C-0B9A-4DC0-8189-BBBD7BB7823B}"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p:txBody>
          <a:bodyPr/>
          <a:lstStyle>
            <a:lvl1pPr fontAlgn="auto">
              <a:spcBef>
                <a:spcPts val="0"/>
              </a:spcBef>
              <a:spcAft>
                <a:spcPts val="0"/>
              </a:spcAft>
              <a:defRPr smtClean="0"/>
            </a:lvl1pPr>
          </a:lstStyle>
          <a:p>
            <a:pPr>
              <a:defRPr/>
            </a:pPr>
            <a:fld id="{228E6A00-794A-401A-9C11-83D9DB27EDE1}" type="datetime1">
              <a:rPr lang="tr-TR"/>
              <a:pPr>
                <a:defRPr/>
              </a:pPr>
              <a:t>03.05.2016</a:t>
            </a:fld>
            <a:endParaRPr lang="tr-T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tr-T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C15A0D0-52A3-48D7-985C-B5C020C8F33F}" type="slidenum">
              <a:rPr lang="tr-TR"/>
              <a:pPr>
                <a:defRPr/>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p:txBody>
          <a:bodyPr/>
          <a:lstStyle>
            <a:lvl1pPr fontAlgn="auto">
              <a:spcBef>
                <a:spcPts val="0"/>
              </a:spcBef>
              <a:spcAft>
                <a:spcPts val="0"/>
              </a:spcAft>
              <a:defRPr smtClean="0"/>
            </a:lvl1pPr>
          </a:lstStyle>
          <a:p>
            <a:pPr>
              <a:defRPr/>
            </a:pPr>
            <a:fld id="{B37B1A0E-6474-41BC-BD20-42C8B4E13AE6}" type="datetime1">
              <a:rPr lang="tr-TR"/>
              <a:pPr>
                <a:defRPr/>
              </a:pPr>
              <a:t>03.05.2016</a:t>
            </a:fld>
            <a:endParaRPr lang="tr-T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tr-T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327C3E9-C026-4A56-AB00-BB888A6E797D}" type="slidenum">
              <a:rPr lang="tr-TR"/>
              <a:pPr>
                <a:defRPr/>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p:txBody>
          <a:bodyPr/>
          <a:lstStyle>
            <a:lvl1pPr fontAlgn="auto">
              <a:spcBef>
                <a:spcPts val="0"/>
              </a:spcBef>
              <a:spcAft>
                <a:spcPts val="0"/>
              </a:spcAft>
              <a:defRPr smtClean="0"/>
            </a:lvl1pPr>
          </a:lstStyle>
          <a:p>
            <a:pPr>
              <a:defRPr/>
            </a:pPr>
            <a:fld id="{716B0002-936F-457C-828C-E34256B5403F}" type="datetime1">
              <a:rPr lang="tr-TR"/>
              <a:pPr>
                <a:defRPr/>
              </a:pPr>
              <a:t>03.05.2016</a:t>
            </a:fld>
            <a:endParaRPr lang="tr-TR"/>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tr-TR"/>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A843EF6-9D4F-4AD0-AFBE-CD13C2D9D725}" type="slidenum">
              <a:rPr lang="tr-TR"/>
              <a:pPr>
                <a:defRPr/>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p:txBody>
          <a:bodyPr/>
          <a:lstStyle>
            <a:lvl1pPr fontAlgn="auto">
              <a:spcBef>
                <a:spcPts val="0"/>
              </a:spcBef>
              <a:spcAft>
                <a:spcPts val="0"/>
              </a:spcAft>
              <a:defRPr smtClean="0"/>
            </a:lvl1pPr>
          </a:lstStyle>
          <a:p>
            <a:pPr>
              <a:defRPr/>
            </a:pPr>
            <a:fld id="{A2F08F52-450F-4762-88C1-C825882E6E46}" type="datetime1">
              <a:rPr lang="tr-TR"/>
              <a:pPr>
                <a:defRPr/>
              </a:pPr>
              <a:t>03.05.2016</a:t>
            </a:fld>
            <a:endParaRPr lang="tr-TR"/>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tr-TR"/>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7888C6D-7FED-4D5F-A14A-3B31C579AE6F}" type="slidenum">
              <a:rPr lang="tr-TR"/>
              <a:pPr>
                <a:defRPr/>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smtClean="0"/>
            </a:lvl1pPr>
          </a:lstStyle>
          <a:p>
            <a:pPr>
              <a:defRPr/>
            </a:pPr>
            <a:fld id="{7C2DEC79-0E35-4322-89FA-FACCBE27C46A}" type="datetime1">
              <a:rPr lang="tr-TR"/>
              <a:pPr>
                <a:defRPr/>
              </a:pPr>
              <a:t>03.05.2016</a:t>
            </a:fld>
            <a:endParaRPr lang="tr-TR"/>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tr-TR"/>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1537987-2E99-4498-9944-40589E9BDAAC}" type="slidenum">
              <a:rPr lang="tr-TR"/>
              <a:pPr>
                <a:defRPr/>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p:txBody>
          <a:bodyPr/>
          <a:lstStyle>
            <a:lvl1pPr fontAlgn="auto">
              <a:spcBef>
                <a:spcPts val="0"/>
              </a:spcBef>
              <a:spcAft>
                <a:spcPts val="0"/>
              </a:spcAft>
              <a:defRPr smtClean="0"/>
            </a:lvl1pPr>
          </a:lstStyle>
          <a:p>
            <a:pPr>
              <a:defRPr/>
            </a:pPr>
            <a:fld id="{0C2AC113-DF5E-4C85-AD1E-CF32DE9729F7}" type="datetime1">
              <a:rPr lang="tr-TR"/>
              <a:pPr>
                <a:defRPr/>
              </a:pPr>
              <a:t>03.05.2016</a:t>
            </a:fld>
            <a:endParaRPr lang="tr-T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tr-T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19D2F91-96F0-464B-85C3-AD54E1164B17}"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lang="tr-TR" smtClean="0"/>
              <a:t>Asıl başlık stili için tıklatın</a:t>
            </a:r>
            <a:endParaRPr lang="en-US"/>
          </a:p>
        </p:txBody>
      </p:sp>
      <p:sp>
        <p:nvSpPr>
          <p:cNvPr id="27" name="26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4 Veri Yer Tutucusu"/>
          <p:cNvSpPr>
            <a:spLocks noGrp="1"/>
          </p:cNvSpPr>
          <p:nvPr>
            <p:ph type="dt" sz="half" idx="10"/>
          </p:nvPr>
        </p:nvSpPr>
        <p:spPr/>
        <p:txBody>
          <a:bodyPr/>
          <a:lstStyle>
            <a:lvl1pPr>
              <a:defRPr/>
            </a:lvl1pPr>
          </a:lstStyle>
          <a:p>
            <a:pPr>
              <a:defRPr/>
            </a:pPr>
            <a:fld id="{948DBC4F-28BB-4C29-928D-5AD1B61E25F2}" type="datetime1">
              <a:rPr lang="tr-TR"/>
              <a:pPr>
                <a:defRPr/>
              </a:pPr>
              <a:t>03.05.2016</a:t>
            </a:fld>
            <a:endParaRPr lang="tr-TR"/>
          </a:p>
        </p:txBody>
      </p:sp>
      <p:sp>
        <p:nvSpPr>
          <p:cNvPr id="5" name="18 Altbilgi Yer Tutucusu"/>
          <p:cNvSpPr>
            <a:spLocks noGrp="1"/>
          </p:cNvSpPr>
          <p:nvPr>
            <p:ph type="ftr" sz="quarter" idx="11"/>
          </p:nvPr>
        </p:nvSpPr>
        <p:spPr>
          <a:xfrm>
            <a:off x="3581400" y="76200"/>
            <a:ext cx="2895600" cy="288925"/>
          </a:xfrm>
        </p:spPr>
        <p:txBody>
          <a:bodyPr/>
          <a:lstStyle>
            <a:lvl1pPr>
              <a:defRPr/>
            </a:lvl1pPr>
          </a:lstStyle>
          <a:p>
            <a:pPr>
              <a:defRPr/>
            </a:pPr>
            <a:endParaRPr lang="tr-TR"/>
          </a:p>
        </p:txBody>
      </p:sp>
      <p:sp>
        <p:nvSpPr>
          <p:cNvPr id="6" name="15 Slayt Numarası Yer Tutucusu"/>
          <p:cNvSpPr>
            <a:spLocks noGrp="1"/>
          </p:cNvSpPr>
          <p:nvPr>
            <p:ph type="sldNum" sz="quarter" idx="12"/>
          </p:nvPr>
        </p:nvSpPr>
        <p:spPr>
          <a:xfrm>
            <a:off x="8229600" y="6473825"/>
            <a:ext cx="758825" cy="247650"/>
          </a:xfrm>
        </p:spPr>
        <p:txBody>
          <a:bodyPr/>
          <a:lstStyle>
            <a:lvl1pPr>
              <a:defRPr/>
            </a:lvl1pPr>
          </a:lstStyle>
          <a:p>
            <a:pPr>
              <a:defRPr/>
            </a:pPr>
            <a:fld id="{0EC8AE73-BBE6-4C3B-8B6F-4E3686337A5F}" type="slidenum">
              <a:rPr lang="tr-TR"/>
              <a:pPr>
                <a:defRPr/>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p:txBody>
          <a:bodyPr/>
          <a:lstStyle>
            <a:lvl1pPr fontAlgn="auto">
              <a:spcBef>
                <a:spcPts val="0"/>
              </a:spcBef>
              <a:spcAft>
                <a:spcPts val="0"/>
              </a:spcAft>
              <a:defRPr smtClean="0"/>
            </a:lvl1pPr>
          </a:lstStyle>
          <a:p>
            <a:pPr>
              <a:defRPr/>
            </a:pPr>
            <a:fld id="{7F774BF6-F1E0-460D-9BA6-BB10F86ED63E}" type="datetime1">
              <a:rPr lang="tr-TR"/>
              <a:pPr>
                <a:defRPr/>
              </a:pPr>
              <a:t>03.05.2016</a:t>
            </a:fld>
            <a:endParaRPr lang="tr-T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tr-T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A311CF6-C57B-4353-A3B7-E54D25C11F0B}" type="slidenum">
              <a:rPr lang="tr-TR"/>
              <a:pPr>
                <a:defRPr/>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p:txBody>
          <a:bodyPr/>
          <a:lstStyle>
            <a:lvl1pPr fontAlgn="auto">
              <a:spcBef>
                <a:spcPts val="0"/>
              </a:spcBef>
              <a:spcAft>
                <a:spcPts val="0"/>
              </a:spcAft>
              <a:defRPr smtClean="0"/>
            </a:lvl1pPr>
          </a:lstStyle>
          <a:p>
            <a:pPr>
              <a:defRPr/>
            </a:pPr>
            <a:fld id="{71CD1F0F-D630-4216-A05C-851D0ACC7711}" type="datetime1">
              <a:rPr lang="tr-TR"/>
              <a:pPr>
                <a:defRPr/>
              </a:pPr>
              <a:t>03.05.2016</a:t>
            </a:fld>
            <a:endParaRPr lang="tr-T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tr-T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90DB08F-0C74-476E-B606-21F62C9B8F01}" type="slidenum">
              <a:rPr lang="tr-TR"/>
              <a:pPr>
                <a:defRPr/>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15100" y="609600"/>
            <a:ext cx="1943100" cy="54864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85800" y="609600"/>
            <a:ext cx="5676900" cy="5486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p:txBody>
          <a:bodyPr/>
          <a:lstStyle>
            <a:lvl1pPr fontAlgn="auto">
              <a:spcBef>
                <a:spcPts val="0"/>
              </a:spcBef>
              <a:spcAft>
                <a:spcPts val="0"/>
              </a:spcAft>
              <a:defRPr smtClean="0"/>
            </a:lvl1pPr>
          </a:lstStyle>
          <a:p>
            <a:pPr>
              <a:defRPr/>
            </a:pPr>
            <a:fld id="{F61BFE6D-E2FE-4D4F-BBC3-4CB9C5F36B5F}" type="datetime1">
              <a:rPr lang="tr-TR"/>
              <a:pPr>
                <a:defRPr/>
              </a:pPr>
              <a:t>03.05.2016</a:t>
            </a:fld>
            <a:endParaRPr lang="tr-T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tr-T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A6A777D-2CCB-4FC8-8FBD-F25019081FAB}"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4"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lang="tr-TR" smtClean="0"/>
              <a:t>Asıl başlık stili için tıklatın</a:t>
            </a:r>
            <a:endParaRPr lang="en-US"/>
          </a:p>
        </p:txBody>
      </p:sp>
      <p:sp>
        <p:nvSpPr>
          <p:cNvPr id="5" name="18 Veri Yer Tutucusu"/>
          <p:cNvSpPr>
            <a:spLocks noGrp="1"/>
          </p:cNvSpPr>
          <p:nvPr>
            <p:ph type="dt" sz="half" idx="10"/>
          </p:nvPr>
        </p:nvSpPr>
        <p:spPr/>
        <p:txBody>
          <a:bodyPr/>
          <a:lstStyle>
            <a:lvl1pPr>
              <a:defRPr/>
            </a:lvl1pPr>
          </a:lstStyle>
          <a:p>
            <a:pPr>
              <a:defRPr/>
            </a:pPr>
            <a:fld id="{CD2AD09A-1DD5-4444-A1B1-5386DD8B40BC}" type="datetime1">
              <a:rPr lang="tr-TR"/>
              <a:pPr>
                <a:defRPr/>
              </a:pPr>
              <a:t>03.05.2016</a:t>
            </a:fld>
            <a:endParaRPr lang="tr-TR"/>
          </a:p>
        </p:txBody>
      </p:sp>
      <p:sp>
        <p:nvSpPr>
          <p:cNvPr id="7" name="10 Altbilgi Yer Tutucusu"/>
          <p:cNvSpPr>
            <a:spLocks noGrp="1"/>
          </p:cNvSpPr>
          <p:nvPr>
            <p:ph type="ftr" sz="quarter" idx="11"/>
          </p:nvPr>
        </p:nvSpPr>
        <p:spPr/>
        <p:txBody>
          <a:bodyPr/>
          <a:lstStyle>
            <a:lvl1pPr>
              <a:defRPr/>
            </a:lvl1pPr>
          </a:lstStyle>
          <a:p>
            <a:pPr>
              <a:defRPr/>
            </a:pPr>
            <a:endParaRPr lang="tr-TR"/>
          </a:p>
        </p:txBody>
      </p:sp>
      <p:sp>
        <p:nvSpPr>
          <p:cNvPr id="9" name="15 Slayt Numarası Yer Tutucusu"/>
          <p:cNvSpPr>
            <a:spLocks noGrp="1"/>
          </p:cNvSpPr>
          <p:nvPr>
            <p:ph type="sldNum" sz="quarter" idx="12"/>
          </p:nvPr>
        </p:nvSpPr>
        <p:spPr/>
        <p:txBody>
          <a:bodyPr/>
          <a:lstStyle>
            <a:lvl1pPr>
              <a:defRPr/>
            </a:lvl1pPr>
          </a:lstStyle>
          <a:p>
            <a:pPr>
              <a:defRPr/>
            </a:pPr>
            <a:fld id="{9B0B2CB0-BB25-4B12-9002-4B477EF8D3EE}"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lang="tr-TR" smtClean="0"/>
              <a:t>Asıl başlık stili için tıklatın</a:t>
            </a:r>
            <a:endParaRPr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0 Veri Yer Tutucusu"/>
          <p:cNvSpPr>
            <a:spLocks noGrp="1"/>
          </p:cNvSpPr>
          <p:nvPr>
            <p:ph type="dt" sz="half" idx="10"/>
          </p:nvPr>
        </p:nvSpPr>
        <p:spPr/>
        <p:txBody>
          <a:bodyPr/>
          <a:lstStyle>
            <a:lvl1pPr>
              <a:defRPr/>
            </a:lvl1pPr>
          </a:lstStyle>
          <a:p>
            <a:pPr>
              <a:defRPr/>
            </a:pPr>
            <a:fld id="{B48AEAD0-10D9-4081-B009-4474B00DAC3F}" type="datetime1">
              <a:rPr lang="tr-TR"/>
              <a:pPr>
                <a:defRPr/>
              </a:pPr>
              <a:t>03.05.2016</a:t>
            </a:fld>
            <a:endParaRPr lang="tr-TR"/>
          </a:p>
        </p:txBody>
      </p:sp>
      <p:sp>
        <p:nvSpPr>
          <p:cNvPr id="6" name="27 Altbilgi Yer Tutucusu"/>
          <p:cNvSpPr>
            <a:spLocks noGrp="1"/>
          </p:cNvSpPr>
          <p:nvPr>
            <p:ph type="ftr" sz="quarter" idx="11"/>
          </p:nvPr>
        </p:nvSpPr>
        <p:spPr/>
        <p:txBody>
          <a:bodyPr/>
          <a:lstStyle>
            <a:lvl1pPr>
              <a:defRPr/>
            </a:lvl1pPr>
          </a:lstStyle>
          <a:p>
            <a:pPr>
              <a:defRPr/>
            </a:pPr>
            <a:endParaRPr lang="tr-TR"/>
          </a:p>
        </p:txBody>
      </p:sp>
      <p:sp>
        <p:nvSpPr>
          <p:cNvPr id="7" name="4 Slayt Numarası Yer Tutucusu"/>
          <p:cNvSpPr>
            <a:spLocks noGrp="1"/>
          </p:cNvSpPr>
          <p:nvPr>
            <p:ph type="sldNum" sz="quarter" idx="12"/>
          </p:nvPr>
        </p:nvSpPr>
        <p:spPr/>
        <p:txBody>
          <a:bodyPr/>
          <a:lstStyle>
            <a:lvl1pPr>
              <a:defRPr/>
            </a:lvl1pPr>
          </a:lstStyle>
          <a:p>
            <a:pPr>
              <a:defRPr/>
            </a:pPr>
            <a:fld id="{00D63EBD-422F-4CD6-90FD-2CEB63A31616}"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7"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28 Başlık"/>
          <p:cNvSpPr>
            <a:spLocks noGrp="1"/>
          </p:cNvSpPr>
          <p:nvPr>
            <p:ph type="title"/>
          </p:nvPr>
        </p:nvSpPr>
        <p:spPr>
          <a:xfrm>
            <a:off x="304800" y="5410200"/>
            <a:ext cx="8610600" cy="882650"/>
          </a:xfrm>
        </p:spPr>
        <p:txBody>
          <a:bodyPr/>
          <a:lstStyle>
            <a:lvl1pPr>
              <a:defRPr/>
            </a:lvl1pPr>
          </a:lstStyle>
          <a:p>
            <a:r>
              <a:rPr lang="tr-TR" smtClean="0"/>
              <a:t>Asıl başlık stili için tıklatın</a:t>
            </a:r>
            <a:endParaRPr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8" name="9 Veri Yer Tutucusu"/>
          <p:cNvSpPr>
            <a:spLocks noGrp="1"/>
          </p:cNvSpPr>
          <p:nvPr>
            <p:ph type="dt" sz="half" idx="10"/>
          </p:nvPr>
        </p:nvSpPr>
        <p:spPr/>
        <p:txBody>
          <a:bodyPr/>
          <a:lstStyle>
            <a:lvl1pPr>
              <a:defRPr/>
            </a:lvl1pPr>
          </a:lstStyle>
          <a:p>
            <a:pPr>
              <a:defRPr/>
            </a:pPr>
            <a:fld id="{8E0F1D3E-FA5C-45FD-90F3-D95DCA159D1E}" type="datetime1">
              <a:rPr lang="tr-TR"/>
              <a:pPr>
                <a:defRPr/>
              </a:pPr>
              <a:t>03.05.2016</a:t>
            </a:fld>
            <a:endParaRPr lang="tr-TR"/>
          </a:p>
        </p:txBody>
      </p:sp>
      <p:sp>
        <p:nvSpPr>
          <p:cNvPr id="9" name="5 Altbilgi Yer Tutucusu"/>
          <p:cNvSpPr>
            <a:spLocks noGrp="1"/>
          </p:cNvSpPr>
          <p:nvPr>
            <p:ph type="ftr" sz="quarter" idx="11"/>
          </p:nvPr>
        </p:nvSpPr>
        <p:spPr/>
        <p:txBody>
          <a:bodyPr/>
          <a:lstStyle>
            <a:lvl1pPr>
              <a:defRPr/>
            </a:lvl1pPr>
          </a:lstStyle>
          <a:p>
            <a:pPr>
              <a:defRPr/>
            </a:pPr>
            <a:endParaRPr lang="tr-TR"/>
          </a:p>
        </p:txBody>
      </p:sp>
      <p:sp>
        <p:nvSpPr>
          <p:cNvPr id="10" name="6 Slayt Numarası Yer Tutucusu"/>
          <p:cNvSpPr>
            <a:spLocks noGrp="1"/>
          </p:cNvSpPr>
          <p:nvPr>
            <p:ph type="sldNum" sz="quarter" idx="12"/>
          </p:nvPr>
        </p:nvSpPr>
        <p:spPr>
          <a:xfrm>
            <a:off x="8229600" y="6477000"/>
            <a:ext cx="762000" cy="247650"/>
          </a:xfrm>
        </p:spPr>
        <p:txBody>
          <a:bodyPr/>
          <a:lstStyle>
            <a:lvl1pPr>
              <a:defRPr/>
            </a:lvl1pPr>
          </a:lstStyle>
          <a:p>
            <a:pPr>
              <a:defRPr/>
            </a:pPr>
            <a:fld id="{BCF15D26-21E9-427D-A32F-D7D0E26DECB0}"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lang="tr-TR" smtClean="0"/>
              <a:t>Asıl başlık stili için tıklatın</a:t>
            </a:r>
            <a:endParaRPr lang="en-US"/>
          </a:p>
        </p:txBody>
      </p:sp>
      <p:sp>
        <p:nvSpPr>
          <p:cNvPr id="3" name="10 Veri Yer Tutucusu"/>
          <p:cNvSpPr>
            <a:spLocks noGrp="1"/>
          </p:cNvSpPr>
          <p:nvPr>
            <p:ph type="dt" sz="half" idx="10"/>
          </p:nvPr>
        </p:nvSpPr>
        <p:spPr/>
        <p:txBody>
          <a:bodyPr/>
          <a:lstStyle>
            <a:lvl1pPr>
              <a:defRPr/>
            </a:lvl1pPr>
          </a:lstStyle>
          <a:p>
            <a:pPr>
              <a:defRPr/>
            </a:pPr>
            <a:fld id="{41AD1997-990D-4FB3-85E6-FF2F936E697B}" type="datetime1">
              <a:rPr lang="tr-TR"/>
              <a:pPr>
                <a:defRPr/>
              </a:pPr>
              <a:t>03.05.2016</a:t>
            </a:fld>
            <a:endParaRPr lang="tr-TR"/>
          </a:p>
        </p:txBody>
      </p:sp>
      <p:sp>
        <p:nvSpPr>
          <p:cNvPr id="4" name="27 Altbilgi Yer Tutucusu"/>
          <p:cNvSpPr>
            <a:spLocks noGrp="1"/>
          </p:cNvSpPr>
          <p:nvPr>
            <p:ph type="ftr" sz="quarter" idx="11"/>
          </p:nvPr>
        </p:nvSpPr>
        <p:spPr/>
        <p:txBody>
          <a:bodyPr/>
          <a:lstStyle>
            <a:lvl1pPr>
              <a:defRPr/>
            </a:lvl1pPr>
          </a:lstStyle>
          <a:p>
            <a:pPr>
              <a:defRPr/>
            </a:pPr>
            <a:endParaRPr lang="tr-TR"/>
          </a:p>
        </p:txBody>
      </p:sp>
      <p:sp>
        <p:nvSpPr>
          <p:cNvPr id="5" name="4 Slayt Numarası Yer Tutucusu"/>
          <p:cNvSpPr>
            <a:spLocks noGrp="1"/>
          </p:cNvSpPr>
          <p:nvPr>
            <p:ph type="sldNum" sz="quarter" idx="12"/>
          </p:nvPr>
        </p:nvSpPr>
        <p:spPr/>
        <p:txBody>
          <a:bodyPr/>
          <a:lstStyle>
            <a:lvl1pPr>
              <a:defRPr/>
            </a:lvl1pPr>
          </a:lstStyle>
          <a:p>
            <a:pPr>
              <a:defRPr/>
            </a:pPr>
            <a:fld id="{7653514A-20EB-4389-B9EA-41686AFD2D4B}"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2 Veri Yer Tutucusu"/>
          <p:cNvSpPr>
            <a:spLocks noGrp="1"/>
          </p:cNvSpPr>
          <p:nvPr>
            <p:ph type="dt" sz="half" idx="10"/>
          </p:nvPr>
        </p:nvSpPr>
        <p:spPr/>
        <p:txBody>
          <a:bodyPr/>
          <a:lstStyle>
            <a:lvl1pPr>
              <a:defRPr/>
            </a:lvl1pPr>
          </a:lstStyle>
          <a:p>
            <a:pPr>
              <a:defRPr/>
            </a:pPr>
            <a:fld id="{C1E6A326-2902-4B1B-90DF-CE747D70578D}" type="datetime1">
              <a:rPr lang="tr-TR"/>
              <a:pPr>
                <a:defRPr/>
              </a:pPr>
              <a:t>03.05.2016</a:t>
            </a:fld>
            <a:endParaRPr lang="tr-TR"/>
          </a:p>
        </p:txBody>
      </p:sp>
      <p:sp>
        <p:nvSpPr>
          <p:cNvPr id="3" name="23 Altbilgi Yer Tutucusu"/>
          <p:cNvSpPr>
            <a:spLocks noGrp="1"/>
          </p:cNvSpPr>
          <p:nvPr>
            <p:ph type="ftr" sz="quarter" idx="11"/>
          </p:nvPr>
        </p:nvSpPr>
        <p:spPr/>
        <p:txBody>
          <a:bodyPr/>
          <a:lstStyle>
            <a:lvl1pPr>
              <a:defRPr/>
            </a:lvl1pPr>
          </a:lstStyle>
          <a:p>
            <a:pPr>
              <a:defRPr/>
            </a:pPr>
            <a:endParaRPr lang="tr-TR"/>
          </a:p>
        </p:txBody>
      </p:sp>
      <p:sp>
        <p:nvSpPr>
          <p:cNvPr id="4" name="6 Slayt Numarası Yer Tutucusu"/>
          <p:cNvSpPr>
            <a:spLocks noGrp="1"/>
          </p:cNvSpPr>
          <p:nvPr>
            <p:ph type="sldNum" sz="quarter" idx="12"/>
          </p:nvPr>
        </p:nvSpPr>
        <p:spPr/>
        <p:txBody>
          <a:bodyPr/>
          <a:lstStyle>
            <a:lvl1pPr>
              <a:defRPr/>
            </a:lvl1pPr>
          </a:lstStyle>
          <a:p>
            <a:pPr>
              <a:defRPr/>
            </a:pPr>
            <a:fld id="{7E21F94F-C317-4652-8B51-D9E2E8615929}"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11 Başlık"/>
          <p:cNvSpPr>
            <a:spLocks noGrp="1"/>
          </p:cNvSpPr>
          <p:nvPr>
            <p:ph type="title"/>
          </p:nvPr>
        </p:nvSpPr>
        <p:spPr>
          <a:xfrm>
            <a:off x="457200" y="5486400"/>
            <a:ext cx="8458200" cy="520700"/>
          </a:xfrm>
        </p:spPr>
        <p:txBody>
          <a:bodyPr/>
          <a:lstStyle>
            <a:lvl1pPr algn="l">
              <a:buNone/>
              <a:defRPr sz="2000" b="1"/>
            </a:lvl1pPr>
          </a:lstStyle>
          <a:p>
            <a:r>
              <a:rPr lang="tr-TR" smtClean="0"/>
              <a:t>Asıl başlık stili için tıklatın</a:t>
            </a:r>
            <a:endParaRPr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24 Veri Yer Tutucusu"/>
          <p:cNvSpPr>
            <a:spLocks noGrp="1"/>
          </p:cNvSpPr>
          <p:nvPr>
            <p:ph type="dt" sz="half" idx="10"/>
          </p:nvPr>
        </p:nvSpPr>
        <p:spPr/>
        <p:txBody>
          <a:bodyPr/>
          <a:lstStyle>
            <a:lvl1pPr>
              <a:defRPr/>
            </a:lvl1pPr>
          </a:lstStyle>
          <a:p>
            <a:pPr>
              <a:defRPr/>
            </a:pPr>
            <a:fld id="{DE4F5836-4583-49E7-8F4E-D81B03DB3EB0}" type="datetime1">
              <a:rPr lang="tr-TR"/>
              <a:pPr>
                <a:defRPr/>
              </a:pPr>
              <a:t>03.05.2016</a:t>
            </a:fld>
            <a:endParaRPr lang="tr-TR"/>
          </a:p>
        </p:txBody>
      </p:sp>
      <p:sp>
        <p:nvSpPr>
          <p:cNvPr id="7" name="28 Altbilgi Yer Tutucusu"/>
          <p:cNvSpPr>
            <a:spLocks noGrp="1"/>
          </p:cNvSpPr>
          <p:nvPr>
            <p:ph type="ftr" sz="quarter" idx="11"/>
          </p:nvPr>
        </p:nvSpPr>
        <p:spPr/>
        <p:txBody>
          <a:bodyPr/>
          <a:lstStyle>
            <a:lvl1pPr>
              <a:defRPr/>
            </a:lvl1pPr>
          </a:lstStyle>
          <a:p>
            <a:pPr>
              <a:defRPr/>
            </a:pPr>
            <a:endParaRPr lang="tr-TR"/>
          </a:p>
        </p:txBody>
      </p:sp>
      <p:sp>
        <p:nvSpPr>
          <p:cNvPr id="8" name="6 Slayt Numarası Yer Tutucusu"/>
          <p:cNvSpPr>
            <a:spLocks noGrp="1"/>
          </p:cNvSpPr>
          <p:nvPr>
            <p:ph type="sldNum" sz="quarter" idx="12"/>
          </p:nvPr>
        </p:nvSpPr>
        <p:spPr/>
        <p:txBody>
          <a:bodyPr/>
          <a:lstStyle>
            <a:lvl1pPr>
              <a:defRPr/>
            </a:lvl1pPr>
          </a:lstStyle>
          <a:p>
            <a:pPr>
              <a:defRPr/>
            </a:pPr>
            <a:fld id="{18894C68-4852-4638-A2BB-F3189809060F}"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17" name="16 Başlık"/>
          <p:cNvSpPr>
            <a:spLocks noGrp="1"/>
          </p:cNvSpPr>
          <p:nvPr>
            <p:ph type="title"/>
          </p:nvPr>
        </p:nvSpPr>
        <p:spPr>
          <a:xfrm>
            <a:off x="381000" y="4993760"/>
            <a:ext cx="5867400" cy="522288"/>
          </a:xfrm>
        </p:spPr>
        <p:txBody>
          <a:bodyPr/>
          <a:lstStyle>
            <a:lvl1pPr algn="l">
              <a:buNone/>
              <a:defRPr sz="2000" b="1"/>
            </a:lvl1pPr>
          </a:lstStyle>
          <a:p>
            <a:r>
              <a:rPr lang="tr-TR" smtClean="0"/>
              <a:t>Asıl başlık stili için tıklatın</a:t>
            </a:r>
            <a:endParaRPr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5" name="6 Veri Yer Tutucusu"/>
          <p:cNvSpPr>
            <a:spLocks noGrp="1"/>
          </p:cNvSpPr>
          <p:nvPr>
            <p:ph type="dt" sz="half" idx="10"/>
          </p:nvPr>
        </p:nvSpPr>
        <p:spPr/>
        <p:txBody>
          <a:bodyPr/>
          <a:lstStyle>
            <a:lvl1pPr>
              <a:defRPr/>
            </a:lvl1pPr>
          </a:lstStyle>
          <a:p>
            <a:pPr>
              <a:defRPr/>
            </a:pPr>
            <a:fld id="{77EF8224-4292-4270-A392-97061D1CF7F2}" type="datetime1">
              <a:rPr lang="tr-TR"/>
              <a:pPr>
                <a:defRPr/>
              </a:pPr>
              <a:t>03.05.2016</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30 Slayt Numarası Yer Tutucusu"/>
          <p:cNvSpPr>
            <a:spLocks noGrp="1"/>
          </p:cNvSpPr>
          <p:nvPr>
            <p:ph type="sldNum" sz="quarter" idx="12"/>
          </p:nvPr>
        </p:nvSpPr>
        <p:spPr/>
        <p:txBody>
          <a:bodyPr/>
          <a:lstStyle>
            <a:lvl1pPr>
              <a:defRPr/>
            </a:lvl1pPr>
          </a:lstStyle>
          <a:p>
            <a:pPr>
              <a:defRPr/>
            </a:pPr>
            <a:fld id="{9F8B15C4-358B-4771-8A35-2EC08E26F036}"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9" name="7 Metin Yer Tutucusu"/>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smtClean="0">
                <a:solidFill>
                  <a:schemeClr val="accent1">
                    <a:shade val="75000"/>
                  </a:schemeClr>
                </a:solidFill>
                <a:latin typeface="+mn-lt"/>
              </a:defRPr>
            </a:lvl1pPr>
          </a:lstStyle>
          <a:p>
            <a:pPr>
              <a:defRPr/>
            </a:pPr>
            <a:fld id="{9CFB3E17-86C7-4716-A773-B03A1902C246}" type="datetime1">
              <a:rPr lang="tr-TR"/>
              <a:pPr>
                <a:defRPr/>
              </a:pPr>
              <a:t>03.05.2016</a:t>
            </a:fld>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smtClean="0">
                <a:solidFill>
                  <a:schemeClr val="accent1">
                    <a:shade val="75000"/>
                  </a:schemeClr>
                </a:solidFill>
                <a:latin typeface="+mn-lt"/>
              </a:defRPr>
            </a:lvl1pPr>
          </a:lstStyle>
          <a:p>
            <a:pPr>
              <a:defRPr/>
            </a:pPr>
            <a:fld id="{BCBD72C8-B526-41A2-9742-03BF05CAC86D}" type="slidenum">
              <a:rPr lang="tr-TR"/>
              <a:pPr>
                <a:defRPr/>
              </a:pPr>
              <a:t>‹#›</a:t>
            </a:fld>
            <a:endParaRPr 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lang="tr-TR" smtClean="0"/>
              <a:t>Asıl başlık stili için tıklatın</a:t>
            </a:r>
            <a:endParaRPr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17" r:id="rId4"/>
    <p:sldLayoutId id="2147483723" r:id="rId5"/>
    <p:sldLayoutId id="2147483718" r:id="rId6"/>
    <p:sldLayoutId id="2147483724" r:id="rId7"/>
    <p:sldLayoutId id="2147483725" r:id="rId8"/>
    <p:sldLayoutId id="2147483726" r:id="rId9"/>
    <p:sldLayoutId id="2147483719" r:id="rId10"/>
    <p:sldLayoutId id="2147483727" r:id="rId11"/>
  </p:sldLayoutIdLst>
  <p:hf hdr="0" ftr="0" dt="0"/>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Lucida Sans Unicode" pitchFamily="34" charset="0"/>
        </a:defRPr>
      </a:lvl2pPr>
      <a:lvl3pPr algn="l" rtl="0" fontAlgn="base">
        <a:spcBef>
          <a:spcPct val="0"/>
        </a:spcBef>
        <a:spcAft>
          <a:spcPct val="0"/>
        </a:spcAft>
        <a:defRPr sz="3600">
          <a:solidFill>
            <a:schemeClr val="tx2"/>
          </a:solidFill>
          <a:latin typeface="Lucida Sans Unicode" pitchFamily="34" charset="0"/>
        </a:defRPr>
      </a:lvl3pPr>
      <a:lvl4pPr algn="l" rtl="0" fontAlgn="base">
        <a:spcBef>
          <a:spcPct val="0"/>
        </a:spcBef>
        <a:spcAft>
          <a:spcPct val="0"/>
        </a:spcAft>
        <a:defRPr sz="3600">
          <a:solidFill>
            <a:schemeClr val="tx2"/>
          </a:solidFill>
          <a:latin typeface="Lucida Sans Unicode" pitchFamily="34" charset="0"/>
        </a:defRPr>
      </a:lvl4pPr>
      <a:lvl5pPr algn="l" rtl="0" fontAlgn="base">
        <a:spcBef>
          <a:spcPct val="0"/>
        </a:spcBef>
        <a:spcAft>
          <a:spcPct val="0"/>
        </a:spcAft>
        <a:defRPr sz="3600">
          <a:solidFill>
            <a:schemeClr val="tx2"/>
          </a:solidFill>
          <a:latin typeface="Lucida Sans Unicode" pitchFamily="34" charset="0"/>
        </a:defRPr>
      </a:lvl5pPr>
      <a:lvl6pPr marL="457200" algn="l" rtl="0" fontAlgn="base">
        <a:spcBef>
          <a:spcPct val="0"/>
        </a:spcBef>
        <a:spcAft>
          <a:spcPct val="0"/>
        </a:spcAft>
        <a:defRPr sz="3600">
          <a:solidFill>
            <a:schemeClr val="tx2"/>
          </a:solidFill>
          <a:latin typeface="Lucida Sans Unicode" pitchFamily="34" charset="0"/>
        </a:defRPr>
      </a:lvl6pPr>
      <a:lvl7pPr marL="914400" algn="l" rtl="0" fontAlgn="base">
        <a:spcBef>
          <a:spcPct val="0"/>
        </a:spcBef>
        <a:spcAft>
          <a:spcPct val="0"/>
        </a:spcAft>
        <a:defRPr sz="3600">
          <a:solidFill>
            <a:schemeClr val="tx2"/>
          </a:solidFill>
          <a:latin typeface="Lucida Sans Unicode" pitchFamily="34" charset="0"/>
        </a:defRPr>
      </a:lvl7pPr>
      <a:lvl8pPr marL="1371600" algn="l" rtl="0" fontAlgn="base">
        <a:spcBef>
          <a:spcPct val="0"/>
        </a:spcBef>
        <a:spcAft>
          <a:spcPct val="0"/>
        </a:spcAft>
        <a:defRPr sz="3600">
          <a:solidFill>
            <a:schemeClr val="tx2"/>
          </a:solidFill>
          <a:latin typeface="Lucida Sans Unicode" pitchFamily="34" charset="0"/>
        </a:defRPr>
      </a:lvl8pPr>
      <a:lvl9pPr marL="1828800" algn="l" rtl="0" fontAlgn="base">
        <a:spcBef>
          <a:spcPct val="0"/>
        </a:spcBef>
        <a:spcAft>
          <a:spcPct val="0"/>
        </a:spcAft>
        <a:defRPr sz="3600">
          <a:solidFill>
            <a:schemeClr val="tx2"/>
          </a:solidFill>
          <a:latin typeface="Lucida Sans Unicode" pitchFamily="34" charset="0"/>
        </a:defRPr>
      </a:lvl9pPr>
    </p:titleStyle>
    <p:bodyStyle>
      <a:lvl1pPr marL="342900" indent="-342900" algn="l" rtl="0" fontAlgn="base">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266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000000"/>
                </a:solidFill>
                <a:latin typeface="+mn-lt"/>
              </a:defRPr>
            </a:lvl1pPr>
          </a:lstStyle>
          <a:p>
            <a:pPr>
              <a:defRPr/>
            </a:pPr>
            <a:fld id="{B31CC241-E59F-4F17-8470-B09F5DEC6DE5}" type="datetime1">
              <a:rPr lang="tr-TR"/>
              <a:pPr>
                <a:defRPr/>
              </a:pPr>
              <a:t>03.05.2016</a:t>
            </a:fld>
            <a:endParaRPr lang="tr-T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tr-T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E0F73AB8-FAC8-48E3-907C-7DDF68EBF549}"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Microsoft_Word_97_-_2003_Belgesi2.doc"/><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image" Target="../media/image10.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PowerPoint_97-2003_Sunusu1.ppt"/><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81000" y="620688"/>
            <a:ext cx="8458200" cy="2736304"/>
          </a:xfrm>
        </p:spPr>
        <p:txBody>
          <a:bodyPr/>
          <a:lstStyle/>
          <a:p>
            <a:pPr algn="ctr" fontAlgn="auto">
              <a:spcAft>
                <a:spcPts val="0"/>
              </a:spcAft>
              <a:defRPr/>
            </a:pPr>
            <a:r>
              <a:rPr lang="tr-TR" sz="6000" dirty="0" smtClean="0">
                <a:solidFill>
                  <a:srgbClr val="7030A0"/>
                </a:solidFill>
              </a:rPr>
              <a:t>İŞ </a:t>
            </a:r>
            <a:r>
              <a:rPr lang="tr-TR" sz="6000" dirty="0" smtClean="0">
                <a:solidFill>
                  <a:srgbClr val="7030A0"/>
                </a:solidFill>
              </a:rPr>
              <a:t>KAZALARI</a:t>
            </a:r>
            <a:endParaRPr lang="tr-TR" sz="6000" dirty="0">
              <a:solidFill>
                <a:srgbClr val="7030A0"/>
              </a:solidFill>
            </a:endParaRPr>
          </a:p>
        </p:txBody>
      </p:sp>
      <p:sp>
        <p:nvSpPr>
          <p:cNvPr id="4" name="Slayt Numarası Yer Tutucusu 3"/>
          <p:cNvSpPr>
            <a:spLocks noGrp="1"/>
          </p:cNvSpPr>
          <p:nvPr>
            <p:ph type="sldNum" sz="quarter" idx="12"/>
          </p:nvPr>
        </p:nvSpPr>
        <p:spPr/>
        <p:txBody>
          <a:bodyPr/>
          <a:lstStyle/>
          <a:p>
            <a:pPr>
              <a:defRPr/>
            </a:pPr>
            <a:fld id="{81FFA6B3-6FBD-472D-BB35-E51D28E1C9B2}" type="slidenum">
              <a:rPr lang="tr-TR"/>
              <a:pPr>
                <a:defRPr/>
              </a:pPr>
              <a:t>1</a:t>
            </a:fld>
            <a:endParaRPr lang="tr-T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fontAlgn="auto">
              <a:spcAft>
                <a:spcPts val="0"/>
              </a:spcAft>
              <a:defRPr/>
            </a:pPr>
            <a:r>
              <a:rPr lang="tr-TR" sz="2800" b="1" dirty="0" smtClean="0"/>
              <a:t>İŞ KAZALARININ NEDENLERİ</a:t>
            </a:r>
            <a:endParaRPr lang="tr-TR" sz="2800" dirty="0"/>
          </a:p>
        </p:txBody>
      </p:sp>
      <p:sp>
        <p:nvSpPr>
          <p:cNvPr id="80898" name="2 İçerik Yer Tutucusu"/>
          <p:cNvSpPr>
            <a:spLocks noGrp="1"/>
          </p:cNvSpPr>
          <p:nvPr>
            <p:ph idx="1"/>
          </p:nvPr>
        </p:nvSpPr>
        <p:spPr>
          <a:xfrm>
            <a:off x="304800" y="1268413"/>
            <a:ext cx="8686800" cy="4811712"/>
          </a:xfrm>
        </p:spPr>
        <p:txBody>
          <a:bodyPr/>
          <a:lstStyle/>
          <a:p>
            <a:pPr>
              <a:buFont typeface="Wingdings 2" pitchFamily="18" charset="2"/>
              <a:buNone/>
            </a:pPr>
            <a:r>
              <a:rPr lang="tr-TR" sz="2800" b="1" u="sng" smtClean="0">
                <a:solidFill>
                  <a:srgbClr val="002060"/>
                </a:solidFill>
              </a:rPr>
              <a:t>TEMEL NEDENLER:</a:t>
            </a:r>
            <a:endParaRPr lang="tr-TR" sz="2800" smtClean="0">
              <a:solidFill>
                <a:srgbClr val="002060"/>
              </a:solidFill>
            </a:endParaRPr>
          </a:p>
          <a:p>
            <a:pPr>
              <a:buFont typeface="Wingdings 2" pitchFamily="18" charset="2"/>
              <a:buNone/>
            </a:pPr>
            <a:r>
              <a:rPr lang="tr-TR" sz="2800" b="1" smtClean="0">
                <a:solidFill>
                  <a:srgbClr val="002060"/>
                </a:solidFill>
              </a:rPr>
              <a:t> </a:t>
            </a:r>
            <a:r>
              <a:rPr lang="tr-TR" sz="2800" smtClean="0">
                <a:solidFill>
                  <a:srgbClr val="002060"/>
                </a:solidFill>
              </a:rPr>
              <a:t>Birçok iş kazası güvensiz eylem ve koşulların önceden tanımlanması ve düzenlenmesiyle önlenebilir. Bunu sağlayabilmenin yolu ise aşağıda sıralanan unsurların iyi analiz edilmesine bağlıdır:</a:t>
            </a:r>
          </a:p>
          <a:p>
            <a:r>
              <a:rPr lang="tr-TR" sz="2800" b="1" smtClean="0">
                <a:solidFill>
                  <a:srgbClr val="002060"/>
                </a:solidFill>
              </a:rPr>
              <a:t>Yönetsel Güvenlik Politikaları ve Kararları</a:t>
            </a:r>
          </a:p>
          <a:p>
            <a:r>
              <a:rPr lang="tr-TR" sz="2800" b="1" smtClean="0">
                <a:solidFill>
                  <a:srgbClr val="002060"/>
                </a:solidFill>
              </a:rPr>
              <a:t>Kişisel Etkenler</a:t>
            </a:r>
          </a:p>
          <a:p>
            <a:r>
              <a:rPr lang="tr-TR" sz="2800" b="1" smtClean="0">
                <a:solidFill>
                  <a:srgbClr val="002060"/>
                </a:solidFill>
              </a:rPr>
              <a:t>Çevresel Etkenler</a:t>
            </a:r>
          </a:p>
        </p:txBody>
      </p:sp>
      <p:sp>
        <p:nvSpPr>
          <p:cNvPr id="4" name="Slayt Numarası Yer Tutucusu 3"/>
          <p:cNvSpPr>
            <a:spLocks noGrp="1"/>
          </p:cNvSpPr>
          <p:nvPr>
            <p:ph type="sldNum" sz="quarter" idx="12"/>
          </p:nvPr>
        </p:nvSpPr>
        <p:spPr/>
        <p:txBody>
          <a:bodyPr/>
          <a:lstStyle/>
          <a:p>
            <a:pPr>
              <a:defRPr/>
            </a:pPr>
            <a:fld id="{E85D51E3-AF04-4330-A73F-05D204ACFB8B}" type="slidenum">
              <a:rPr lang="tr-TR"/>
              <a:pPr>
                <a:defRPr/>
              </a:pPr>
              <a:t>10</a:t>
            </a:fld>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fontAlgn="auto">
              <a:spcAft>
                <a:spcPts val="0"/>
              </a:spcAft>
              <a:defRPr/>
            </a:pPr>
            <a:r>
              <a:rPr lang="tr-TR" sz="2800" b="1" dirty="0" smtClean="0"/>
              <a:t>İŞ KAZALARININ NEDENLERİ</a:t>
            </a:r>
            <a:endParaRPr lang="tr-TR" sz="2800" dirty="0"/>
          </a:p>
        </p:txBody>
      </p:sp>
      <p:sp>
        <p:nvSpPr>
          <p:cNvPr id="3" name="2 İçerik Yer Tutucusu"/>
          <p:cNvSpPr>
            <a:spLocks noGrp="1"/>
          </p:cNvSpPr>
          <p:nvPr>
            <p:ph idx="1"/>
          </p:nvPr>
        </p:nvSpPr>
        <p:spPr/>
        <p:txBody>
          <a:bodyPr>
            <a:normAutofit fontScale="92500" lnSpcReduction="10000"/>
          </a:bodyPr>
          <a:lstStyle/>
          <a:p>
            <a:pPr fontAlgn="auto">
              <a:spcAft>
                <a:spcPts val="0"/>
              </a:spcAft>
              <a:buFont typeface="Wingdings 2"/>
              <a:buChar char=""/>
              <a:defRPr/>
            </a:pPr>
            <a:r>
              <a:rPr lang="tr-TR" b="1" u="sng" dirty="0">
                <a:solidFill>
                  <a:srgbClr val="002060"/>
                </a:solidFill>
              </a:rPr>
              <a:t>Yönetsel Güvenlik Politikaları ve Kararları</a:t>
            </a:r>
            <a:r>
              <a:rPr lang="tr-TR" b="1" u="sng" dirty="0" smtClean="0">
                <a:solidFill>
                  <a:srgbClr val="002060"/>
                </a:solidFill>
              </a:rPr>
              <a:t>:</a:t>
            </a:r>
          </a:p>
          <a:p>
            <a:pPr marL="0" indent="0" fontAlgn="auto">
              <a:spcAft>
                <a:spcPts val="0"/>
              </a:spcAft>
              <a:buFont typeface="Wingdings 2"/>
              <a:buNone/>
              <a:defRPr/>
            </a:pPr>
            <a:r>
              <a:rPr lang="tr-TR" b="1" u="sng" dirty="0" smtClean="0">
                <a:solidFill>
                  <a:srgbClr val="002060"/>
                </a:solidFill>
              </a:rPr>
              <a:t> </a:t>
            </a:r>
            <a:endParaRPr lang="tr-TR" dirty="0">
              <a:solidFill>
                <a:srgbClr val="002060"/>
              </a:solidFill>
            </a:endParaRPr>
          </a:p>
          <a:p>
            <a:pPr marL="0" indent="0" fontAlgn="auto">
              <a:spcAft>
                <a:spcPts val="0"/>
              </a:spcAft>
              <a:buFont typeface="Wingdings 2"/>
              <a:buNone/>
              <a:defRPr/>
            </a:pPr>
            <a:r>
              <a:rPr lang="tr-TR" sz="3000" dirty="0">
                <a:solidFill>
                  <a:srgbClr val="002060"/>
                </a:solidFill>
              </a:rPr>
              <a:t>Üretim ve güvenlik ilişkisi;  nezaret yönetimi, işçi seçimi ve eğitimi, yerleştirme, yönetme, izleme, iletişim kurma; makine seçimi, kullanımı, bakımı, ilk yardım ve kurtarma vb. konularındaki her türlü uygulamayı kapsamaktadır. </a:t>
            </a:r>
            <a:endParaRPr lang="tr-TR" dirty="0">
              <a:solidFill>
                <a:srgbClr val="002060"/>
              </a:solidFill>
            </a:endParaRPr>
          </a:p>
        </p:txBody>
      </p:sp>
      <p:sp>
        <p:nvSpPr>
          <p:cNvPr id="4" name="Slayt Numarası Yer Tutucusu 3"/>
          <p:cNvSpPr>
            <a:spLocks noGrp="1"/>
          </p:cNvSpPr>
          <p:nvPr>
            <p:ph type="sldNum" sz="quarter" idx="12"/>
          </p:nvPr>
        </p:nvSpPr>
        <p:spPr/>
        <p:txBody>
          <a:bodyPr/>
          <a:lstStyle/>
          <a:p>
            <a:pPr>
              <a:defRPr/>
            </a:pPr>
            <a:fld id="{ACAB25F1-E138-475A-B3CB-B91B3640FE62}" type="slidenum">
              <a:rPr lang="tr-TR"/>
              <a:pPr>
                <a:defRPr/>
              </a:pPr>
              <a:t>11</a:t>
            </a:fld>
            <a:endParaRPr 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188640"/>
            <a:ext cx="8686800" cy="936104"/>
          </a:xfrm>
        </p:spPr>
        <p:txBody>
          <a:bodyPr/>
          <a:lstStyle/>
          <a:p>
            <a:pPr algn="ctr" fontAlgn="auto">
              <a:spcAft>
                <a:spcPts val="0"/>
              </a:spcAft>
              <a:defRPr/>
            </a:pPr>
            <a:r>
              <a:rPr lang="tr-TR" sz="2800" b="1" dirty="0" smtClean="0"/>
              <a:t>İŞ KAZALARININ NEDENLERİ</a:t>
            </a:r>
            <a:endParaRPr lang="tr-TR" sz="2800" dirty="0"/>
          </a:p>
        </p:txBody>
      </p:sp>
      <p:sp>
        <p:nvSpPr>
          <p:cNvPr id="3" name="2 İçerik Yer Tutucusu"/>
          <p:cNvSpPr>
            <a:spLocks noGrp="1"/>
          </p:cNvSpPr>
          <p:nvPr>
            <p:ph idx="1"/>
          </p:nvPr>
        </p:nvSpPr>
        <p:spPr/>
        <p:txBody>
          <a:bodyPr>
            <a:normAutofit fontScale="70000" lnSpcReduction="20000"/>
          </a:bodyPr>
          <a:lstStyle/>
          <a:p>
            <a:pPr fontAlgn="auto">
              <a:spcAft>
                <a:spcPts val="0"/>
              </a:spcAft>
              <a:buFont typeface="Wingdings 2"/>
              <a:buChar char=""/>
              <a:defRPr/>
            </a:pPr>
            <a:r>
              <a:rPr lang="tr-TR" b="1" u="sng" dirty="0">
                <a:solidFill>
                  <a:srgbClr val="7030A0"/>
                </a:solidFill>
              </a:rPr>
              <a:t>Kişisel Etkenler (İnsan Hatası): </a:t>
            </a:r>
            <a:endParaRPr lang="tr-TR" b="1" dirty="0">
              <a:solidFill>
                <a:srgbClr val="7030A0"/>
              </a:solidFill>
            </a:endParaRPr>
          </a:p>
          <a:p>
            <a:pPr marL="0" indent="0" fontAlgn="auto">
              <a:spcAft>
                <a:spcPts val="0"/>
              </a:spcAft>
              <a:buFont typeface="Wingdings 2"/>
              <a:buNone/>
              <a:defRPr/>
            </a:pPr>
            <a:r>
              <a:rPr lang="tr-TR" dirty="0">
                <a:solidFill>
                  <a:srgbClr val="002060"/>
                </a:solidFill>
              </a:rPr>
              <a:t>Motivasyon, yetenek, bedensel yapı, eğitim, performans, intikal süresi, fiziksel ve ruhi durum, emniyet kavramının yerleşip yerleşmemesi, kişisel dikkat vb. etkenler bu bağlamda sayılabilir. </a:t>
            </a:r>
            <a:endParaRPr lang="tr-TR" dirty="0" smtClean="0">
              <a:solidFill>
                <a:srgbClr val="002060"/>
              </a:solidFill>
            </a:endParaRPr>
          </a:p>
          <a:p>
            <a:pPr marL="0" indent="0" fontAlgn="auto">
              <a:spcAft>
                <a:spcPts val="0"/>
              </a:spcAft>
              <a:buFont typeface="Wingdings 2"/>
              <a:buNone/>
              <a:defRPr/>
            </a:pPr>
            <a:endParaRPr lang="tr-TR" dirty="0">
              <a:solidFill>
                <a:srgbClr val="002060"/>
              </a:solidFill>
            </a:endParaRPr>
          </a:p>
          <a:p>
            <a:pPr fontAlgn="auto">
              <a:spcAft>
                <a:spcPts val="0"/>
              </a:spcAft>
              <a:buFont typeface="Wingdings 2"/>
              <a:buChar char=""/>
              <a:defRPr/>
            </a:pPr>
            <a:r>
              <a:rPr lang="tr-TR" b="1" dirty="0">
                <a:solidFill>
                  <a:srgbClr val="002060"/>
                </a:solidFill>
              </a:rPr>
              <a:t>Psikolojik Etkenler</a:t>
            </a:r>
          </a:p>
          <a:p>
            <a:pPr fontAlgn="auto">
              <a:spcAft>
                <a:spcPts val="0"/>
              </a:spcAft>
              <a:buFont typeface="Wingdings 2"/>
              <a:buChar char=""/>
              <a:defRPr/>
            </a:pPr>
            <a:r>
              <a:rPr lang="tr-TR" b="1" dirty="0">
                <a:solidFill>
                  <a:srgbClr val="002060"/>
                </a:solidFill>
              </a:rPr>
              <a:t>Sosyolojik Etkenler</a:t>
            </a:r>
          </a:p>
          <a:p>
            <a:pPr fontAlgn="auto">
              <a:spcAft>
                <a:spcPts val="0"/>
              </a:spcAft>
              <a:buFont typeface="Wingdings 2"/>
              <a:buChar char=""/>
              <a:defRPr/>
            </a:pPr>
            <a:r>
              <a:rPr lang="tr-TR" b="1" dirty="0">
                <a:solidFill>
                  <a:srgbClr val="002060"/>
                </a:solidFill>
              </a:rPr>
              <a:t>Fizyolojik Etkenler </a:t>
            </a:r>
          </a:p>
          <a:p>
            <a:pPr fontAlgn="auto">
              <a:spcAft>
                <a:spcPts val="0"/>
              </a:spcAft>
              <a:buFont typeface="Wingdings 2"/>
              <a:buChar char=""/>
              <a:defRPr/>
            </a:pPr>
            <a:endParaRPr lang="tr-TR" b="1" dirty="0">
              <a:solidFill>
                <a:srgbClr val="002060"/>
              </a:solidFill>
            </a:endParaRPr>
          </a:p>
        </p:txBody>
      </p:sp>
      <p:sp>
        <p:nvSpPr>
          <p:cNvPr id="4" name="Slayt Numarası Yer Tutucusu 3"/>
          <p:cNvSpPr>
            <a:spLocks noGrp="1"/>
          </p:cNvSpPr>
          <p:nvPr>
            <p:ph type="sldNum" sz="quarter" idx="12"/>
          </p:nvPr>
        </p:nvSpPr>
        <p:spPr/>
        <p:txBody>
          <a:bodyPr/>
          <a:lstStyle/>
          <a:p>
            <a:pPr>
              <a:defRPr/>
            </a:pPr>
            <a:fld id="{26B943B1-9F29-4BEB-A90D-64C91EBD6509}" type="slidenum">
              <a:rPr lang="tr-TR"/>
              <a:pPr>
                <a:defRPr/>
              </a:pPr>
              <a:t>12</a:t>
            </a:fld>
            <a:endParaRPr lang="tr-T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60648"/>
            <a:ext cx="8686800" cy="864096"/>
          </a:xfrm>
        </p:spPr>
        <p:txBody>
          <a:bodyPr/>
          <a:lstStyle/>
          <a:p>
            <a:pPr algn="ctr" fontAlgn="auto">
              <a:spcAft>
                <a:spcPts val="0"/>
              </a:spcAft>
              <a:defRPr/>
            </a:pPr>
            <a:r>
              <a:rPr lang="tr-TR" sz="2800" b="1" dirty="0" smtClean="0"/>
              <a:t>İŞ KAZALARININ NEDENLERİ</a:t>
            </a:r>
            <a:endParaRPr lang="tr-TR" sz="2800" dirty="0"/>
          </a:p>
        </p:txBody>
      </p:sp>
      <p:sp>
        <p:nvSpPr>
          <p:cNvPr id="3" name="2 İçerik Yer Tutucusu"/>
          <p:cNvSpPr>
            <a:spLocks noGrp="1"/>
          </p:cNvSpPr>
          <p:nvPr>
            <p:ph idx="1"/>
          </p:nvPr>
        </p:nvSpPr>
        <p:spPr>
          <a:xfrm>
            <a:off x="539750" y="1554163"/>
            <a:ext cx="7993063" cy="4525962"/>
          </a:xfrm>
        </p:spPr>
        <p:txBody>
          <a:bodyPr>
            <a:normAutofit fontScale="62500" lnSpcReduction="20000"/>
          </a:bodyPr>
          <a:lstStyle/>
          <a:p>
            <a:pPr marL="0" indent="0" fontAlgn="auto">
              <a:spcAft>
                <a:spcPts val="0"/>
              </a:spcAft>
              <a:buFont typeface="Wingdings 2"/>
              <a:buNone/>
              <a:defRPr/>
            </a:pPr>
            <a:r>
              <a:rPr lang="tr-TR" b="1" u="sng" dirty="0">
                <a:solidFill>
                  <a:srgbClr val="002060"/>
                </a:solidFill>
              </a:rPr>
              <a:t>Psikolojik Etkenler:</a:t>
            </a:r>
            <a:r>
              <a:rPr lang="tr-TR" b="1" dirty="0">
                <a:solidFill>
                  <a:srgbClr val="002060"/>
                </a:solidFill>
              </a:rPr>
              <a:t> </a:t>
            </a:r>
            <a:r>
              <a:rPr lang="tr-TR" dirty="0">
                <a:solidFill>
                  <a:srgbClr val="002060"/>
                </a:solidFill>
              </a:rPr>
              <a:t>Kişiye bağlı bireysel değişkenler iş kazalarındaki kişisel etkenlerin değerlendirilmesinde farklı yorumlamalara yol açabilmektedir. Bunları;</a:t>
            </a:r>
          </a:p>
          <a:p>
            <a:pPr marL="0" indent="0" fontAlgn="auto">
              <a:spcAft>
                <a:spcPts val="0"/>
              </a:spcAft>
              <a:buFont typeface="Wingdings 2"/>
              <a:buNone/>
              <a:defRPr/>
            </a:pPr>
            <a:r>
              <a:rPr lang="tr-TR" dirty="0">
                <a:solidFill>
                  <a:srgbClr val="002060"/>
                </a:solidFill>
              </a:rPr>
              <a:t> </a:t>
            </a:r>
          </a:p>
          <a:p>
            <a:pPr fontAlgn="auto">
              <a:spcAft>
                <a:spcPts val="0"/>
              </a:spcAft>
              <a:buFont typeface="Wingdings 2"/>
              <a:buChar char=""/>
              <a:defRPr/>
            </a:pPr>
            <a:r>
              <a:rPr lang="tr-TR" dirty="0">
                <a:solidFill>
                  <a:srgbClr val="002060"/>
                </a:solidFill>
              </a:rPr>
              <a:t>Kişilik</a:t>
            </a:r>
          </a:p>
          <a:p>
            <a:pPr fontAlgn="auto">
              <a:spcAft>
                <a:spcPts val="0"/>
              </a:spcAft>
              <a:buFont typeface="Wingdings 2"/>
              <a:buChar char=""/>
              <a:defRPr/>
            </a:pPr>
            <a:r>
              <a:rPr lang="tr-TR" dirty="0">
                <a:solidFill>
                  <a:srgbClr val="002060"/>
                </a:solidFill>
              </a:rPr>
              <a:t>Kazaya Yatkınlık</a:t>
            </a:r>
          </a:p>
          <a:p>
            <a:pPr fontAlgn="auto">
              <a:spcAft>
                <a:spcPts val="0"/>
              </a:spcAft>
              <a:buFont typeface="Wingdings 2"/>
              <a:buChar char=""/>
              <a:defRPr/>
            </a:pPr>
            <a:r>
              <a:rPr lang="tr-TR" dirty="0">
                <a:solidFill>
                  <a:srgbClr val="002060"/>
                </a:solidFill>
              </a:rPr>
              <a:t>Kaza İstidadı</a:t>
            </a:r>
          </a:p>
          <a:p>
            <a:pPr fontAlgn="auto">
              <a:spcAft>
                <a:spcPts val="0"/>
              </a:spcAft>
              <a:buFont typeface="Wingdings 2"/>
              <a:buChar char=""/>
              <a:defRPr/>
            </a:pPr>
            <a:r>
              <a:rPr lang="tr-TR" dirty="0">
                <a:solidFill>
                  <a:srgbClr val="002060"/>
                </a:solidFill>
              </a:rPr>
              <a:t>Bilgisizlik, İlgisizlik, Dikkatsizlik ve Pervasızlık</a:t>
            </a:r>
          </a:p>
          <a:p>
            <a:pPr fontAlgn="auto">
              <a:spcAft>
                <a:spcPts val="0"/>
              </a:spcAft>
              <a:buFont typeface="Wingdings 2"/>
              <a:buChar char=""/>
              <a:defRPr/>
            </a:pPr>
            <a:r>
              <a:rPr lang="tr-TR" dirty="0">
                <a:solidFill>
                  <a:srgbClr val="002060"/>
                </a:solidFill>
              </a:rPr>
              <a:t>Stres</a:t>
            </a:r>
          </a:p>
          <a:p>
            <a:pPr fontAlgn="auto">
              <a:spcAft>
                <a:spcPts val="0"/>
              </a:spcAft>
              <a:buFont typeface="Wingdings 2"/>
              <a:buChar char=""/>
              <a:defRPr/>
            </a:pPr>
            <a:r>
              <a:rPr lang="tr-TR" dirty="0">
                <a:solidFill>
                  <a:srgbClr val="002060"/>
                </a:solidFill>
              </a:rPr>
              <a:t>Duygusal Durum</a:t>
            </a:r>
          </a:p>
          <a:p>
            <a:pPr fontAlgn="auto">
              <a:spcAft>
                <a:spcPts val="0"/>
              </a:spcAft>
              <a:buFont typeface="Wingdings 2"/>
              <a:buChar char=""/>
              <a:defRPr/>
            </a:pPr>
            <a:r>
              <a:rPr lang="tr-TR" dirty="0">
                <a:solidFill>
                  <a:srgbClr val="002060"/>
                </a:solidFill>
              </a:rPr>
              <a:t>İşten Kaytarma</a:t>
            </a:r>
          </a:p>
          <a:p>
            <a:pPr fontAlgn="auto">
              <a:spcAft>
                <a:spcPts val="0"/>
              </a:spcAft>
              <a:buFont typeface="Wingdings 2"/>
              <a:buChar char=""/>
              <a:defRPr/>
            </a:pPr>
            <a:r>
              <a:rPr lang="tr-TR" dirty="0">
                <a:solidFill>
                  <a:srgbClr val="002060"/>
                </a:solidFill>
              </a:rPr>
              <a:t>Zihinsel Yorgunluk</a:t>
            </a:r>
          </a:p>
          <a:p>
            <a:pPr fontAlgn="auto">
              <a:spcAft>
                <a:spcPts val="0"/>
              </a:spcAft>
              <a:buFont typeface="Wingdings 2"/>
              <a:buChar char=""/>
              <a:defRPr/>
            </a:pPr>
            <a:r>
              <a:rPr lang="tr-TR" dirty="0">
                <a:solidFill>
                  <a:srgbClr val="002060"/>
                </a:solidFill>
              </a:rPr>
              <a:t>Hatalı Yargı-Önyargı</a:t>
            </a:r>
          </a:p>
          <a:p>
            <a:pPr fontAlgn="auto">
              <a:spcAft>
                <a:spcPts val="0"/>
              </a:spcAft>
              <a:buFont typeface="Wingdings 2"/>
              <a:buChar char=""/>
              <a:defRPr/>
            </a:pPr>
            <a:r>
              <a:rPr lang="tr-TR" dirty="0">
                <a:solidFill>
                  <a:srgbClr val="002060"/>
                </a:solidFill>
              </a:rPr>
              <a:t>Aşırı Sevinç, Keder, Gerginlik, sıkıntı vb.</a:t>
            </a:r>
          </a:p>
          <a:p>
            <a:pPr fontAlgn="auto">
              <a:spcAft>
                <a:spcPts val="0"/>
              </a:spcAft>
              <a:buFont typeface="Wingdings 2"/>
              <a:buChar char=""/>
              <a:defRPr/>
            </a:pPr>
            <a:r>
              <a:rPr lang="tr-TR" dirty="0">
                <a:solidFill>
                  <a:srgbClr val="002060"/>
                </a:solidFill>
              </a:rPr>
              <a:t>olarak gruplandırmak olanaklıdır. </a:t>
            </a:r>
          </a:p>
          <a:p>
            <a:pPr fontAlgn="auto">
              <a:spcAft>
                <a:spcPts val="0"/>
              </a:spcAft>
              <a:buFont typeface="Wingdings 2"/>
              <a:buChar char=""/>
              <a:defRPr/>
            </a:pPr>
            <a:endParaRPr lang="tr-TR" dirty="0"/>
          </a:p>
        </p:txBody>
      </p:sp>
      <p:sp>
        <p:nvSpPr>
          <p:cNvPr id="4" name="Slayt Numarası Yer Tutucusu 3"/>
          <p:cNvSpPr>
            <a:spLocks noGrp="1"/>
          </p:cNvSpPr>
          <p:nvPr>
            <p:ph type="sldNum" sz="quarter" idx="12"/>
          </p:nvPr>
        </p:nvSpPr>
        <p:spPr/>
        <p:txBody>
          <a:bodyPr/>
          <a:lstStyle/>
          <a:p>
            <a:pPr>
              <a:defRPr/>
            </a:pPr>
            <a:fld id="{92F21B48-D8EC-4EA0-9EA5-7AD66E9E93A5}" type="slidenum">
              <a:rPr lang="tr-TR"/>
              <a:pPr>
                <a:defRPr/>
              </a:pPr>
              <a:t>13</a:t>
            </a:fld>
            <a:endParaRPr lang="tr-T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60648"/>
            <a:ext cx="8686800" cy="864096"/>
          </a:xfrm>
        </p:spPr>
        <p:txBody>
          <a:bodyPr/>
          <a:lstStyle/>
          <a:p>
            <a:pPr algn="ctr" fontAlgn="auto">
              <a:spcAft>
                <a:spcPts val="0"/>
              </a:spcAft>
              <a:defRPr/>
            </a:pPr>
            <a:r>
              <a:rPr lang="tr-TR" sz="2800" b="1" dirty="0" smtClean="0"/>
              <a:t>İŞ KAZALARININ NEDENLERİ</a:t>
            </a:r>
            <a:endParaRPr lang="tr-TR" sz="2800" dirty="0"/>
          </a:p>
        </p:txBody>
      </p:sp>
      <p:sp>
        <p:nvSpPr>
          <p:cNvPr id="3" name="2 İçerik Yer Tutucusu"/>
          <p:cNvSpPr>
            <a:spLocks noGrp="1"/>
          </p:cNvSpPr>
          <p:nvPr>
            <p:ph idx="1"/>
          </p:nvPr>
        </p:nvSpPr>
        <p:spPr>
          <a:xfrm>
            <a:off x="539750" y="1268413"/>
            <a:ext cx="8451850" cy="4811712"/>
          </a:xfrm>
        </p:spPr>
        <p:txBody>
          <a:bodyPr>
            <a:noAutofit/>
          </a:bodyPr>
          <a:lstStyle/>
          <a:p>
            <a:pPr marL="0" indent="0" fontAlgn="auto">
              <a:spcAft>
                <a:spcPts val="0"/>
              </a:spcAft>
              <a:buFont typeface="Wingdings 2"/>
              <a:buNone/>
              <a:defRPr/>
            </a:pPr>
            <a:r>
              <a:rPr lang="tr-TR" sz="2200" b="1" u="sng" dirty="0">
                <a:solidFill>
                  <a:srgbClr val="002060"/>
                </a:solidFill>
              </a:rPr>
              <a:t>Sosyolojik Etkenler:</a:t>
            </a:r>
            <a:r>
              <a:rPr lang="tr-TR" sz="2200" dirty="0">
                <a:solidFill>
                  <a:srgbClr val="002060"/>
                </a:solidFill>
              </a:rPr>
              <a:t> İş kazalarının oluşumunda kişinin sosyal ilişkilerinin de kısmen payı olduğu kabul edilmektedir. Bu konuda meslek, gelir (ekonomik özendirme), eğitim, otoriterlik, işçiler arası iletişim ve yaşanan çevre koşulları ölçü alınarak değerlendirmeler yapılabilir. Toplum psikolojisi konusundaki gelişmeler, iş kasası ile ilgili bazı nedenlerin bir kısmının iş yeri dışında aranması gerektiği savını ortaya çıkartmıştır. Konuyu sosyal uyum açısından ele alan araştırmacılar, kaza geçiren işçilerin birçoğunun </a:t>
            </a:r>
            <a:r>
              <a:rPr lang="tr-TR" sz="2200" dirty="0" err="1">
                <a:solidFill>
                  <a:srgbClr val="002060"/>
                </a:solidFill>
              </a:rPr>
              <a:t>sosyo</a:t>
            </a:r>
            <a:r>
              <a:rPr lang="tr-TR" sz="2200" dirty="0">
                <a:solidFill>
                  <a:srgbClr val="002060"/>
                </a:solidFill>
              </a:rPr>
              <a:t>-patik davranışlar, yasa – yönetmelik vb. tanımazlık, suçluluk, ailevi anlaşmazlık, başkaları ile anlaşamama, düşmanlık ve kırgınlık, sorumsuzluk, alkol alışkanlığı vb. durumlarının olduğunu belirtmişlerdir</a:t>
            </a:r>
            <a:r>
              <a:rPr lang="tr-TR" sz="2200" dirty="0"/>
              <a:t>.</a:t>
            </a:r>
          </a:p>
          <a:p>
            <a:pPr fontAlgn="auto">
              <a:spcAft>
                <a:spcPts val="0"/>
              </a:spcAft>
              <a:buFont typeface="Wingdings 2"/>
              <a:buChar char=""/>
              <a:defRPr/>
            </a:pPr>
            <a:endParaRPr lang="tr-TR" sz="2200" dirty="0"/>
          </a:p>
        </p:txBody>
      </p:sp>
      <p:sp>
        <p:nvSpPr>
          <p:cNvPr id="4" name="Slayt Numarası Yer Tutucusu 3"/>
          <p:cNvSpPr>
            <a:spLocks noGrp="1"/>
          </p:cNvSpPr>
          <p:nvPr>
            <p:ph type="sldNum" sz="quarter" idx="12"/>
          </p:nvPr>
        </p:nvSpPr>
        <p:spPr/>
        <p:txBody>
          <a:bodyPr/>
          <a:lstStyle/>
          <a:p>
            <a:pPr>
              <a:defRPr/>
            </a:pPr>
            <a:fld id="{1BA7D155-F5F3-4BC8-A227-F08F0B0EEA89}" type="slidenum">
              <a:rPr lang="tr-TR"/>
              <a:pPr>
                <a:defRPr/>
              </a:pPr>
              <a:t>14</a:t>
            </a:fld>
            <a:endParaRPr lang="tr-T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60648"/>
            <a:ext cx="8686800" cy="864096"/>
          </a:xfrm>
        </p:spPr>
        <p:txBody>
          <a:bodyPr/>
          <a:lstStyle/>
          <a:p>
            <a:pPr algn="ctr" fontAlgn="auto">
              <a:spcAft>
                <a:spcPts val="0"/>
              </a:spcAft>
              <a:defRPr/>
            </a:pPr>
            <a:r>
              <a:rPr lang="tr-TR" sz="2800" b="1" dirty="0" smtClean="0"/>
              <a:t>İŞ KAZALARININ NEDENLERİ</a:t>
            </a:r>
            <a:endParaRPr lang="tr-TR" sz="2800" dirty="0"/>
          </a:p>
        </p:txBody>
      </p:sp>
      <p:sp>
        <p:nvSpPr>
          <p:cNvPr id="3" name="2 İçerik Yer Tutucusu"/>
          <p:cNvSpPr>
            <a:spLocks noGrp="1"/>
          </p:cNvSpPr>
          <p:nvPr>
            <p:ph idx="1"/>
          </p:nvPr>
        </p:nvSpPr>
        <p:spPr>
          <a:xfrm>
            <a:off x="304800" y="1052513"/>
            <a:ext cx="8686800" cy="5027612"/>
          </a:xfrm>
        </p:spPr>
        <p:txBody>
          <a:bodyPr>
            <a:normAutofit fontScale="25000" lnSpcReduction="20000"/>
          </a:bodyPr>
          <a:lstStyle/>
          <a:p>
            <a:pPr fontAlgn="auto">
              <a:spcAft>
                <a:spcPts val="0"/>
              </a:spcAft>
              <a:buFont typeface="Wingdings 2"/>
              <a:buChar char=""/>
              <a:defRPr/>
            </a:pPr>
            <a:r>
              <a:rPr lang="tr-TR" sz="8000" dirty="0">
                <a:solidFill>
                  <a:srgbClr val="002060"/>
                </a:solidFill>
              </a:rPr>
              <a:t>Üzerinde çok detaylı araştırmalar bulunmamakla birlikte aşağıdaki sosyolojik durumların kaza oluşumu üzerinde etkileri olduğu belirtilmektedir :</a:t>
            </a:r>
          </a:p>
          <a:p>
            <a:pPr fontAlgn="auto">
              <a:spcAft>
                <a:spcPts val="0"/>
              </a:spcAft>
              <a:buFont typeface="Wingdings 2"/>
              <a:buChar char=""/>
              <a:defRPr/>
            </a:pPr>
            <a:endParaRPr lang="tr-TR" sz="8000" dirty="0">
              <a:solidFill>
                <a:srgbClr val="002060"/>
              </a:solidFill>
            </a:endParaRPr>
          </a:p>
          <a:p>
            <a:pPr fontAlgn="auto">
              <a:spcAft>
                <a:spcPts val="0"/>
              </a:spcAft>
              <a:buFont typeface="Wingdings 2"/>
              <a:buChar char=""/>
              <a:defRPr/>
            </a:pPr>
            <a:r>
              <a:rPr lang="tr-TR" sz="8000" dirty="0">
                <a:solidFill>
                  <a:srgbClr val="002060"/>
                </a:solidFill>
              </a:rPr>
              <a:t>Yaş unsuru; iş kazası sıklığı genç işçilerde daha yüksek oranlarda ortaya çıkmaktadır. 18-25 yaşlarında en yüksek orana ulaşırken, 25 yaşından sonra artan tecrübe, sorumluluk duygusu ve dikkat nedeniyle azalma gözlenmektedir.</a:t>
            </a:r>
          </a:p>
          <a:p>
            <a:pPr marL="0" indent="0" fontAlgn="auto">
              <a:spcAft>
                <a:spcPts val="0"/>
              </a:spcAft>
              <a:buFont typeface="Wingdings 2"/>
              <a:buNone/>
              <a:defRPr/>
            </a:pPr>
            <a:r>
              <a:rPr lang="tr-TR" sz="8000" dirty="0">
                <a:solidFill>
                  <a:srgbClr val="002060"/>
                </a:solidFill>
              </a:rPr>
              <a:t> </a:t>
            </a:r>
          </a:p>
          <a:p>
            <a:pPr fontAlgn="auto">
              <a:spcAft>
                <a:spcPts val="0"/>
              </a:spcAft>
              <a:buFont typeface="Wingdings 2"/>
              <a:buChar char=""/>
              <a:defRPr/>
            </a:pPr>
            <a:r>
              <a:rPr lang="tr-TR" sz="8000" dirty="0">
                <a:solidFill>
                  <a:srgbClr val="002060"/>
                </a:solidFill>
              </a:rPr>
              <a:t>Bekar ve yalınız işçilerin kaza oranı evli ve çocuklu işçilere göre daha fazladır.</a:t>
            </a:r>
          </a:p>
          <a:p>
            <a:pPr marL="0" indent="0" fontAlgn="auto">
              <a:spcAft>
                <a:spcPts val="0"/>
              </a:spcAft>
              <a:buFont typeface="Wingdings 2"/>
              <a:buNone/>
              <a:defRPr/>
            </a:pPr>
            <a:r>
              <a:rPr lang="tr-TR" sz="8000" dirty="0">
                <a:solidFill>
                  <a:srgbClr val="002060"/>
                </a:solidFill>
              </a:rPr>
              <a:t> </a:t>
            </a:r>
          </a:p>
          <a:p>
            <a:pPr fontAlgn="auto">
              <a:spcAft>
                <a:spcPts val="0"/>
              </a:spcAft>
              <a:buFont typeface="Wingdings 2"/>
              <a:buChar char=""/>
              <a:defRPr/>
            </a:pPr>
            <a:r>
              <a:rPr lang="tr-TR" sz="8000" dirty="0">
                <a:solidFill>
                  <a:srgbClr val="002060"/>
                </a:solidFill>
              </a:rPr>
              <a:t>Üst ve sorumlu mevkilerde çalışanların iş kazalarına daha az uğradıkları belirtilmektedir. Ancak, burada daha az riskli işlerde çalışmalarının rolü vardır.</a:t>
            </a:r>
          </a:p>
          <a:p>
            <a:pPr fontAlgn="auto">
              <a:spcAft>
                <a:spcPts val="0"/>
              </a:spcAft>
              <a:buFont typeface="Wingdings 2"/>
              <a:buChar char=""/>
              <a:defRPr/>
            </a:pPr>
            <a:endParaRPr lang="tr-TR" sz="8000" dirty="0">
              <a:solidFill>
                <a:srgbClr val="002060"/>
              </a:solidFill>
            </a:endParaRPr>
          </a:p>
          <a:p>
            <a:pPr fontAlgn="auto">
              <a:spcAft>
                <a:spcPts val="0"/>
              </a:spcAft>
              <a:buFont typeface="Wingdings 2"/>
              <a:buChar char=""/>
              <a:defRPr/>
            </a:pPr>
            <a:r>
              <a:rPr lang="tr-TR" sz="8000" dirty="0">
                <a:solidFill>
                  <a:srgbClr val="002060"/>
                </a:solidFill>
              </a:rPr>
              <a:t>Eğitim düzeyi yükseldikçe çalışanların kazaya neden olma oranları azalmaktadır.</a:t>
            </a:r>
          </a:p>
          <a:p>
            <a:pPr marL="0" indent="0" fontAlgn="auto">
              <a:spcAft>
                <a:spcPts val="0"/>
              </a:spcAft>
              <a:buFont typeface="Wingdings 2"/>
              <a:buNone/>
              <a:defRPr/>
            </a:pPr>
            <a:r>
              <a:rPr lang="tr-TR" sz="4200" dirty="0">
                <a:solidFill>
                  <a:srgbClr val="002060"/>
                </a:solidFill>
              </a:rPr>
              <a:t> </a:t>
            </a:r>
          </a:p>
          <a:p>
            <a:pPr fontAlgn="auto">
              <a:spcAft>
                <a:spcPts val="0"/>
              </a:spcAft>
              <a:buFont typeface="Wingdings 2"/>
              <a:buChar char=""/>
              <a:defRPr/>
            </a:pPr>
            <a:endParaRPr lang="tr-TR" dirty="0"/>
          </a:p>
        </p:txBody>
      </p:sp>
      <p:sp>
        <p:nvSpPr>
          <p:cNvPr id="4" name="Slayt Numarası Yer Tutucusu 3"/>
          <p:cNvSpPr>
            <a:spLocks noGrp="1"/>
          </p:cNvSpPr>
          <p:nvPr>
            <p:ph type="sldNum" sz="quarter" idx="12"/>
          </p:nvPr>
        </p:nvSpPr>
        <p:spPr/>
        <p:txBody>
          <a:bodyPr/>
          <a:lstStyle/>
          <a:p>
            <a:pPr>
              <a:defRPr/>
            </a:pPr>
            <a:fld id="{2FDBC8B1-46C4-4246-8D79-68EFFFCF695B}" type="slidenum">
              <a:rPr lang="tr-TR"/>
              <a:pPr>
                <a:defRPr/>
              </a:pPr>
              <a:t>15</a:t>
            </a:fld>
            <a:endParaRPr lang="tr-T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fontAlgn="auto">
              <a:spcAft>
                <a:spcPts val="0"/>
              </a:spcAft>
              <a:defRPr/>
            </a:pPr>
            <a:r>
              <a:rPr lang="tr-TR" sz="2800" b="1" dirty="0" smtClean="0"/>
              <a:t>İŞ KAZALARININ NEDENLERİ</a:t>
            </a:r>
            <a:endParaRPr lang="tr-TR" sz="2800" dirty="0"/>
          </a:p>
        </p:txBody>
      </p:sp>
      <p:sp>
        <p:nvSpPr>
          <p:cNvPr id="3" name="2 İçerik Yer Tutucusu"/>
          <p:cNvSpPr>
            <a:spLocks noGrp="1"/>
          </p:cNvSpPr>
          <p:nvPr>
            <p:ph idx="1"/>
          </p:nvPr>
        </p:nvSpPr>
        <p:spPr>
          <a:xfrm>
            <a:off x="304800" y="1268413"/>
            <a:ext cx="8686800" cy="4811712"/>
          </a:xfrm>
        </p:spPr>
        <p:txBody>
          <a:bodyPr>
            <a:noAutofit/>
          </a:bodyPr>
          <a:lstStyle/>
          <a:p>
            <a:pPr marL="0" indent="0" fontAlgn="auto">
              <a:spcAft>
                <a:spcPts val="0"/>
              </a:spcAft>
              <a:buFont typeface="Wingdings 2"/>
              <a:buNone/>
              <a:defRPr/>
            </a:pPr>
            <a:r>
              <a:rPr lang="tr-TR" sz="1800" b="1" u="sng" dirty="0">
                <a:solidFill>
                  <a:srgbClr val="002060"/>
                </a:solidFill>
              </a:rPr>
              <a:t>Fizyolojik Etkenler:</a:t>
            </a:r>
            <a:r>
              <a:rPr lang="tr-TR" sz="1800" dirty="0">
                <a:solidFill>
                  <a:srgbClr val="002060"/>
                </a:solidFill>
              </a:rPr>
              <a:t> Fiziksel açıdan yetersizlik; arzu edilmeyen, ancak önlenemeyen şekillerde kazalara neden olabilir. Bu anlamda; sağırlık, körlük veya herhangi bir kas kuvveti eksikliğinin her biri kaza sebebi olabilir. Kalp, kan dolaşımı ve ciğer rahatsızlıkları, boy ve kilo arasındaki dengesizlikler, yaşlanma gibi etkenler bu bağlamda sayılabilir. </a:t>
            </a:r>
          </a:p>
          <a:p>
            <a:pPr fontAlgn="auto">
              <a:spcAft>
                <a:spcPts val="0"/>
              </a:spcAft>
              <a:buFont typeface="Wingdings 2"/>
              <a:buChar char=""/>
              <a:defRPr/>
            </a:pPr>
            <a:endParaRPr lang="tr-TR" sz="1800" dirty="0">
              <a:solidFill>
                <a:srgbClr val="002060"/>
              </a:solidFill>
            </a:endParaRPr>
          </a:p>
          <a:p>
            <a:pPr marL="0" indent="0" fontAlgn="auto">
              <a:spcAft>
                <a:spcPts val="0"/>
              </a:spcAft>
              <a:buFont typeface="Wingdings 2"/>
              <a:buNone/>
              <a:defRPr/>
            </a:pPr>
            <a:r>
              <a:rPr lang="tr-TR" sz="1800" dirty="0">
                <a:solidFill>
                  <a:srgbClr val="002060"/>
                </a:solidFill>
              </a:rPr>
              <a:t>Uykusuzluk, tehlikeli davranışlara yol açan en önemli fizyolojik etkenlerden birisidir. Ancak, fiziksel yetersizlikler gibi değerlendirilmemelidir. Dinlendirici bir uyku bu olumsuz etkeni derhal ortadan kaldırabilir</a:t>
            </a:r>
            <a:r>
              <a:rPr lang="tr-TR" sz="1800" dirty="0" smtClean="0">
                <a:solidFill>
                  <a:srgbClr val="002060"/>
                </a:solidFill>
              </a:rPr>
              <a:t>.</a:t>
            </a:r>
          </a:p>
          <a:p>
            <a:pPr marL="0" indent="0" fontAlgn="auto">
              <a:spcAft>
                <a:spcPts val="0"/>
              </a:spcAft>
              <a:buFont typeface="Wingdings 2"/>
              <a:buNone/>
              <a:defRPr/>
            </a:pPr>
            <a:endParaRPr lang="tr-TR" sz="1800" dirty="0">
              <a:solidFill>
                <a:srgbClr val="002060"/>
              </a:solidFill>
            </a:endParaRPr>
          </a:p>
          <a:p>
            <a:pPr marL="0" indent="0" fontAlgn="auto">
              <a:spcAft>
                <a:spcPts val="0"/>
              </a:spcAft>
              <a:buNone/>
              <a:defRPr/>
            </a:pPr>
            <a:r>
              <a:rPr lang="tr-TR" sz="1800" dirty="0">
                <a:solidFill>
                  <a:srgbClr val="002060"/>
                </a:solidFill>
              </a:rPr>
              <a:t>Yorgunluk, fizyolojik etkenlerin belki de en sık karşılaşılan şeklidir. Çalışma süresinin uzun olması, çok hızlı tempo, işin ağırlığı, reflekslerin azalması, dikkatin dağılması, gücün azalması şeklinde ortaya çıkan hususlar bir anlamda doğabilecek kazaların habercisidir. Kazaların oluş zamanıyla ilgili olarak yapılan bazı çalışmalar, bir genelleme olmamakla birlikte, kazaların daha çok vardiya bitimine yakın süreçlerde meydana geldiğini göstermektedir. Günlük çalışmalarda, işçinin performansının genelde öğlene kadar artıp, öğleden sonra düştüğü görüşünü savunanlar da vardır.</a:t>
            </a:r>
          </a:p>
          <a:p>
            <a:pPr marL="0" indent="0" fontAlgn="auto">
              <a:spcAft>
                <a:spcPts val="0"/>
              </a:spcAft>
              <a:buFont typeface="Wingdings 2"/>
              <a:buNone/>
              <a:defRPr/>
            </a:pPr>
            <a:endParaRPr lang="tr-TR" sz="1800" dirty="0">
              <a:solidFill>
                <a:srgbClr val="002060"/>
              </a:solidFill>
            </a:endParaRPr>
          </a:p>
          <a:p>
            <a:pPr fontAlgn="auto">
              <a:spcAft>
                <a:spcPts val="0"/>
              </a:spcAft>
              <a:buFont typeface="Wingdings 2"/>
              <a:buChar char=""/>
              <a:defRPr/>
            </a:pPr>
            <a:endParaRPr lang="tr-TR" sz="1800" dirty="0">
              <a:solidFill>
                <a:srgbClr val="002060"/>
              </a:solidFill>
            </a:endParaRPr>
          </a:p>
        </p:txBody>
      </p:sp>
      <p:sp>
        <p:nvSpPr>
          <p:cNvPr id="4" name="Slayt Numarası Yer Tutucusu 3"/>
          <p:cNvSpPr>
            <a:spLocks noGrp="1"/>
          </p:cNvSpPr>
          <p:nvPr>
            <p:ph type="sldNum" sz="quarter" idx="12"/>
          </p:nvPr>
        </p:nvSpPr>
        <p:spPr/>
        <p:txBody>
          <a:bodyPr/>
          <a:lstStyle/>
          <a:p>
            <a:pPr>
              <a:defRPr/>
            </a:pPr>
            <a:fld id="{7BB1B196-9076-488F-922F-69F12C2ACB8B}" type="slidenum">
              <a:rPr lang="tr-TR"/>
              <a:pPr>
                <a:defRPr/>
              </a:pPr>
              <a:t>16</a:t>
            </a:fld>
            <a:endParaRPr lang="tr-T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fontAlgn="auto">
              <a:spcAft>
                <a:spcPts val="0"/>
              </a:spcAft>
              <a:defRPr/>
            </a:pPr>
            <a:r>
              <a:rPr lang="tr-TR" sz="2800" b="1" dirty="0" smtClean="0"/>
              <a:t>İŞ KAZALARININ NEDENLERİ</a:t>
            </a:r>
            <a:endParaRPr lang="tr-TR" sz="2800" dirty="0"/>
          </a:p>
        </p:txBody>
      </p:sp>
      <p:sp>
        <p:nvSpPr>
          <p:cNvPr id="3" name="2 İçerik Yer Tutucusu"/>
          <p:cNvSpPr>
            <a:spLocks noGrp="1"/>
          </p:cNvSpPr>
          <p:nvPr>
            <p:ph idx="1"/>
          </p:nvPr>
        </p:nvSpPr>
        <p:spPr>
          <a:xfrm>
            <a:off x="539750" y="1052735"/>
            <a:ext cx="8451850" cy="5668739"/>
          </a:xfrm>
        </p:spPr>
        <p:txBody>
          <a:bodyPr>
            <a:normAutofit fontScale="62500" lnSpcReduction="20000"/>
          </a:bodyPr>
          <a:lstStyle/>
          <a:p>
            <a:pPr marL="0" indent="0" fontAlgn="auto">
              <a:spcAft>
                <a:spcPts val="0"/>
              </a:spcAft>
              <a:buFont typeface="Wingdings 2"/>
              <a:buNone/>
              <a:defRPr/>
            </a:pPr>
            <a:r>
              <a:rPr lang="tr-TR" b="1" u="sng" dirty="0">
                <a:solidFill>
                  <a:srgbClr val="002060"/>
                </a:solidFill>
              </a:rPr>
              <a:t>Çevresel Etkenler:</a:t>
            </a:r>
            <a:endParaRPr lang="tr-TR" b="1" dirty="0">
              <a:solidFill>
                <a:srgbClr val="002060"/>
              </a:solidFill>
            </a:endParaRPr>
          </a:p>
          <a:p>
            <a:pPr marL="0" indent="0" fontAlgn="auto">
              <a:spcAft>
                <a:spcPts val="0"/>
              </a:spcAft>
              <a:buFont typeface="Wingdings 2"/>
              <a:buNone/>
              <a:defRPr/>
            </a:pPr>
            <a:r>
              <a:rPr lang="tr-TR" dirty="0">
                <a:solidFill>
                  <a:srgbClr val="002060"/>
                </a:solidFill>
              </a:rPr>
              <a:t>Rüzgar, yağmur ve kar yağışı gibi doğal olaylarla, sıcaklık, basınç, nem, su geliri, yanıcı ve parlayıcı gazlar, toz, buhar, gürültü, titreşim, aydınlatma, ışık, radyasyon, ortamın tabiatı (kaygan zemin, yetersiz koruyucu) vs. çevresel etkenleri oluşturur. </a:t>
            </a:r>
            <a:r>
              <a:rPr lang="tr-TR" dirty="0" smtClean="0">
                <a:solidFill>
                  <a:srgbClr val="002060"/>
                </a:solidFill>
              </a:rPr>
              <a:t>Uzun </a:t>
            </a:r>
            <a:r>
              <a:rPr lang="tr-TR" dirty="0">
                <a:solidFill>
                  <a:srgbClr val="002060"/>
                </a:solidFill>
              </a:rPr>
              <a:t>süre olumsuz çevre koşullarında çalışan işçilerde zamanla stres artar, performans düşer ve uzun vadede kalıcı arazlar ortaya </a:t>
            </a:r>
            <a:r>
              <a:rPr lang="tr-TR" dirty="0" smtClean="0">
                <a:solidFill>
                  <a:srgbClr val="002060"/>
                </a:solidFill>
              </a:rPr>
              <a:t>çıkar.</a:t>
            </a:r>
          </a:p>
          <a:p>
            <a:pPr fontAlgn="auto">
              <a:spcAft>
                <a:spcPts val="0"/>
              </a:spcAft>
              <a:buFont typeface="Wingdings 2"/>
              <a:buChar char=""/>
              <a:defRPr/>
            </a:pPr>
            <a:r>
              <a:rPr lang="tr-TR" dirty="0">
                <a:solidFill>
                  <a:srgbClr val="002060"/>
                </a:solidFill>
              </a:rPr>
              <a:t>Gürültü, en azından çalışanların dikkatini dağıtır. Yorgunluğu artırır.</a:t>
            </a:r>
          </a:p>
          <a:p>
            <a:pPr marL="0" indent="0" fontAlgn="auto">
              <a:spcAft>
                <a:spcPts val="0"/>
              </a:spcAft>
              <a:buFont typeface="Wingdings 2"/>
              <a:buNone/>
              <a:defRPr/>
            </a:pPr>
            <a:endParaRPr lang="tr-TR" dirty="0">
              <a:solidFill>
                <a:srgbClr val="002060"/>
              </a:solidFill>
            </a:endParaRPr>
          </a:p>
          <a:p>
            <a:pPr fontAlgn="auto">
              <a:spcAft>
                <a:spcPts val="0"/>
              </a:spcAft>
              <a:buFont typeface="Wingdings 2"/>
              <a:buChar char=""/>
              <a:defRPr/>
            </a:pPr>
            <a:r>
              <a:rPr lang="tr-TR" dirty="0">
                <a:solidFill>
                  <a:srgbClr val="002060"/>
                </a:solidFill>
              </a:rPr>
              <a:t>Aşırı ışık, körlüğe kadar varan görme bozukluklarına neden olur. </a:t>
            </a:r>
          </a:p>
          <a:p>
            <a:pPr marL="0" indent="0" fontAlgn="auto">
              <a:spcAft>
                <a:spcPts val="0"/>
              </a:spcAft>
              <a:buFont typeface="Wingdings 2"/>
              <a:buNone/>
              <a:defRPr/>
            </a:pPr>
            <a:endParaRPr lang="tr-TR" dirty="0">
              <a:solidFill>
                <a:srgbClr val="002060"/>
              </a:solidFill>
            </a:endParaRPr>
          </a:p>
          <a:p>
            <a:pPr fontAlgn="auto">
              <a:spcAft>
                <a:spcPts val="0"/>
              </a:spcAft>
              <a:buFont typeface="Wingdings 2"/>
              <a:buChar char=""/>
              <a:defRPr/>
            </a:pPr>
            <a:r>
              <a:rPr lang="tr-TR" dirty="0">
                <a:solidFill>
                  <a:srgbClr val="002060"/>
                </a:solidFill>
              </a:rPr>
              <a:t>Basınç artışı, güç kaybından başlayarak baygınlığa kadar varan ölçüde risk taşır.</a:t>
            </a:r>
          </a:p>
          <a:p>
            <a:pPr marL="0" indent="0" fontAlgn="auto">
              <a:spcAft>
                <a:spcPts val="0"/>
              </a:spcAft>
              <a:buFont typeface="Wingdings 2"/>
              <a:buNone/>
              <a:defRPr/>
            </a:pPr>
            <a:endParaRPr lang="tr-TR" dirty="0">
              <a:solidFill>
                <a:srgbClr val="002060"/>
              </a:solidFill>
            </a:endParaRPr>
          </a:p>
          <a:p>
            <a:pPr fontAlgn="auto">
              <a:spcAft>
                <a:spcPts val="0"/>
              </a:spcAft>
              <a:buFont typeface="Wingdings 2"/>
              <a:buChar char=""/>
              <a:defRPr/>
            </a:pPr>
            <a:r>
              <a:rPr lang="tr-TR" dirty="0">
                <a:solidFill>
                  <a:srgbClr val="002060"/>
                </a:solidFill>
              </a:rPr>
              <a:t>Sıcaklığın düşmesi, üşüme ve ürpermelere, büzülmeye ve reflekslerin zayıflamasına neden olur. Çalışanların dikkati dağılır. Aşırı sıcaklık ise terlemeye ve bu nedenle gereksiz güç kaybına neden olur. Terleme ve yorgunluk kramplara neden olur. </a:t>
            </a:r>
          </a:p>
          <a:p>
            <a:pPr marL="0" indent="0" fontAlgn="auto">
              <a:spcAft>
                <a:spcPts val="0"/>
              </a:spcAft>
              <a:buFont typeface="Wingdings 2"/>
              <a:buNone/>
              <a:defRPr/>
            </a:pPr>
            <a:endParaRPr lang="tr-TR" dirty="0"/>
          </a:p>
        </p:txBody>
      </p:sp>
      <p:sp>
        <p:nvSpPr>
          <p:cNvPr id="4" name="Slayt Numarası Yer Tutucusu 3"/>
          <p:cNvSpPr>
            <a:spLocks noGrp="1"/>
          </p:cNvSpPr>
          <p:nvPr>
            <p:ph type="sldNum" sz="quarter" idx="12"/>
          </p:nvPr>
        </p:nvSpPr>
        <p:spPr/>
        <p:txBody>
          <a:bodyPr/>
          <a:lstStyle/>
          <a:p>
            <a:pPr>
              <a:defRPr/>
            </a:pPr>
            <a:fld id="{CCD3D8CE-388A-4A58-87E9-020B2EDB13C6}" type="slidenum">
              <a:rPr lang="tr-TR"/>
              <a:pPr>
                <a:defRPr/>
              </a:pPr>
              <a:t>17</a:t>
            </a:fld>
            <a:endParaRPr lang="tr-T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p:cNvSpPr>
          <p:nvPr>
            <p:ph type="title" idx="4294967295"/>
          </p:nvPr>
        </p:nvSpPr>
        <p:spPr bwMode="auto">
          <a:xfrm>
            <a:off x="304800" y="260350"/>
            <a:ext cx="8686800" cy="792163"/>
          </a:xfrm>
          <a:noFill/>
        </p:spPr>
        <p:txBody>
          <a:bodyPr wrap="square" lIns="91440" tIns="45720" rIns="91440" bIns="45720" numCol="1" anchorCtr="0" compatLnSpc="1">
            <a:prstTxWarp prst="textNoShape">
              <a:avLst/>
            </a:prstTxWarp>
          </a:bodyPr>
          <a:lstStyle/>
          <a:p>
            <a:pPr algn="ctr"/>
            <a:r>
              <a:rPr lang="tr-TR" sz="2800" b="1" cap="none" smtClean="0">
                <a:effectLst/>
              </a:rPr>
              <a:t>İŞ KAZALARININ NEDENLERİ</a:t>
            </a:r>
          </a:p>
        </p:txBody>
      </p:sp>
      <p:sp>
        <p:nvSpPr>
          <p:cNvPr id="224259" name="Rectangle 3"/>
          <p:cNvSpPr>
            <a:spLocks noGrp="1"/>
          </p:cNvSpPr>
          <p:nvPr>
            <p:ph type="body" idx="4294967295"/>
          </p:nvPr>
        </p:nvSpPr>
        <p:spPr>
          <a:xfrm>
            <a:off x="323850" y="1268413"/>
            <a:ext cx="8686800" cy="4811712"/>
          </a:xfrm>
        </p:spPr>
        <p:txBody>
          <a:bodyPr/>
          <a:lstStyle/>
          <a:p>
            <a:pPr>
              <a:lnSpc>
                <a:spcPct val="90000"/>
              </a:lnSpc>
              <a:buFont typeface="Wingdings 2" pitchFamily="18" charset="2"/>
              <a:buNone/>
            </a:pPr>
            <a:r>
              <a:rPr lang="tr-TR" sz="2800" b="1" u="sng" smtClean="0">
                <a:solidFill>
                  <a:srgbClr val="3D0587"/>
                </a:solidFill>
              </a:rPr>
              <a:t>DOĞRUDAN (DOLAYSIZ) NEDENLER:</a:t>
            </a:r>
            <a:endParaRPr lang="tr-TR" sz="2800" smtClean="0">
              <a:solidFill>
                <a:srgbClr val="3D0587"/>
              </a:solidFill>
            </a:endParaRPr>
          </a:p>
          <a:p>
            <a:pPr>
              <a:lnSpc>
                <a:spcPct val="90000"/>
              </a:lnSpc>
              <a:buFont typeface="Wingdings 2" pitchFamily="18" charset="2"/>
              <a:buNone/>
            </a:pPr>
            <a:r>
              <a:rPr lang="tr-TR" sz="2800" smtClean="0">
                <a:solidFill>
                  <a:srgbClr val="3D0587"/>
                </a:solidFill>
              </a:rPr>
              <a:t>Detaylı iş kazası analizlerinde doğrudan nedenler üzerinde durulmalıdır. Kazaya neden olan donanımların ve tesislerin yeniden tasarlanması, işçilerin riskli ve tehlikeli durumlar konusunda uyarılması ve kendilerini korumaları açısından bu gereklidir. Zehirli, patlayıcı gaz, toz vb. gibi tehlikeli maddeler ile mekaniksel, elektriksel, kimyasal kaynakların ve radyasyonun yol açtığı nedenler bu grupta sayılabilir. Eğitimli ve deneyimli bir işçi bunlara karşı korunmasını bilmelidir. </a:t>
            </a:r>
          </a:p>
        </p:txBody>
      </p:sp>
    </p:spTree>
    <p:extLst>
      <p:ext uri="{BB962C8B-B14F-4D97-AF65-F5344CB8AC3E}">
        <p14:creationId xmlns:p14="http://schemas.microsoft.com/office/powerpoint/2010/main" val="16599817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fontAlgn="auto">
              <a:spcAft>
                <a:spcPts val="0"/>
              </a:spcAft>
              <a:defRPr/>
            </a:pPr>
            <a:r>
              <a:rPr lang="tr-TR" sz="2800" b="1" dirty="0" smtClean="0"/>
              <a:t>İŞ KAZALARININ NEDENLERİ</a:t>
            </a:r>
            <a:endParaRPr lang="tr-TR" sz="2800" dirty="0"/>
          </a:p>
        </p:txBody>
      </p:sp>
      <p:sp>
        <p:nvSpPr>
          <p:cNvPr id="3" name="2 İçerik Yer Tutucusu"/>
          <p:cNvSpPr>
            <a:spLocks noGrp="1"/>
          </p:cNvSpPr>
          <p:nvPr>
            <p:ph idx="1"/>
          </p:nvPr>
        </p:nvSpPr>
        <p:spPr/>
        <p:txBody>
          <a:bodyPr>
            <a:normAutofit fontScale="92500" lnSpcReduction="10000"/>
          </a:bodyPr>
          <a:lstStyle/>
          <a:p>
            <a:pPr fontAlgn="auto">
              <a:spcAft>
                <a:spcPts val="0"/>
              </a:spcAft>
              <a:buFont typeface="Wingdings 2"/>
              <a:buNone/>
              <a:defRPr/>
            </a:pPr>
            <a:r>
              <a:rPr lang="tr-TR" sz="3000" b="1" u="sng" dirty="0" smtClean="0">
                <a:solidFill>
                  <a:srgbClr val="002060"/>
                </a:solidFill>
              </a:rPr>
              <a:t>DOLAYLI NEDENLER:</a:t>
            </a:r>
            <a:endParaRPr lang="tr-TR" sz="3000" dirty="0" smtClean="0">
              <a:solidFill>
                <a:srgbClr val="002060"/>
              </a:solidFill>
            </a:endParaRPr>
          </a:p>
          <a:p>
            <a:pPr fontAlgn="auto">
              <a:spcAft>
                <a:spcPts val="0"/>
              </a:spcAft>
              <a:buFont typeface="Wingdings 2"/>
              <a:buNone/>
              <a:defRPr/>
            </a:pPr>
            <a:endParaRPr lang="tr-TR" sz="3000" dirty="0" smtClean="0">
              <a:solidFill>
                <a:srgbClr val="002060"/>
              </a:solidFill>
            </a:endParaRPr>
          </a:p>
          <a:p>
            <a:pPr fontAlgn="auto">
              <a:spcAft>
                <a:spcPts val="0"/>
              </a:spcAft>
              <a:buFont typeface="Wingdings 2"/>
              <a:buNone/>
              <a:defRPr/>
            </a:pPr>
            <a:r>
              <a:rPr lang="tr-TR" sz="3000" dirty="0" smtClean="0">
                <a:solidFill>
                  <a:srgbClr val="002060"/>
                </a:solidFill>
              </a:rPr>
              <a:t>Güvensiz yapılan eylemler ve güvensiz koşullar dolaylı nedenler olarak sayılabilir. Ancak, bu nedenler iş kazalarını kendi başlarına oluşturamazlar. İş kazalarının oluşunda bunların yanında yetersiz yönetim politikaları, yetersiz denetim, bilgi eksikliği, mevcut tehlike ve risklerin yanlış değerlendirilmesi ve kişisel hataların da büyük rolü vardır. </a:t>
            </a:r>
          </a:p>
          <a:p>
            <a:pPr fontAlgn="auto">
              <a:spcAft>
                <a:spcPts val="0"/>
              </a:spcAft>
              <a:buFont typeface="Wingdings 2"/>
              <a:buChar char=""/>
              <a:defRPr/>
            </a:pPr>
            <a:endParaRPr lang="tr-TR" dirty="0"/>
          </a:p>
        </p:txBody>
      </p:sp>
      <p:sp>
        <p:nvSpPr>
          <p:cNvPr id="4" name="Slayt Numarası Yer Tutucusu 3"/>
          <p:cNvSpPr>
            <a:spLocks noGrp="1"/>
          </p:cNvSpPr>
          <p:nvPr>
            <p:ph type="sldNum" sz="quarter" idx="12"/>
          </p:nvPr>
        </p:nvSpPr>
        <p:spPr/>
        <p:txBody>
          <a:bodyPr/>
          <a:lstStyle/>
          <a:p>
            <a:pPr>
              <a:defRPr/>
            </a:pPr>
            <a:fld id="{D3AFA004-E9FC-4081-BE40-1CE3DF5C6E25}" type="slidenum">
              <a:rPr lang="tr-TR"/>
              <a:pPr>
                <a:defRPr/>
              </a:pPr>
              <a:t>19</a:t>
            </a:fld>
            <a:endParaRPr lang="tr-TR"/>
          </a:p>
        </p:txBody>
      </p:sp>
    </p:spTree>
    <p:extLst>
      <p:ext uri="{BB962C8B-B14F-4D97-AF65-F5344CB8AC3E}">
        <p14:creationId xmlns:p14="http://schemas.microsoft.com/office/powerpoint/2010/main" val="741214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fontAlgn="auto">
              <a:spcAft>
                <a:spcPts val="0"/>
              </a:spcAft>
              <a:defRPr/>
            </a:pPr>
            <a:r>
              <a:rPr lang="tr-TR" sz="2800" b="1" cap="none" dirty="0" smtClean="0"/>
              <a:t>Teknik Açıdan İş Kazası Kavramı</a:t>
            </a:r>
            <a:endParaRPr lang="tr-TR" sz="2800" dirty="0"/>
          </a:p>
        </p:txBody>
      </p:sp>
      <p:sp>
        <p:nvSpPr>
          <p:cNvPr id="3" name="2 İçerik Yer Tutucusu"/>
          <p:cNvSpPr>
            <a:spLocks noGrp="1"/>
          </p:cNvSpPr>
          <p:nvPr>
            <p:ph idx="1"/>
          </p:nvPr>
        </p:nvSpPr>
        <p:spPr/>
        <p:txBody>
          <a:bodyPr>
            <a:normAutofit fontScale="92500"/>
          </a:bodyPr>
          <a:lstStyle/>
          <a:p>
            <a:pPr fontAlgn="auto">
              <a:spcAft>
                <a:spcPts val="0"/>
              </a:spcAft>
              <a:buFont typeface="Wingdings 2"/>
              <a:buNone/>
              <a:defRPr/>
            </a:pPr>
            <a:r>
              <a:rPr lang="tr-TR" sz="3000" dirty="0" smtClean="0"/>
              <a:t>Bir olayın iş kazası olarak kabul edilebilmesi için aşağıdaki unsurları taşıması gerekir:</a:t>
            </a:r>
          </a:p>
          <a:p>
            <a:pPr fontAlgn="auto">
              <a:spcAft>
                <a:spcPts val="0"/>
              </a:spcAft>
              <a:buFont typeface="Wingdings 2"/>
              <a:buChar char=""/>
              <a:defRPr/>
            </a:pPr>
            <a:r>
              <a:rPr lang="tr-TR" sz="3000" dirty="0" smtClean="0">
                <a:solidFill>
                  <a:srgbClr val="002060"/>
                </a:solidFill>
              </a:rPr>
              <a:t>Aniden olması</a:t>
            </a:r>
          </a:p>
          <a:p>
            <a:pPr fontAlgn="auto">
              <a:spcAft>
                <a:spcPts val="0"/>
              </a:spcAft>
              <a:buFont typeface="Wingdings 2"/>
              <a:buChar char=""/>
              <a:defRPr/>
            </a:pPr>
            <a:r>
              <a:rPr lang="tr-TR" sz="3000" dirty="0" smtClean="0">
                <a:solidFill>
                  <a:srgbClr val="002060"/>
                </a:solidFill>
              </a:rPr>
              <a:t>İstenmeden meydana gelmesi</a:t>
            </a:r>
          </a:p>
          <a:p>
            <a:pPr fontAlgn="auto">
              <a:spcAft>
                <a:spcPts val="0"/>
              </a:spcAft>
              <a:buFont typeface="Wingdings 2"/>
              <a:buChar char=""/>
              <a:defRPr/>
            </a:pPr>
            <a:r>
              <a:rPr lang="tr-TR" sz="3000" dirty="0" smtClean="0">
                <a:solidFill>
                  <a:srgbClr val="002060"/>
                </a:solidFill>
              </a:rPr>
              <a:t>Sonuçta maddi ve manevi bir kayba yol açması</a:t>
            </a:r>
          </a:p>
          <a:p>
            <a:pPr fontAlgn="auto">
              <a:spcAft>
                <a:spcPts val="0"/>
              </a:spcAft>
              <a:buFont typeface="Wingdings 2"/>
              <a:buChar char=""/>
              <a:defRPr/>
            </a:pPr>
            <a:r>
              <a:rPr lang="tr-TR" sz="3000" dirty="0" smtClean="0">
                <a:solidFill>
                  <a:srgbClr val="002060"/>
                </a:solidFill>
              </a:rPr>
              <a:t>Olayın işle ilgili olması (illiyet bağı kurulması)</a:t>
            </a:r>
          </a:p>
          <a:p>
            <a:pPr fontAlgn="auto">
              <a:spcAft>
                <a:spcPts val="0"/>
              </a:spcAft>
              <a:buFont typeface="Wingdings 2"/>
              <a:buChar char=""/>
              <a:defRPr/>
            </a:pPr>
            <a:r>
              <a:rPr lang="tr-TR" sz="3000" dirty="0" smtClean="0">
                <a:solidFill>
                  <a:srgbClr val="002060"/>
                </a:solidFill>
              </a:rPr>
              <a:t>Olayın işyerinde ve uzantılarında meydana gelmesi</a:t>
            </a:r>
          </a:p>
          <a:p>
            <a:pPr fontAlgn="auto">
              <a:spcAft>
                <a:spcPts val="0"/>
              </a:spcAft>
              <a:buFont typeface="Wingdings 2"/>
              <a:buChar char=""/>
              <a:defRPr/>
            </a:pPr>
            <a:endParaRPr lang="tr-TR" dirty="0"/>
          </a:p>
        </p:txBody>
      </p:sp>
      <p:sp>
        <p:nvSpPr>
          <p:cNvPr id="4" name="Slayt Numarası Yer Tutucusu 3"/>
          <p:cNvSpPr>
            <a:spLocks noGrp="1"/>
          </p:cNvSpPr>
          <p:nvPr>
            <p:ph type="sldNum" sz="quarter" idx="12"/>
          </p:nvPr>
        </p:nvSpPr>
        <p:spPr/>
        <p:txBody>
          <a:bodyPr/>
          <a:lstStyle/>
          <a:p>
            <a:pPr>
              <a:defRPr/>
            </a:pPr>
            <a:fld id="{1D9F330A-B59B-4E84-B179-1BECD4A95BF4}" type="slidenum">
              <a:rPr lang="tr-TR"/>
              <a:pPr>
                <a:defRPr/>
              </a:pPr>
              <a:t>2</a:t>
            </a:fld>
            <a:endParaRPr lang="tr-T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fontAlgn="auto">
              <a:spcAft>
                <a:spcPts val="0"/>
              </a:spcAft>
              <a:defRPr/>
            </a:pPr>
            <a:r>
              <a:rPr lang="tr-TR" sz="2800" b="1" dirty="0" smtClean="0"/>
              <a:t>İŞ KAZALARININ NEDENLERİ</a:t>
            </a:r>
            <a:endParaRPr lang="tr-TR" sz="2800" dirty="0"/>
          </a:p>
        </p:txBody>
      </p:sp>
      <p:sp>
        <p:nvSpPr>
          <p:cNvPr id="3" name="2 İçerik Yer Tutucusu"/>
          <p:cNvSpPr>
            <a:spLocks noGrp="1"/>
          </p:cNvSpPr>
          <p:nvPr>
            <p:ph idx="1"/>
          </p:nvPr>
        </p:nvSpPr>
        <p:spPr>
          <a:xfrm>
            <a:off x="827088" y="1554163"/>
            <a:ext cx="7705725" cy="4525962"/>
          </a:xfrm>
        </p:spPr>
        <p:txBody>
          <a:bodyPr>
            <a:normAutofit fontScale="70000" lnSpcReduction="20000"/>
          </a:bodyPr>
          <a:lstStyle/>
          <a:p>
            <a:pPr fontAlgn="auto">
              <a:spcAft>
                <a:spcPts val="0"/>
              </a:spcAft>
              <a:buFont typeface="Wingdings 2"/>
              <a:buNone/>
              <a:defRPr/>
            </a:pPr>
            <a:r>
              <a:rPr lang="tr-TR" sz="4000" b="1" u="sng" dirty="0" smtClean="0">
                <a:solidFill>
                  <a:srgbClr val="00B050"/>
                </a:solidFill>
              </a:rPr>
              <a:t>Güvensiz Eylemler (Davranışlar):</a:t>
            </a:r>
            <a:endParaRPr lang="tr-TR" sz="4000" b="1" dirty="0" smtClean="0">
              <a:solidFill>
                <a:srgbClr val="00B050"/>
              </a:solidFill>
            </a:endParaRPr>
          </a:p>
          <a:p>
            <a:pPr fontAlgn="auto">
              <a:spcAft>
                <a:spcPts val="0"/>
              </a:spcAft>
              <a:buFont typeface="Wingdings 2"/>
              <a:buNone/>
              <a:defRPr/>
            </a:pPr>
            <a:endParaRPr lang="tr-TR" dirty="0" smtClean="0"/>
          </a:p>
          <a:p>
            <a:pPr fontAlgn="auto">
              <a:spcAft>
                <a:spcPts val="0"/>
              </a:spcAft>
              <a:buFont typeface="Wingdings 2"/>
              <a:buChar char=""/>
              <a:defRPr/>
            </a:pPr>
            <a:r>
              <a:rPr lang="tr-TR" dirty="0" smtClean="0">
                <a:solidFill>
                  <a:srgbClr val="002060"/>
                </a:solidFill>
              </a:rPr>
              <a:t>Yanlış donanım seçimi</a:t>
            </a:r>
          </a:p>
          <a:p>
            <a:pPr fontAlgn="auto">
              <a:spcAft>
                <a:spcPts val="0"/>
              </a:spcAft>
              <a:buFont typeface="Wingdings 2"/>
              <a:buChar char=""/>
              <a:defRPr/>
            </a:pPr>
            <a:r>
              <a:rPr lang="tr-TR" dirty="0" smtClean="0">
                <a:solidFill>
                  <a:srgbClr val="002060"/>
                </a:solidFill>
              </a:rPr>
              <a:t>Donanımın ehil kişilerce kullanılmaması</a:t>
            </a:r>
          </a:p>
          <a:p>
            <a:pPr fontAlgn="auto">
              <a:spcAft>
                <a:spcPts val="0"/>
              </a:spcAft>
              <a:buFont typeface="Wingdings 2"/>
              <a:buChar char=""/>
              <a:defRPr/>
            </a:pPr>
            <a:r>
              <a:rPr lang="tr-TR" dirty="0" smtClean="0">
                <a:solidFill>
                  <a:srgbClr val="002060"/>
                </a:solidFill>
              </a:rPr>
              <a:t>Arızalı donanım kullanımı</a:t>
            </a:r>
          </a:p>
          <a:p>
            <a:pPr fontAlgn="auto">
              <a:spcAft>
                <a:spcPts val="0"/>
              </a:spcAft>
              <a:buFont typeface="Wingdings 2"/>
              <a:buChar char=""/>
              <a:defRPr/>
            </a:pPr>
            <a:r>
              <a:rPr lang="tr-TR" dirty="0" smtClean="0">
                <a:solidFill>
                  <a:srgbClr val="002060"/>
                </a:solidFill>
              </a:rPr>
              <a:t>Emniyet donanımlarının çalışmaması</a:t>
            </a:r>
          </a:p>
          <a:p>
            <a:pPr fontAlgn="auto">
              <a:spcAft>
                <a:spcPts val="0"/>
              </a:spcAft>
              <a:buFont typeface="Wingdings 2"/>
              <a:buChar char=""/>
              <a:defRPr/>
            </a:pPr>
            <a:r>
              <a:rPr lang="tr-TR" dirty="0" smtClean="0">
                <a:solidFill>
                  <a:srgbClr val="002060"/>
                </a:solidFill>
              </a:rPr>
              <a:t>İkazlara ve işaretlere uyulmaması</a:t>
            </a:r>
          </a:p>
          <a:p>
            <a:pPr fontAlgn="auto">
              <a:spcAft>
                <a:spcPts val="0"/>
              </a:spcAft>
              <a:buFont typeface="Wingdings 2"/>
              <a:buChar char=""/>
              <a:defRPr/>
            </a:pPr>
            <a:r>
              <a:rPr lang="tr-TR" dirty="0" smtClean="0">
                <a:solidFill>
                  <a:srgbClr val="002060"/>
                </a:solidFill>
              </a:rPr>
              <a:t>Kişisel koruyucuların kullanılmaması</a:t>
            </a:r>
          </a:p>
          <a:p>
            <a:pPr fontAlgn="auto">
              <a:spcAft>
                <a:spcPts val="0"/>
              </a:spcAft>
              <a:buFont typeface="Wingdings 2"/>
              <a:buChar char=""/>
              <a:defRPr/>
            </a:pPr>
            <a:r>
              <a:rPr lang="tr-TR" dirty="0" smtClean="0">
                <a:solidFill>
                  <a:srgbClr val="002060"/>
                </a:solidFill>
              </a:rPr>
              <a:t>Hatalı çalışma pozisyonu ve kaldırma</a:t>
            </a:r>
          </a:p>
          <a:p>
            <a:pPr fontAlgn="auto">
              <a:spcAft>
                <a:spcPts val="0"/>
              </a:spcAft>
              <a:buFont typeface="Wingdings 2"/>
              <a:buChar char=""/>
              <a:defRPr/>
            </a:pPr>
            <a:r>
              <a:rPr lang="tr-TR" dirty="0" smtClean="0">
                <a:solidFill>
                  <a:srgbClr val="002060"/>
                </a:solidFill>
              </a:rPr>
              <a:t>Alkol ve uyuşturucu kullanımı</a:t>
            </a:r>
          </a:p>
          <a:p>
            <a:pPr fontAlgn="auto">
              <a:spcAft>
                <a:spcPts val="0"/>
              </a:spcAft>
              <a:buFont typeface="Wingdings 2"/>
              <a:buChar char=""/>
              <a:defRPr/>
            </a:pPr>
            <a:r>
              <a:rPr lang="tr-TR" dirty="0" smtClean="0">
                <a:solidFill>
                  <a:srgbClr val="002060"/>
                </a:solidFill>
              </a:rPr>
              <a:t>İş disiplinine uyulmaması (hoyratlık, eşek şakası)</a:t>
            </a:r>
          </a:p>
          <a:p>
            <a:pPr fontAlgn="auto">
              <a:spcAft>
                <a:spcPts val="0"/>
              </a:spcAft>
              <a:buFont typeface="Wingdings 2"/>
              <a:buChar char=""/>
              <a:defRPr/>
            </a:pPr>
            <a:r>
              <a:rPr lang="tr-TR" dirty="0" smtClean="0">
                <a:solidFill>
                  <a:srgbClr val="002060"/>
                </a:solidFill>
              </a:rPr>
              <a:t>Vd.</a:t>
            </a:r>
          </a:p>
          <a:p>
            <a:pPr fontAlgn="auto">
              <a:spcAft>
                <a:spcPts val="0"/>
              </a:spcAft>
              <a:buFont typeface="Wingdings 2"/>
              <a:buChar char=""/>
              <a:defRPr/>
            </a:pPr>
            <a:endParaRPr lang="tr-TR" dirty="0"/>
          </a:p>
        </p:txBody>
      </p:sp>
      <p:sp>
        <p:nvSpPr>
          <p:cNvPr id="4" name="Slayt Numarası Yer Tutucusu 3"/>
          <p:cNvSpPr>
            <a:spLocks noGrp="1"/>
          </p:cNvSpPr>
          <p:nvPr>
            <p:ph type="sldNum" sz="quarter" idx="12"/>
          </p:nvPr>
        </p:nvSpPr>
        <p:spPr/>
        <p:txBody>
          <a:bodyPr/>
          <a:lstStyle/>
          <a:p>
            <a:pPr>
              <a:defRPr/>
            </a:pPr>
            <a:fld id="{45F6C67B-1CCF-420C-B537-4788201500C2}" type="slidenum">
              <a:rPr lang="tr-TR"/>
              <a:pPr>
                <a:defRPr/>
              </a:pPr>
              <a:t>20</a:t>
            </a:fld>
            <a:endParaRPr lang="tr-TR"/>
          </a:p>
        </p:txBody>
      </p:sp>
    </p:spTree>
    <p:extLst>
      <p:ext uri="{BB962C8B-B14F-4D97-AF65-F5344CB8AC3E}">
        <p14:creationId xmlns:p14="http://schemas.microsoft.com/office/powerpoint/2010/main" val="4653795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332656"/>
            <a:ext cx="8686800" cy="792088"/>
          </a:xfrm>
        </p:spPr>
        <p:txBody>
          <a:bodyPr/>
          <a:lstStyle/>
          <a:p>
            <a:pPr algn="ctr" fontAlgn="auto">
              <a:spcAft>
                <a:spcPts val="0"/>
              </a:spcAft>
              <a:defRPr/>
            </a:pPr>
            <a:r>
              <a:rPr lang="tr-TR" sz="2800" b="1" dirty="0" smtClean="0"/>
              <a:t>İŞ KAZALARININ NEDENLERİ</a:t>
            </a:r>
            <a:endParaRPr lang="tr-TR" sz="2800" dirty="0"/>
          </a:p>
        </p:txBody>
      </p:sp>
      <p:sp>
        <p:nvSpPr>
          <p:cNvPr id="3" name="2 İçerik Yer Tutucusu"/>
          <p:cNvSpPr>
            <a:spLocks noGrp="1"/>
          </p:cNvSpPr>
          <p:nvPr>
            <p:ph idx="1"/>
          </p:nvPr>
        </p:nvSpPr>
        <p:spPr>
          <a:xfrm>
            <a:off x="611188" y="1412875"/>
            <a:ext cx="7993062" cy="4667250"/>
          </a:xfrm>
        </p:spPr>
        <p:txBody>
          <a:bodyPr>
            <a:normAutofit fontScale="62500" lnSpcReduction="20000"/>
          </a:bodyPr>
          <a:lstStyle/>
          <a:p>
            <a:pPr fontAlgn="auto">
              <a:spcAft>
                <a:spcPts val="0"/>
              </a:spcAft>
              <a:buFont typeface="Wingdings 2"/>
              <a:buNone/>
              <a:defRPr/>
            </a:pPr>
            <a:r>
              <a:rPr lang="tr-TR" sz="4500" b="1" u="sng" dirty="0" smtClean="0">
                <a:solidFill>
                  <a:srgbClr val="00B050"/>
                </a:solidFill>
              </a:rPr>
              <a:t>Güvensiz Koşullar:</a:t>
            </a:r>
            <a:endParaRPr lang="tr-TR" sz="4500" b="1" dirty="0" smtClean="0">
              <a:solidFill>
                <a:srgbClr val="00B050"/>
              </a:solidFill>
            </a:endParaRPr>
          </a:p>
          <a:p>
            <a:pPr fontAlgn="auto">
              <a:spcAft>
                <a:spcPts val="0"/>
              </a:spcAft>
              <a:buFont typeface="Wingdings 2"/>
              <a:buChar char=""/>
              <a:defRPr/>
            </a:pPr>
            <a:endParaRPr lang="tr-TR" dirty="0" smtClean="0"/>
          </a:p>
          <a:p>
            <a:pPr fontAlgn="auto">
              <a:spcAft>
                <a:spcPts val="0"/>
              </a:spcAft>
              <a:buFont typeface="Wingdings 2"/>
              <a:buChar char=""/>
              <a:defRPr/>
            </a:pPr>
            <a:r>
              <a:rPr lang="tr-TR" dirty="0" smtClean="0">
                <a:solidFill>
                  <a:srgbClr val="002060"/>
                </a:solidFill>
              </a:rPr>
              <a:t>Yetersiz koruyucu</a:t>
            </a:r>
          </a:p>
          <a:p>
            <a:pPr fontAlgn="auto">
              <a:spcAft>
                <a:spcPts val="0"/>
              </a:spcAft>
              <a:buFont typeface="Wingdings 2"/>
              <a:buChar char=""/>
              <a:defRPr/>
            </a:pPr>
            <a:r>
              <a:rPr lang="tr-TR" dirty="0" smtClean="0">
                <a:solidFill>
                  <a:srgbClr val="002060"/>
                </a:solidFill>
              </a:rPr>
              <a:t>Arızalı donanım</a:t>
            </a:r>
          </a:p>
          <a:p>
            <a:pPr fontAlgn="auto">
              <a:spcAft>
                <a:spcPts val="0"/>
              </a:spcAft>
              <a:buFont typeface="Wingdings 2"/>
              <a:buChar char=""/>
              <a:defRPr/>
            </a:pPr>
            <a:r>
              <a:rPr lang="tr-TR" dirty="0" smtClean="0">
                <a:solidFill>
                  <a:srgbClr val="002060"/>
                </a:solidFill>
              </a:rPr>
              <a:t>Çalışma yerinin sıkışıklığı ve darlığı</a:t>
            </a:r>
          </a:p>
          <a:p>
            <a:pPr fontAlgn="auto">
              <a:spcAft>
                <a:spcPts val="0"/>
              </a:spcAft>
              <a:buFont typeface="Wingdings 2"/>
              <a:buChar char=""/>
              <a:defRPr/>
            </a:pPr>
            <a:r>
              <a:rPr lang="tr-TR" dirty="0" smtClean="0">
                <a:solidFill>
                  <a:srgbClr val="002060"/>
                </a:solidFill>
              </a:rPr>
              <a:t>Yetersiz uyarı sistemi</a:t>
            </a:r>
          </a:p>
          <a:p>
            <a:pPr fontAlgn="auto">
              <a:spcAft>
                <a:spcPts val="0"/>
              </a:spcAft>
              <a:buFont typeface="Wingdings 2"/>
              <a:buChar char=""/>
              <a:defRPr/>
            </a:pPr>
            <a:r>
              <a:rPr lang="tr-TR" dirty="0" smtClean="0">
                <a:solidFill>
                  <a:srgbClr val="002060"/>
                </a:solidFill>
              </a:rPr>
              <a:t>Yangın ve patlayıcı tehlikesi</a:t>
            </a:r>
          </a:p>
          <a:p>
            <a:pPr fontAlgn="auto">
              <a:spcAft>
                <a:spcPts val="0"/>
              </a:spcAft>
              <a:buFont typeface="Wingdings 2"/>
              <a:buChar char=""/>
              <a:defRPr/>
            </a:pPr>
            <a:r>
              <a:rPr lang="tr-TR" dirty="0" smtClean="0">
                <a:solidFill>
                  <a:srgbClr val="002060"/>
                </a:solidFill>
              </a:rPr>
              <a:t>Yetersiz denetim</a:t>
            </a:r>
          </a:p>
          <a:p>
            <a:pPr fontAlgn="auto">
              <a:spcAft>
                <a:spcPts val="0"/>
              </a:spcAft>
              <a:buFont typeface="Wingdings 2"/>
              <a:buChar char=""/>
              <a:defRPr/>
            </a:pPr>
            <a:r>
              <a:rPr lang="tr-TR" dirty="0" smtClean="0">
                <a:solidFill>
                  <a:srgbClr val="002060"/>
                </a:solidFill>
              </a:rPr>
              <a:t>Tehlikeli atmosferik koşullar (gaz, toz, buhar, vs.)</a:t>
            </a:r>
          </a:p>
          <a:p>
            <a:pPr fontAlgn="auto">
              <a:spcAft>
                <a:spcPts val="0"/>
              </a:spcAft>
              <a:buFont typeface="Wingdings 2"/>
              <a:buChar char=""/>
              <a:defRPr/>
            </a:pPr>
            <a:r>
              <a:rPr lang="tr-TR" dirty="0" smtClean="0">
                <a:solidFill>
                  <a:srgbClr val="002060"/>
                </a:solidFill>
              </a:rPr>
              <a:t>Aşırı gürültü</a:t>
            </a:r>
          </a:p>
          <a:p>
            <a:pPr fontAlgn="auto">
              <a:spcAft>
                <a:spcPts val="0"/>
              </a:spcAft>
              <a:buFont typeface="Wingdings 2"/>
              <a:buChar char=""/>
              <a:defRPr/>
            </a:pPr>
            <a:r>
              <a:rPr lang="tr-TR" dirty="0" smtClean="0">
                <a:solidFill>
                  <a:srgbClr val="002060"/>
                </a:solidFill>
              </a:rPr>
              <a:t>Yetersiz havalandırma</a:t>
            </a:r>
          </a:p>
          <a:p>
            <a:pPr fontAlgn="auto">
              <a:spcAft>
                <a:spcPts val="0"/>
              </a:spcAft>
              <a:buFont typeface="Wingdings 2"/>
              <a:buChar char=""/>
              <a:defRPr/>
            </a:pPr>
            <a:r>
              <a:rPr lang="tr-TR" dirty="0" smtClean="0">
                <a:solidFill>
                  <a:srgbClr val="002060"/>
                </a:solidFill>
              </a:rPr>
              <a:t>Yetersiz aydınlatma</a:t>
            </a:r>
          </a:p>
          <a:p>
            <a:pPr fontAlgn="auto">
              <a:spcAft>
                <a:spcPts val="0"/>
              </a:spcAft>
              <a:buFont typeface="Wingdings 2"/>
              <a:buChar char=""/>
              <a:defRPr/>
            </a:pPr>
            <a:r>
              <a:rPr lang="tr-TR" dirty="0" smtClean="0">
                <a:solidFill>
                  <a:srgbClr val="002060"/>
                </a:solidFill>
              </a:rPr>
              <a:t>Radyasyon yayılımı</a:t>
            </a:r>
          </a:p>
          <a:p>
            <a:pPr fontAlgn="auto">
              <a:spcAft>
                <a:spcPts val="0"/>
              </a:spcAft>
              <a:buFont typeface="Wingdings 2"/>
              <a:buChar char=""/>
              <a:defRPr/>
            </a:pPr>
            <a:r>
              <a:rPr lang="tr-TR" dirty="0" smtClean="0">
                <a:solidFill>
                  <a:srgbClr val="002060"/>
                </a:solidFill>
              </a:rPr>
              <a:t>Vd.</a:t>
            </a:r>
          </a:p>
          <a:p>
            <a:pPr fontAlgn="auto">
              <a:spcAft>
                <a:spcPts val="0"/>
              </a:spcAft>
              <a:buFont typeface="Wingdings 2"/>
              <a:buChar char=""/>
              <a:defRPr/>
            </a:pPr>
            <a:endParaRPr lang="tr-TR" dirty="0"/>
          </a:p>
        </p:txBody>
      </p:sp>
      <p:sp>
        <p:nvSpPr>
          <p:cNvPr id="4" name="Slayt Numarası Yer Tutucusu 3"/>
          <p:cNvSpPr>
            <a:spLocks noGrp="1"/>
          </p:cNvSpPr>
          <p:nvPr>
            <p:ph type="sldNum" sz="quarter" idx="12"/>
          </p:nvPr>
        </p:nvSpPr>
        <p:spPr/>
        <p:txBody>
          <a:bodyPr/>
          <a:lstStyle/>
          <a:p>
            <a:pPr>
              <a:defRPr/>
            </a:pPr>
            <a:fld id="{4E1664B0-6652-41AD-B3D0-3C1D6C725C06}" type="slidenum">
              <a:rPr lang="tr-TR"/>
              <a:pPr>
                <a:defRPr/>
              </a:pPr>
              <a:t>21</a:t>
            </a:fld>
            <a:endParaRPr lang="tr-TR"/>
          </a:p>
        </p:txBody>
      </p:sp>
    </p:spTree>
    <p:extLst>
      <p:ext uri="{BB962C8B-B14F-4D97-AF65-F5344CB8AC3E}">
        <p14:creationId xmlns:p14="http://schemas.microsoft.com/office/powerpoint/2010/main" val="4296619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16632"/>
            <a:ext cx="8686800" cy="838200"/>
          </a:xfrm>
        </p:spPr>
        <p:txBody>
          <a:bodyPr/>
          <a:lstStyle/>
          <a:p>
            <a:pPr algn="ctr" fontAlgn="auto">
              <a:spcAft>
                <a:spcPts val="0"/>
              </a:spcAft>
              <a:defRPr/>
            </a:pPr>
            <a:r>
              <a:rPr lang="tr-TR" sz="2800" b="1" dirty="0"/>
              <a:t>İŞ </a:t>
            </a:r>
            <a:r>
              <a:rPr lang="tr-TR" sz="2800" b="1" dirty="0" err="1" smtClean="0"/>
              <a:t>KAZAsI</a:t>
            </a:r>
            <a:r>
              <a:rPr lang="tr-TR" sz="2800" b="1" dirty="0" smtClean="0"/>
              <a:t> NEDENLİ MADDİ  VE MANEVİ KAYIPLAR</a:t>
            </a:r>
            <a:endParaRPr lang="tr-TR" sz="2800" dirty="0"/>
          </a:p>
        </p:txBody>
      </p:sp>
      <p:sp>
        <p:nvSpPr>
          <p:cNvPr id="3" name="2 İçerik Yer Tutucusu"/>
          <p:cNvSpPr>
            <a:spLocks noGrp="1"/>
          </p:cNvSpPr>
          <p:nvPr>
            <p:ph idx="1"/>
          </p:nvPr>
        </p:nvSpPr>
        <p:spPr>
          <a:xfrm>
            <a:off x="395288" y="1052513"/>
            <a:ext cx="8686800" cy="5099050"/>
          </a:xfrm>
        </p:spPr>
        <p:txBody>
          <a:bodyPr>
            <a:normAutofit fontScale="70000" lnSpcReduction="20000"/>
          </a:bodyPr>
          <a:lstStyle/>
          <a:p>
            <a:pPr fontAlgn="auto">
              <a:spcAft>
                <a:spcPts val="0"/>
              </a:spcAft>
              <a:buFont typeface="Wingdings 2"/>
              <a:buChar char=""/>
              <a:defRPr/>
            </a:pPr>
            <a:r>
              <a:rPr lang="tr-TR" b="1" u="sng" dirty="0">
                <a:solidFill>
                  <a:srgbClr val="002060"/>
                </a:solidFill>
              </a:rPr>
              <a:t>İş Kazalarının İşçiler Yönünden Maliyeti</a:t>
            </a:r>
            <a:r>
              <a:rPr lang="tr-TR" b="1" u="sng" dirty="0" smtClean="0">
                <a:solidFill>
                  <a:srgbClr val="002060"/>
                </a:solidFill>
              </a:rPr>
              <a:t>:</a:t>
            </a:r>
          </a:p>
          <a:p>
            <a:pPr fontAlgn="auto">
              <a:spcAft>
                <a:spcPts val="0"/>
              </a:spcAft>
              <a:buFont typeface="Wingdings 2"/>
              <a:buChar char=""/>
              <a:defRPr/>
            </a:pPr>
            <a:endParaRPr lang="tr-TR" dirty="0" smtClean="0">
              <a:solidFill>
                <a:srgbClr val="002060"/>
              </a:solidFill>
            </a:endParaRPr>
          </a:p>
          <a:p>
            <a:pPr marL="0" indent="0" fontAlgn="auto">
              <a:spcAft>
                <a:spcPts val="0"/>
              </a:spcAft>
              <a:buFont typeface="Wingdings 2"/>
              <a:buNone/>
              <a:defRPr/>
            </a:pPr>
            <a:r>
              <a:rPr lang="tr-TR" dirty="0" smtClean="0">
                <a:solidFill>
                  <a:srgbClr val="002060"/>
                </a:solidFill>
              </a:rPr>
              <a:t>İş </a:t>
            </a:r>
            <a:r>
              <a:rPr lang="tr-TR" dirty="0">
                <a:solidFill>
                  <a:srgbClr val="002060"/>
                </a:solidFill>
              </a:rPr>
              <a:t>kazaları ve meslek hastalıklarında doğrudan ve en çok etkilenenler bu meslek riskleriyle karşılaşan işçilerdir. İşçinin yanında ailesi de psikolojik ve ekonomik kayıplara uğramaktadır. Bir işçinin bakmakla yükümlü olduğu bağımlı nüfus ortalama olarak 4 kişi kabul edilirse bir iş kazasının en az 4-5 kişinin yaşantısını etkilemektedir. Bu kayıplar aşağıda sıralanmıştır:</a:t>
            </a:r>
          </a:p>
          <a:p>
            <a:pPr marL="0" indent="0" fontAlgn="auto">
              <a:spcAft>
                <a:spcPts val="0"/>
              </a:spcAft>
              <a:buFont typeface="Wingdings 2"/>
              <a:buNone/>
              <a:defRPr/>
            </a:pPr>
            <a:r>
              <a:rPr lang="tr-TR" dirty="0">
                <a:solidFill>
                  <a:srgbClr val="002060"/>
                </a:solidFill>
              </a:rPr>
              <a:t> </a:t>
            </a:r>
          </a:p>
          <a:p>
            <a:pPr fontAlgn="auto">
              <a:spcAft>
                <a:spcPts val="0"/>
              </a:spcAft>
              <a:buFont typeface="Wingdings 2"/>
              <a:buChar char=""/>
              <a:defRPr/>
            </a:pPr>
            <a:r>
              <a:rPr lang="tr-TR" dirty="0">
                <a:solidFill>
                  <a:srgbClr val="002060"/>
                </a:solidFill>
              </a:rPr>
              <a:t>Ağrı, acı, sıkıntı</a:t>
            </a:r>
          </a:p>
          <a:p>
            <a:pPr fontAlgn="auto">
              <a:spcAft>
                <a:spcPts val="0"/>
              </a:spcAft>
              <a:buFont typeface="Wingdings 2"/>
              <a:buChar char=""/>
              <a:defRPr/>
            </a:pPr>
            <a:r>
              <a:rPr lang="tr-TR" dirty="0">
                <a:solidFill>
                  <a:srgbClr val="002060"/>
                </a:solidFill>
              </a:rPr>
              <a:t>Gelir kaybı, statü kaybı, beklenmeyen masraflar</a:t>
            </a:r>
          </a:p>
          <a:p>
            <a:pPr fontAlgn="auto">
              <a:spcAft>
                <a:spcPts val="0"/>
              </a:spcAft>
              <a:buFont typeface="Wingdings 2"/>
              <a:buChar char=""/>
              <a:defRPr/>
            </a:pPr>
            <a:r>
              <a:rPr lang="tr-TR" dirty="0">
                <a:solidFill>
                  <a:srgbClr val="002060"/>
                </a:solidFill>
              </a:rPr>
              <a:t>Geçici veya kalıcı iş görmezlik</a:t>
            </a:r>
          </a:p>
          <a:p>
            <a:pPr fontAlgn="auto">
              <a:spcAft>
                <a:spcPts val="0"/>
              </a:spcAft>
              <a:buFont typeface="Wingdings 2"/>
              <a:buChar char=""/>
              <a:defRPr/>
            </a:pPr>
            <a:r>
              <a:rPr lang="tr-TR" dirty="0">
                <a:solidFill>
                  <a:srgbClr val="002060"/>
                </a:solidFill>
              </a:rPr>
              <a:t>Aynı iş / görev için yetersizlik, güvensizlik</a:t>
            </a:r>
          </a:p>
          <a:p>
            <a:pPr fontAlgn="auto">
              <a:spcAft>
                <a:spcPts val="0"/>
              </a:spcAft>
              <a:buFont typeface="Wingdings 2"/>
              <a:buChar char=""/>
              <a:defRPr/>
            </a:pPr>
            <a:r>
              <a:rPr lang="tr-TR" dirty="0">
                <a:solidFill>
                  <a:srgbClr val="002060"/>
                </a:solidFill>
              </a:rPr>
              <a:t>Arkadaşları ve çevresi üzerindeki olumsuz etkiler</a:t>
            </a:r>
          </a:p>
          <a:p>
            <a:pPr fontAlgn="auto">
              <a:spcAft>
                <a:spcPts val="0"/>
              </a:spcAft>
              <a:buFont typeface="Wingdings 2"/>
              <a:buChar char=""/>
              <a:defRPr/>
            </a:pPr>
            <a:r>
              <a:rPr lang="tr-TR" dirty="0">
                <a:solidFill>
                  <a:srgbClr val="002060"/>
                </a:solidFill>
              </a:rPr>
              <a:t>İşçinin ölümü halinde ailesi üzerindeki her türlü sosyolojik ve ekonomik kayıplar.</a:t>
            </a:r>
          </a:p>
          <a:p>
            <a:pPr fontAlgn="auto">
              <a:spcAft>
                <a:spcPts val="0"/>
              </a:spcAft>
              <a:buFont typeface="Wingdings 2"/>
              <a:buChar char=""/>
              <a:defRPr/>
            </a:pPr>
            <a:endParaRPr lang="tr-TR" dirty="0">
              <a:solidFill>
                <a:srgbClr val="002060"/>
              </a:solidFill>
            </a:endParaRPr>
          </a:p>
        </p:txBody>
      </p:sp>
      <p:sp>
        <p:nvSpPr>
          <p:cNvPr id="4" name="Slayt Numarası Yer Tutucusu 3"/>
          <p:cNvSpPr>
            <a:spLocks noGrp="1"/>
          </p:cNvSpPr>
          <p:nvPr>
            <p:ph type="sldNum" sz="quarter" idx="12"/>
          </p:nvPr>
        </p:nvSpPr>
        <p:spPr/>
        <p:txBody>
          <a:bodyPr/>
          <a:lstStyle/>
          <a:p>
            <a:pPr>
              <a:defRPr/>
            </a:pPr>
            <a:fld id="{DBBD9657-CB0A-41B1-856F-40BEBB569D9E}" type="slidenum">
              <a:rPr lang="tr-TR"/>
              <a:pPr>
                <a:defRPr/>
              </a:pPr>
              <a:t>22</a:t>
            </a:fld>
            <a:endParaRPr lang="tr-T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88640"/>
            <a:ext cx="8686800" cy="864096"/>
          </a:xfrm>
        </p:spPr>
        <p:txBody>
          <a:bodyPr>
            <a:noAutofit/>
          </a:bodyPr>
          <a:lstStyle/>
          <a:p>
            <a:pPr fontAlgn="auto">
              <a:spcAft>
                <a:spcPts val="0"/>
              </a:spcAft>
              <a:defRPr/>
            </a:pPr>
            <a:r>
              <a:rPr lang="tr-TR" sz="2800" b="1" dirty="0"/>
              <a:t>İŞ </a:t>
            </a:r>
            <a:r>
              <a:rPr lang="tr-TR" sz="2800" b="1" dirty="0" err="1"/>
              <a:t>KAZAsI</a:t>
            </a:r>
            <a:r>
              <a:rPr lang="tr-TR" sz="2800" b="1" dirty="0"/>
              <a:t> NEDENLİ MADDİ  VE MANEVİ KAYIPLAR</a:t>
            </a:r>
            <a:endParaRPr lang="tr-TR" sz="2800" dirty="0"/>
          </a:p>
        </p:txBody>
      </p:sp>
      <p:sp>
        <p:nvSpPr>
          <p:cNvPr id="3" name="İçerik Yer Tutucusu 2"/>
          <p:cNvSpPr>
            <a:spLocks noGrp="1"/>
          </p:cNvSpPr>
          <p:nvPr>
            <p:ph idx="1"/>
          </p:nvPr>
        </p:nvSpPr>
        <p:spPr>
          <a:xfrm>
            <a:off x="611188" y="1196975"/>
            <a:ext cx="8380412" cy="4883150"/>
          </a:xfrm>
        </p:spPr>
        <p:txBody>
          <a:bodyPr>
            <a:normAutofit fontScale="85000" lnSpcReduction="20000"/>
          </a:bodyPr>
          <a:lstStyle/>
          <a:p>
            <a:pPr marL="0" indent="0" fontAlgn="auto">
              <a:spcAft>
                <a:spcPts val="0"/>
              </a:spcAft>
              <a:buFont typeface="Wingdings 2"/>
              <a:buNone/>
              <a:defRPr/>
            </a:pPr>
            <a:r>
              <a:rPr lang="tr-TR" dirty="0"/>
              <a:t> </a:t>
            </a:r>
          </a:p>
          <a:p>
            <a:pPr marL="0" indent="0" fontAlgn="auto">
              <a:spcAft>
                <a:spcPts val="0"/>
              </a:spcAft>
              <a:buFont typeface="Wingdings 2"/>
              <a:buNone/>
              <a:defRPr/>
            </a:pPr>
            <a:r>
              <a:rPr lang="tr-TR" b="1" u="sng" dirty="0">
                <a:solidFill>
                  <a:srgbClr val="002060"/>
                </a:solidFill>
              </a:rPr>
              <a:t>İş Kazalarının İşletme Açısından maliyeti:</a:t>
            </a:r>
            <a:endParaRPr lang="tr-TR" dirty="0">
              <a:solidFill>
                <a:srgbClr val="002060"/>
              </a:solidFill>
            </a:endParaRPr>
          </a:p>
          <a:p>
            <a:pPr marL="0" indent="0" fontAlgn="auto">
              <a:spcAft>
                <a:spcPts val="0"/>
              </a:spcAft>
              <a:buFont typeface="Wingdings 2"/>
              <a:buNone/>
              <a:defRPr/>
            </a:pPr>
            <a:r>
              <a:rPr lang="tr-TR" dirty="0">
                <a:solidFill>
                  <a:srgbClr val="002060"/>
                </a:solidFill>
              </a:rPr>
              <a:t>İşyerinde çalışan tek bir işçinin bile iş kazası geçirmesi; gerek kazalı işçi gerekse diğer çalışanların psikolojik olarak etkilenmelerine, randımanlarının düşmesine, makinaların hasara uğramasına veya iş kazası sonucu ortaya çıkan durum nedeniyle işyerindeki tüm çalışmaların durmasına yol açabilir. İşletmeler açısından yapılan maliyet analizlerinde iş kazalarından doğan maliyetlerin dolaylı ve dolaysız (doğrudan) olmak üzere iki ana grupta toplandığı görülmektedir</a:t>
            </a:r>
          </a:p>
        </p:txBody>
      </p:sp>
      <p:sp>
        <p:nvSpPr>
          <p:cNvPr id="4" name="Slayt Numarası Yer Tutucusu 3"/>
          <p:cNvSpPr>
            <a:spLocks noGrp="1"/>
          </p:cNvSpPr>
          <p:nvPr>
            <p:ph type="sldNum" sz="quarter" idx="12"/>
          </p:nvPr>
        </p:nvSpPr>
        <p:spPr/>
        <p:txBody>
          <a:bodyPr/>
          <a:lstStyle/>
          <a:p>
            <a:pPr>
              <a:defRPr/>
            </a:pPr>
            <a:fld id="{617A4505-9DB7-467F-B2EB-77CD81497C1F}" type="slidenum">
              <a:rPr lang="tr-TR"/>
              <a:pPr>
                <a:defRPr/>
              </a:pPr>
              <a:t>23</a:t>
            </a:fld>
            <a:endParaRPr lang="tr-T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16632"/>
            <a:ext cx="8686800" cy="838200"/>
          </a:xfrm>
        </p:spPr>
        <p:txBody>
          <a:bodyPr/>
          <a:lstStyle/>
          <a:p>
            <a:pPr algn="ctr" fontAlgn="auto">
              <a:spcAft>
                <a:spcPts val="0"/>
              </a:spcAft>
              <a:defRPr/>
            </a:pPr>
            <a:r>
              <a:rPr lang="tr-TR" sz="2800" b="1" dirty="0"/>
              <a:t>İŞ </a:t>
            </a:r>
            <a:r>
              <a:rPr lang="tr-TR" sz="2800" b="1" dirty="0" err="1" smtClean="0"/>
              <a:t>KAZAsI</a:t>
            </a:r>
            <a:r>
              <a:rPr lang="tr-TR" sz="2800" b="1" dirty="0" smtClean="0"/>
              <a:t> NEDENLİ MADDİ  VE MANEVİ KAYIPLAR</a:t>
            </a:r>
            <a:endParaRPr lang="tr-TR" sz="2800" dirty="0"/>
          </a:p>
        </p:txBody>
      </p:sp>
      <p:sp>
        <p:nvSpPr>
          <p:cNvPr id="3" name="2 İçerik Yer Tutucusu"/>
          <p:cNvSpPr>
            <a:spLocks noGrp="1"/>
          </p:cNvSpPr>
          <p:nvPr>
            <p:ph idx="1"/>
          </p:nvPr>
        </p:nvSpPr>
        <p:spPr>
          <a:xfrm>
            <a:off x="304800" y="1052513"/>
            <a:ext cx="8686800" cy="5027612"/>
          </a:xfrm>
        </p:spPr>
        <p:txBody>
          <a:bodyPr>
            <a:normAutofit fontScale="70000" lnSpcReduction="20000"/>
          </a:bodyPr>
          <a:lstStyle/>
          <a:p>
            <a:pPr fontAlgn="auto">
              <a:spcAft>
                <a:spcPts val="0"/>
              </a:spcAft>
              <a:buFont typeface="Wingdings 2"/>
              <a:buChar char=""/>
              <a:defRPr/>
            </a:pPr>
            <a:endParaRPr lang="tr-TR" dirty="0"/>
          </a:p>
          <a:p>
            <a:pPr marL="0" indent="0" fontAlgn="auto">
              <a:spcAft>
                <a:spcPts val="0"/>
              </a:spcAft>
              <a:buFont typeface="Wingdings 2"/>
              <a:buNone/>
              <a:defRPr/>
            </a:pPr>
            <a:r>
              <a:rPr lang="tr-TR" sz="3400" b="1" dirty="0" smtClean="0">
                <a:solidFill>
                  <a:srgbClr val="002060"/>
                </a:solidFill>
              </a:rPr>
              <a:t>Dolaysız (doğrudan) Maliyetler: </a:t>
            </a:r>
            <a:r>
              <a:rPr lang="tr-TR" sz="3400" dirty="0">
                <a:solidFill>
                  <a:srgbClr val="002060"/>
                </a:solidFill>
              </a:rPr>
              <a:t>Kaza sonucu ortaya çıkan zararların ödenmesiyle ortaya çıkan maliyetlerdir. Bu maliyetler genellikle sigortalanmıştır ve belirli bir para miktarını gösterir. Bu tür maliyetler aşağıda sıralanmıştır:</a:t>
            </a:r>
          </a:p>
          <a:p>
            <a:pPr marL="0" indent="0" fontAlgn="auto">
              <a:spcAft>
                <a:spcPts val="0"/>
              </a:spcAft>
              <a:buFont typeface="Wingdings 2"/>
              <a:buNone/>
              <a:defRPr/>
            </a:pPr>
            <a:r>
              <a:rPr lang="tr-TR" sz="3400" dirty="0">
                <a:solidFill>
                  <a:srgbClr val="002060"/>
                </a:solidFill>
              </a:rPr>
              <a:t> </a:t>
            </a:r>
          </a:p>
          <a:p>
            <a:pPr fontAlgn="auto">
              <a:spcAft>
                <a:spcPts val="0"/>
              </a:spcAft>
              <a:buFont typeface="Wingdings 2"/>
              <a:buChar char=""/>
              <a:defRPr/>
            </a:pPr>
            <a:r>
              <a:rPr lang="tr-TR" sz="3400" dirty="0">
                <a:solidFill>
                  <a:srgbClr val="002060"/>
                </a:solidFill>
              </a:rPr>
              <a:t>Doktor, tedavi ilaç harcamaları,</a:t>
            </a:r>
          </a:p>
          <a:p>
            <a:pPr fontAlgn="auto">
              <a:spcAft>
                <a:spcPts val="0"/>
              </a:spcAft>
              <a:buFont typeface="Wingdings 2"/>
              <a:buChar char=""/>
              <a:defRPr/>
            </a:pPr>
            <a:r>
              <a:rPr lang="tr-TR" sz="3400" dirty="0">
                <a:solidFill>
                  <a:srgbClr val="002060"/>
                </a:solidFill>
              </a:rPr>
              <a:t>Geçici ve sürekli iş görmezlik ödenekleri,</a:t>
            </a:r>
          </a:p>
          <a:p>
            <a:pPr fontAlgn="auto">
              <a:spcAft>
                <a:spcPts val="0"/>
              </a:spcAft>
              <a:buFont typeface="Wingdings 2"/>
              <a:buChar char=""/>
              <a:defRPr/>
            </a:pPr>
            <a:r>
              <a:rPr lang="tr-TR" sz="3400" dirty="0">
                <a:solidFill>
                  <a:srgbClr val="002060"/>
                </a:solidFill>
              </a:rPr>
              <a:t>Malullük aylıkları,</a:t>
            </a:r>
          </a:p>
          <a:p>
            <a:pPr fontAlgn="auto">
              <a:spcAft>
                <a:spcPts val="0"/>
              </a:spcAft>
              <a:buFont typeface="Wingdings 2"/>
              <a:buChar char=""/>
              <a:defRPr/>
            </a:pPr>
            <a:r>
              <a:rPr lang="tr-TR" sz="3400" dirty="0">
                <a:solidFill>
                  <a:srgbClr val="002060"/>
                </a:solidFill>
              </a:rPr>
              <a:t>Ölüm tazminatları,</a:t>
            </a:r>
          </a:p>
          <a:p>
            <a:pPr fontAlgn="auto">
              <a:spcAft>
                <a:spcPts val="0"/>
              </a:spcAft>
              <a:buFont typeface="Wingdings 2"/>
              <a:buChar char=""/>
              <a:defRPr/>
            </a:pPr>
            <a:r>
              <a:rPr lang="tr-TR" sz="3400" dirty="0">
                <a:solidFill>
                  <a:srgbClr val="002060"/>
                </a:solidFill>
              </a:rPr>
              <a:t>Avukatlık ve mahkeme masrafları,</a:t>
            </a:r>
          </a:p>
          <a:p>
            <a:pPr fontAlgn="auto">
              <a:spcAft>
                <a:spcPts val="0"/>
              </a:spcAft>
              <a:buFont typeface="Wingdings 2"/>
              <a:buChar char=""/>
              <a:defRPr/>
            </a:pPr>
            <a:r>
              <a:rPr lang="tr-TR" sz="3400" dirty="0">
                <a:solidFill>
                  <a:srgbClr val="002060"/>
                </a:solidFill>
              </a:rPr>
              <a:t>Sigortalıya ödenen tazminatlar,</a:t>
            </a:r>
          </a:p>
          <a:p>
            <a:pPr fontAlgn="auto">
              <a:spcAft>
                <a:spcPts val="0"/>
              </a:spcAft>
              <a:buFont typeface="Wingdings 2"/>
              <a:buChar char=""/>
              <a:defRPr/>
            </a:pPr>
            <a:r>
              <a:rPr lang="tr-TR" sz="3400" dirty="0">
                <a:solidFill>
                  <a:srgbClr val="002060"/>
                </a:solidFill>
              </a:rPr>
              <a:t>Cezai ödemeler</a:t>
            </a:r>
          </a:p>
        </p:txBody>
      </p:sp>
      <p:sp>
        <p:nvSpPr>
          <p:cNvPr id="4" name="Slayt Numarası Yer Tutucusu 3"/>
          <p:cNvSpPr>
            <a:spLocks noGrp="1"/>
          </p:cNvSpPr>
          <p:nvPr>
            <p:ph type="sldNum" sz="quarter" idx="12"/>
          </p:nvPr>
        </p:nvSpPr>
        <p:spPr/>
        <p:txBody>
          <a:bodyPr/>
          <a:lstStyle/>
          <a:p>
            <a:pPr>
              <a:defRPr/>
            </a:pPr>
            <a:fld id="{3509C649-CAF8-41A4-A6F5-AD652B700E6C}" type="slidenum">
              <a:rPr lang="tr-TR"/>
              <a:pPr>
                <a:defRPr/>
              </a:pPr>
              <a:t>24</a:t>
            </a:fld>
            <a:endParaRPr lang="tr-T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16632"/>
            <a:ext cx="8686800" cy="838200"/>
          </a:xfrm>
        </p:spPr>
        <p:txBody>
          <a:bodyPr/>
          <a:lstStyle/>
          <a:p>
            <a:pPr algn="ctr" fontAlgn="auto">
              <a:spcAft>
                <a:spcPts val="0"/>
              </a:spcAft>
              <a:defRPr/>
            </a:pPr>
            <a:r>
              <a:rPr lang="tr-TR" sz="2800" b="1" dirty="0"/>
              <a:t>İŞ </a:t>
            </a:r>
            <a:r>
              <a:rPr lang="tr-TR" sz="2800" b="1" dirty="0" err="1" smtClean="0"/>
              <a:t>KAZAsI</a:t>
            </a:r>
            <a:r>
              <a:rPr lang="tr-TR" sz="2800" b="1" dirty="0" smtClean="0"/>
              <a:t> NEDENLİ MADDİ  VE MANEVİ KAYIPLAR</a:t>
            </a:r>
            <a:endParaRPr lang="tr-TR" sz="2800" dirty="0"/>
          </a:p>
        </p:txBody>
      </p:sp>
      <p:sp>
        <p:nvSpPr>
          <p:cNvPr id="3" name="2 İçerik Yer Tutucusu"/>
          <p:cNvSpPr>
            <a:spLocks noGrp="1"/>
          </p:cNvSpPr>
          <p:nvPr>
            <p:ph idx="1"/>
          </p:nvPr>
        </p:nvSpPr>
        <p:spPr>
          <a:xfrm>
            <a:off x="468313" y="1052513"/>
            <a:ext cx="8523287" cy="5027612"/>
          </a:xfrm>
        </p:spPr>
        <p:txBody>
          <a:bodyPr>
            <a:normAutofit fontScale="92500" lnSpcReduction="10000"/>
          </a:bodyPr>
          <a:lstStyle/>
          <a:p>
            <a:pPr fontAlgn="auto">
              <a:spcAft>
                <a:spcPts val="0"/>
              </a:spcAft>
              <a:buFont typeface="Wingdings 2"/>
              <a:buChar char=""/>
              <a:defRPr/>
            </a:pPr>
            <a:endParaRPr lang="tr-TR" dirty="0"/>
          </a:p>
          <a:p>
            <a:pPr marL="0" indent="0" fontAlgn="auto">
              <a:spcAft>
                <a:spcPts val="0"/>
              </a:spcAft>
              <a:buFont typeface="Wingdings 2"/>
              <a:buNone/>
              <a:defRPr/>
            </a:pPr>
            <a:r>
              <a:rPr lang="tr-TR" sz="2800" b="1" dirty="0" smtClean="0">
                <a:solidFill>
                  <a:srgbClr val="002060"/>
                </a:solidFill>
              </a:rPr>
              <a:t>Dolaylı </a:t>
            </a:r>
            <a:r>
              <a:rPr lang="tr-TR" sz="2800" b="1" dirty="0">
                <a:solidFill>
                  <a:srgbClr val="002060"/>
                </a:solidFill>
              </a:rPr>
              <a:t>Maliyetler: </a:t>
            </a:r>
            <a:r>
              <a:rPr lang="tr-TR" sz="2800" dirty="0">
                <a:solidFill>
                  <a:srgbClr val="002060"/>
                </a:solidFill>
              </a:rPr>
              <a:t>Dolaylı maliyetler, doğrudan maliyetlerden farklı olarak kapsam ve miktar bakımından tam tespit edilemeyen ve sınırlandırılamayan maliyetlerdir. Ancak, dolaylı maliyetlerin doğrudan maliyetlere göre çok fazla olduğu (4-10 katı) bilinmektedir. Bu durum için bir buzdağı (</a:t>
            </a:r>
            <a:r>
              <a:rPr lang="tr-TR" sz="2800" dirty="0" err="1">
                <a:solidFill>
                  <a:srgbClr val="002060"/>
                </a:solidFill>
              </a:rPr>
              <a:t>iceberg</a:t>
            </a:r>
            <a:r>
              <a:rPr lang="tr-TR" sz="2800" dirty="0">
                <a:solidFill>
                  <a:srgbClr val="002060"/>
                </a:solidFill>
              </a:rPr>
              <a:t>) benzetmesi yapılabilir. Dolaylı maliyetler, araştırmacılar tarafından “sigortalanmamış”, hatta “gizli” maliyet, “hemen görülmeyen” maliyet olarak ifade edilmektedir. Ülkemiz açısından bu tür maliyetler için aşağıdaki sıralama yapılabilir:</a:t>
            </a:r>
          </a:p>
          <a:p>
            <a:pPr fontAlgn="auto">
              <a:spcAft>
                <a:spcPts val="0"/>
              </a:spcAft>
              <a:buFont typeface="Wingdings 2"/>
              <a:buChar char=""/>
              <a:defRPr/>
            </a:pPr>
            <a:endParaRPr lang="tr-TR" sz="2800" dirty="0">
              <a:solidFill>
                <a:srgbClr val="002060"/>
              </a:solidFill>
            </a:endParaRPr>
          </a:p>
        </p:txBody>
      </p:sp>
      <p:sp>
        <p:nvSpPr>
          <p:cNvPr id="4" name="Slayt Numarası Yer Tutucusu 3"/>
          <p:cNvSpPr>
            <a:spLocks noGrp="1"/>
          </p:cNvSpPr>
          <p:nvPr>
            <p:ph type="sldNum" sz="quarter" idx="12"/>
          </p:nvPr>
        </p:nvSpPr>
        <p:spPr/>
        <p:txBody>
          <a:bodyPr/>
          <a:lstStyle/>
          <a:p>
            <a:pPr>
              <a:defRPr/>
            </a:pPr>
            <a:fld id="{A930E683-AFB6-40AC-B805-8C149DE6149C}" type="slidenum">
              <a:rPr lang="tr-TR"/>
              <a:pPr>
                <a:defRPr/>
              </a:pPr>
              <a:t>25</a:t>
            </a:fld>
            <a:endParaRPr lang="tr-T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16632"/>
            <a:ext cx="8686800" cy="838200"/>
          </a:xfrm>
        </p:spPr>
        <p:txBody>
          <a:bodyPr/>
          <a:lstStyle/>
          <a:p>
            <a:pPr algn="ctr" fontAlgn="auto">
              <a:spcAft>
                <a:spcPts val="0"/>
              </a:spcAft>
              <a:defRPr/>
            </a:pPr>
            <a:r>
              <a:rPr lang="tr-TR" sz="2800" b="1" dirty="0"/>
              <a:t>İŞ </a:t>
            </a:r>
            <a:r>
              <a:rPr lang="tr-TR" sz="2800" b="1" dirty="0" err="1" smtClean="0"/>
              <a:t>KAZAsI</a:t>
            </a:r>
            <a:r>
              <a:rPr lang="tr-TR" sz="2800" b="1" dirty="0" smtClean="0"/>
              <a:t> NEDENLİ MADDİ  VE MANEVİ KAYIPLAR</a:t>
            </a:r>
            <a:endParaRPr lang="tr-TR" sz="2800" dirty="0"/>
          </a:p>
        </p:txBody>
      </p:sp>
      <p:sp>
        <p:nvSpPr>
          <p:cNvPr id="97282" name="2 İçerik Yer Tutucusu"/>
          <p:cNvSpPr>
            <a:spLocks noGrp="1"/>
          </p:cNvSpPr>
          <p:nvPr>
            <p:ph idx="1"/>
          </p:nvPr>
        </p:nvSpPr>
        <p:spPr>
          <a:xfrm>
            <a:off x="304800" y="1052513"/>
            <a:ext cx="8686800" cy="5027612"/>
          </a:xfrm>
        </p:spPr>
        <p:txBody>
          <a:bodyPr/>
          <a:lstStyle/>
          <a:p>
            <a:r>
              <a:rPr lang="tr-TR" sz="2000" smtClean="0">
                <a:solidFill>
                  <a:srgbClr val="002060"/>
                </a:solidFill>
              </a:rPr>
              <a:t>Kazaya uğrayan işçinin verim kaybı, birlikte çalıştığı ekibin çalışmadıkları süre için ödenen ücretler.</a:t>
            </a:r>
          </a:p>
          <a:p>
            <a:r>
              <a:rPr lang="tr-TR" sz="2000" smtClean="0">
                <a:solidFill>
                  <a:srgbClr val="002060"/>
                </a:solidFill>
              </a:rPr>
              <a:t>Kazaya uğramış işçi ve ekibin, iş başı yaptıktan sonra verimlerinin düşmesi.</a:t>
            </a:r>
          </a:p>
          <a:p>
            <a:r>
              <a:rPr lang="tr-TR" sz="2000" smtClean="0">
                <a:solidFill>
                  <a:srgbClr val="002060"/>
                </a:solidFill>
              </a:rPr>
              <a:t>Meydana gelen iş kazasının zorunlu kıldığı fazla mesainin maliyeti.</a:t>
            </a:r>
          </a:p>
          <a:p>
            <a:r>
              <a:rPr lang="tr-TR" sz="2000" smtClean="0">
                <a:solidFill>
                  <a:srgbClr val="002060"/>
                </a:solidFill>
              </a:rPr>
              <a:t>Kazada hasara uğrayan tesis, malzeme ve donanımın onarım-bakım maliyetleri.</a:t>
            </a:r>
          </a:p>
          <a:p>
            <a:r>
              <a:rPr lang="tr-TR" sz="2000" smtClean="0">
                <a:solidFill>
                  <a:srgbClr val="002060"/>
                </a:solidFill>
              </a:rPr>
              <a:t>Kaza geçiren işçinin yerine alınan işçinin öğrenme süresi maliyeti.</a:t>
            </a:r>
          </a:p>
          <a:p>
            <a:r>
              <a:rPr lang="tr-TR" sz="2000" smtClean="0">
                <a:solidFill>
                  <a:srgbClr val="002060"/>
                </a:solidFill>
              </a:rPr>
              <a:t>Sigortalanmamış tedavi giderleri.</a:t>
            </a:r>
          </a:p>
          <a:p>
            <a:r>
              <a:rPr lang="tr-TR" sz="2000" smtClean="0">
                <a:solidFill>
                  <a:srgbClr val="002060"/>
                </a:solidFill>
              </a:rPr>
              <a:t>Devletin soruşturma görevlilerinin (polis, müfettiş, hakim, savcı, bilirkişiler vb.) ya da medya elemanlarının işyerindeki üst düzey yöneticilere kaybettirdikleri iş sürelerinin maliyeti.</a:t>
            </a:r>
          </a:p>
          <a:p>
            <a:r>
              <a:rPr lang="tr-TR" sz="2000" smtClean="0">
                <a:solidFill>
                  <a:srgbClr val="002060"/>
                </a:solidFill>
              </a:rPr>
              <a:t>Birden çok işçinin yaralanması halinde bunlar için harcanacak sürelerin dolaylı maliyetleri.</a:t>
            </a:r>
          </a:p>
          <a:p>
            <a:endParaRPr lang="tr-TR" sz="2000" smtClean="0">
              <a:solidFill>
                <a:srgbClr val="002060"/>
              </a:solidFill>
            </a:endParaRPr>
          </a:p>
        </p:txBody>
      </p:sp>
      <p:sp>
        <p:nvSpPr>
          <p:cNvPr id="4" name="Slayt Numarası Yer Tutucusu 3"/>
          <p:cNvSpPr>
            <a:spLocks noGrp="1"/>
          </p:cNvSpPr>
          <p:nvPr>
            <p:ph type="sldNum" sz="quarter" idx="12"/>
          </p:nvPr>
        </p:nvSpPr>
        <p:spPr/>
        <p:txBody>
          <a:bodyPr/>
          <a:lstStyle/>
          <a:p>
            <a:pPr>
              <a:defRPr/>
            </a:pPr>
            <a:fld id="{7283079A-2B0D-411F-B94F-216BAAD7E166}" type="slidenum">
              <a:rPr lang="tr-TR"/>
              <a:pPr>
                <a:defRPr/>
              </a:pPr>
              <a:t>26</a:t>
            </a:fld>
            <a:endParaRPr lang="tr-T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16632"/>
            <a:ext cx="8686800" cy="838200"/>
          </a:xfrm>
        </p:spPr>
        <p:txBody>
          <a:bodyPr/>
          <a:lstStyle/>
          <a:p>
            <a:pPr algn="ctr" fontAlgn="auto">
              <a:spcAft>
                <a:spcPts val="0"/>
              </a:spcAft>
              <a:defRPr/>
            </a:pPr>
            <a:r>
              <a:rPr lang="tr-TR" sz="2800" b="1" dirty="0"/>
              <a:t>İŞ </a:t>
            </a:r>
            <a:r>
              <a:rPr lang="tr-TR" sz="2800" b="1" dirty="0" err="1" smtClean="0"/>
              <a:t>KAZAsI</a:t>
            </a:r>
            <a:r>
              <a:rPr lang="tr-TR" sz="2800" b="1" dirty="0" smtClean="0"/>
              <a:t> NEDENLİ MADDİ  VE MANEVİ KAYIPLAR</a:t>
            </a:r>
            <a:endParaRPr lang="tr-TR" sz="2800" dirty="0"/>
          </a:p>
        </p:txBody>
      </p:sp>
      <p:pic>
        <p:nvPicPr>
          <p:cNvPr id="98306" name="İçerik Yer Tutucusu 3"/>
          <p:cNvPicPr>
            <a:picLocks noGrp="1"/>
          </p:cNvPicPr>
          <p:nvPr>
            <p:ph idx="1"/>
          </p:nvPr>
        </p:nvPicPr>
        <p:blipFill>
          <a:blip r:embed="rId2" cstate="print"/>
          <a:srcRect r="32703"/>
          <a:stretch>
            <a:fillRect/>
          </a:stretch>
        </p:blipFill>
        <p:spPr>
          <a:xfrm>
            <a:off x="971550" y="1125538"/>
            <a:ext cx="5468938" cy="4895850"/>
          </a:xfrm>
        </p:spPr>
      </p:pic>
      <p:sp>
        <p:nvSpPr>
          <p:cNvPr id="98307" name="Metin kutusu 4"/>
          <p:cNvSpPr txBox="1">
            <a:spLocks noChangeArrowheads="1"/>
          </p:cNvSpPr>
          <p:nvPr/>
        </p:nvSpPr>
        <p:spPr bwMode="auto">
          <a:xfrm>
            <a:off x="6443663" y="1331913"/>
            <a:ext cx="1728787" cy="646112"/>
          </a:xfrm>
          <a:prstGeom prst="rect">
            <a:avLst/>
          </a:prstGeom>
          <a:noFill/>
          <a:ln w="9525">
            <a:noFill/>
            <a:miter lim="800000"/>
            <a:headEnd/>
            <a:tailEnd/>
          </a:ln>
        </p:spPr>
        <p:txBody>
          <a:bodyPr>
            <a:spAutoFit/>
          </a:bodyPr>
          <a:lstStyle/>
          <a:p>
            <a:r>
              <a:rPr lang="tr-TR">
                <a:latin typeface="Lucida Sans Unicode" pitchFamily="34" charset="0"/>
              </a:rPr>
              <a:t>DİREK MALİYETLER</a:t>
            </a:r>
          </a:p>
        </p:txBody>
      </p:sp>
      <p:sp>
        <p:nvSpPr>
          <p:cNvPr id="6" name="Dikdörtgen 5"/>
          <p:cNvSpPr/>
          <p:nvPr/>
        </p:nvSpPr>
        <p:spPr>
          <a:xfrm>
            <a:off x="6227763" y="1277938"/>
            <a:ext cx="1943100" cy="10080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D</a:t>
            </a:r>
          </a:p>
        </p:txBody>
      </p:sp>
      <p:sp>
        <p:nvSpPr>
          <p:cNvPr id="98309" name="Metin kutusu 6"/>
          <p:cNvSpPr txBox="1">
            <a:spLocks noChangeArrowheads="1"/>
          </p:cNvSpPr>
          <p:nvPr/>
        </p:nvSpPr>
        <p:spPr bwMode="auto">
          <a:xfrm>
            <a:off x="6442075" y="1458913"/>
            <a:ext cx="1728788" cy="646112"/>
          </a:xfrm>
          <a:prstGeom prst="rect">
            <a:avLst/>
          </a:prstGeom>
          <a:noFill/>
          <a:ln w="9525">
            <a:noFill/>
            <a:miter lim="800000"/>
            <a:headEnd/>
            <a:tailEnd/>
          </a:ln>
        </p:spPr>
        <p:txBody>
          <a:bodyPr>
            <a:spAutoFit/>
          </a:bodyPr>
          <a:lstStyle/>
          <a:p>
            <a:r>
              <a:rPr lang="tr-TR">
                <a:solidFill>
                  <a:srgbClr val="002060"/>
                </a:solidFill>
                <a:latin typeface="Lucida Sans Unicode" pitchFamily="34" charset="0"/>
              </a:rPr>
              <a:t>DİREK MALİYETLER</a:t>
            </a:r>
          </a:p>
        </p:txBody>
      </p:sp>
      <p:pic>
        <p:nvPicPr>
          <p:cNvPr id="98310" name="Picture 2"/>
          <p:cNvPicPr>
            <a:picLocks noChangeAspect="1" noChangeArrowheads="1"/>
          </p:cNvPicPr>
          <p:nvPr/>
        </p:nvPicPr>
        <p:blipFill>
          <a:blip r:embed="rId3" cstate="print"/>
          <a:srcRect/>
          <a:stretch>
            <a:fillRect/>
          </a:stretch>
        </p:blipFill>
        <p:spPr bwMode="auto">
          <a:xfrm>
            <a:off x="6429375" y="3692525"/>
            <a:ext cx="1958975" cy="1030288"/>
          </a:xfrm>
          <a:prstGeom prst="rect">
            <a:avLst/>
          </a:prstGeom>
          <a:noFill/>
          <a:ln w="9525">
            <a:noFill/>
            <a:miter lim="800000"/>
            <a:headEnd/>
            <a:tailEnd/>
          </a:ln>
        </p:spPr>
      </p:pic>
      <p:sp>
        <p:nvSpPr>
          <p:cNvPr id="98311" name="Metin kutusu 7"/>
          <p:cNvSpPr txBox="1">
            <a:spLocks noChangeArrowheads="1"/>
          </p:cNvSpPr>
          <p:nvPr/>
        </p:nvSpPr>
        <p:spPr bwMode="auto">
          <a:xfrm>
            <a:off x="6586538" y="3884613"/>
            <a:ext cx="1584325" cy="646112"/>
          </a:xfrm>
          <a:prstGeom prst="rect">
            <a:avLst/>
          </a:prstGeom>
          <a:noFill/>
          <a:ln w="9525">
            <a:noFill/>
            <a:miter lim="800000"/>
            <a:headEnd/>
            <a:tailEnd/>
          </a:ln>
        </p:spPr>
        <p:txBody>
          <a:bodyPr>
            <a:spAutoFit/>
          </a:bodyPr>
          <a:lstStyle/>
          <a:p>
            <a:r>
              <a:rPr lang="tr-TR">
                <a:solidFill>
                  <a:srgbClr val="002060"/>
                </a:solidFill>
                <a:latin typeface="Lucida Sans Unicode" pitchFamily="34" charset="0"/>
              </a:rPr>
              <a:t>DOLAYLI MALİYETLER</a:t>
            </a:r>
          </a:p>
        </p:txBody>
      </p:sp>
      <p:sp>
        <p:nvSpPr>
          <p:cNvPr id="98312" name="Metin kutusu 8"/>
          <p:cNvSpPr txBox="1">
            <a:spLocks noChangeArrowheads="1"/>
          </p:cNvSpPr>
          <p:nvPr/>
        </p:nvSpPr>
        <p:spPr bwMode="auto">
          <a:xfrm>
            <a:off x="3419475" y="6078538"/>
            <a:ext cx="1182688" cy="369887"/>
          </a:xfrm>
          <a:prstGeom prst="rect">
            <a:avLst/>
          </a:prstGeom>
          <a:noFill/>
          <a:ln w="9525">
            <a:noFill/>
            <a:miter lim="800000"/>
            <a:headEnd/>
            <a:tailEnd/>
          </a:ln>
        </p:spPr>
        <p:txBody>
          <a:bodyPr wrap="none">
            <a:spAutoFit/>
          </a:bodyPr>
          <a:lstStyle/>
          <a:p>
            <a:r>
              <a:rPr lang="tr-TR">
                <a:latin typeface="Lucida Sans Unicode" pitchFamily="34" charset="0"/>
              </a:rPr>
              <a:t>BUZDAĞI</a:t>
            </a:r>
          </a:p>
        </p:txBody>
      </p:sp>
      <p:sp>
        <p:nvSpPr>
          <p:cNvPr id="10" name="Slayt Numarası Yer Tutucusu 9"/>
          <p:cNvSpPr>
            <a:spLocks noGrp="1"/>
          </p:cNvSpPr>
          <p:nvPr>
            <p:ph type="sldNum" sz="quarter" idx="12"/>
          </p:nvPr>
        </p:nvSpPr>
        <p:spPr/>
        <p:txBody>
          <a:bodyPr/>
          <a:lstStyle/>
          <a:p>
            <a:pPr>
              <a:defRPr/>
            </a:pPr>
            <a:fld id="{38E81760-90E5-465C-8AF7-AE6E247C9183}" type="slidenum">
              <a:rPr lang="tr-TR"/>
              <a:pPr>
                <a:defRPr/>
              </a:pPr>
              <a:t>27</a:t>
            </a:fld>
            <a:endParaRPr lang="tr-T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332656"/>
            <a:ext cx="8686800" cy="648072"/>
          </a:xfrm>
        </p:spPr>
        <p:txBody>
          <a:bodyPr/>
          <a:lstStyle/>
          <a:p>
            <a:pPr algn="ctr" fontAlgn="auto">
              <a:spcAft>
                <a:spcPts val="0"/>
              </a:spcAft>
              <a:defRPr/>
            </a:pPr>
            <a:r>
              <a:rPr lang="tr-TR" sz="2800" b="1" dirty="0"/>
              <a:t>İŞ </a:t>
            </a:r>
            <a:r>
              <a:rPr lang="tr-TR" sz="2800" b="1" dirty="0" err="1"/>
              <a:t>KAZAsI</a:t>
            </a:r>
            <a:r>
              <a:rPr lang="tr-TR" sz="2800" b="1" dirty="0"/>
              <a:t> NEDENLİ MADDİ  VE MANEVİ KAYIPLAR</a:t>
            </a:r>
            <a:endParaRPr lang="tr-TR" sz="2800" dirty="0"/>
          </a:p>
        </p:txBody>
      </p:sp>
      <p:sp>
        <p:nvSpPr>
          <p:cNvPr id="3" name="2 İçerik Yer Tutucusu"/>
          <p:cNvSpPr>
            <a:spLocks noGrp="1"/>
          </p:cNvSpPr>
          <p:nvPr>
            <p:ph idx="1"/>
          </p:nvPr>
        </p:nvSpPr>
        <p:spPr/>
        <p:txBody>
          <a:bodyPr>
            <a:normAutofit fontScale="70000" lnSpcReduction="20000"/>
          </a:bodyPr>
          <a:lstStyle/>
          <a:p>
            <a:pPr fontAlgn="auto">
              <a:spcAft>
                <a:spcPts val="0"/>
              </a:spcAft>
              <a:buFont typeface="Wingdings 2"/>
              <a:buChar char=""/>
              <a:defRPr/>
            </a:pPr>
            <a:r>
              <a:rPr lang="tr-TR" b="1" u="sng" dirty="0">
                <a:solidFill>
                  <a:srgbClr val="002060"/>
                </a:solidFill>
              </a:rPr>
              <a:t>İş Kazalarının Ulusal Ekonomi Açısından Maliyeti:</a:t>
            </a:r>
            <a:endParaRPr lang="tr-TR" dirty="0">
              <a:solidFill>
                <a:srgbClr val="002060"/>
              </a:solidFill>
            </a:endParaRPr>
          </a:p>
          <a:p>
            <a:pPr marL="0" indent="0" fontAlgn="auto">
              <a:spcAft>
                <a:spcPts val="0"/>
              </a:spcAft>
              <a:buFont typeface="Wingdings 2"/>
              <a:buNone/>
              <a:defRPr/>
            </a:pPr>
            <a:r>
              <a:rPr lang="tr-TR" dirty="0">
                <a:solidFill>
                  <a:srgbClr val="002060"/>
                </a:solidFill>
              </a:rPr>
              <a:t>İş kazalarının işçi ve iş yerine getirdiği maliyetler yanında ulusal ekonomiye getirdiği önemli yükler vardır. İş kazalarının gerçek anlamda ulusal ekonomiye etkilerini hesaplayabilmek için; iş kazasının türüne, etkisine ve sonucuna göre her iş kolundaki tüm işyerlerinde ayrıntılı kaza analizlerinin yapılması gereklidir. Sosyal güvenlik sistemi ile hastane ve rehabilitasyon merkezi gibi yerlerin giderleri toplumun tüm kesimleri tarafından paylaşılmaktadır. Yetişmiş insan gücünün kaybolması veya iş göremez hale gelmesi ülke ekonomisine büyük zararlar verir. Ulusal kaynakların yok olmasına da yol açabilmektedir. İş kazaları nedeniyle kaybolan iş günleri doğrudan ulusal katma değeri düşürmektedir. Makro açıdan bakıldığında iş kazaları nedeniyle devletin vergi kayıpları da ortaya çıkmaktadır. Unutulmamalıdır ki işçiye ve işyerine çıkartılan maliyetler de ulusal maliyetin asıl unsurlarıdır. </a:t>
            </a:r>
          </a:p>
          <a:p>
            <a:pPr fontAlgn="auto">
              <a:spcAft>
                <a:spcPts val="0"/>
              </a:spcAft>
              <a:buFont typeface="Wingdings 2"/>
              <a:buChar char=""/>
              <a:defRPr/>
            </a:pPr>
            <a:endParaRPr lang="tr-TR" dirty="0">
              <a:solidFill>
                <a:srgbClr val="002060"/>
              </a:solidFill>
            </a:endParaRPr>
          </a:p>
        </p:txBody>
      </p:sp>
      <p:sp>
        <p:nvSpPr>
          <p:cNvPr id="4" name="Slayt Numarası Yer Tutucusu 3"/>
          <p:cNvSpPr>
            <a:spLocks noGrp="1"/>
          </p:cNvSpPr>
          <p:nvPr>
            <p:ph type="sldNum" sz="quarter" idx="12"/>
          </p:nvPr>
        </p:nvSpPr>
        <p:spPr/>
        <p:txBody>
          <a:bodyPr/>
          <a:lstStyle/>
          <a:p>
            <a:pPr>
              <a:defRPr/>
            </a:pPr>
            <a:fld id="{4155FEEC-DC26-42C7-B75C-20CF91AF2C62}" type="slidenum">
              <a:rPr lang="tr-TR"/>
              <a:pPr>
                <a:defRPr/>
              </a:pPr>
              <a:t>28</a:t>
            </a:fld>
            <a:endParaRPr lang="tr-T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332656"/>
            <a:ext cx="8686800" cy="648072"/>
          </a:xfrm>
        </p:spPr>
        <p:txBody>
          <a:bodyPr/>
          <a:lstStyle/>
          <a:p>
            <a:pPr algn="ctr" fontAlgn="auto">
              <a:spcAft>
                <a:spcPts val="0"/>
              </a:spcAft>
              <a:defRPr/>
            </a:pPr>
            <a:r>
              <a:rPr lang="tr-TR" sz="2800" b="1" dirty="0"/>
              <a:t>İŞ </a:t>
            </a:r>
            <a:r>
              <a:rPr lang="tr-TR" sz="2800" b="1" dirty="0" err="1"/>
              <a:t>KAZAsI</a:t>
            </a:r>
            <a:r>
              <a:rPr lang="tr-TR" sz="2800" b="1" dirty="0"/>
              <a:t> NEDENLİ MADDİ  VE MANEVİ KAYIPLAR</a:t>
            </a:r>
            <a:endParaRPr lang="tr-TR" sz="2800" dirty="0"/>
          </a:p>
        </p:txBody>
      </p:sp>
      <p:sp>
        <p:nvSpPr>
          <p:cNvPr id="101378" name="2 İçerik Yer Tutucusu"/>
          <p:cNvSpPr>
            <a:spLocks noGrp="1"/>
          </p:cNvSpPr>
          <p:nvPr>
            <p:ph idx="1"/>
          </p:nvPr>
        </p:nvSpPr>
        <p:spPr/>
        <p:txBody>
          <a:bodyPr/>
          <a:lstStyle/>
          <a:p>
            <a:pPr marL="0" indent="0">
              <a:buFont typeface="Wingdings 2" pitchFamily="18" charset="2"/>
              <a:buNone/>
            </a:pPr>
            <a:r>
              <a:rPr lang="tr-TR" sz="2800" b="1" smtClean="0">
                <a:solidFill>
                  <a:srgbClr val="002060"/>
                </a:solidFill>
              </a:rPr>
              <a:t>- </a:t>
            </a:r>
            <a:r>
              <a:rPr lang="tr-TR" sz="2800" smtClean="0">
                <a:solidFill>
                  <a:srgbClr val="002060"/>
                </a:solidFill>
              </a:rPr>
              <a:t>İş kazası ya da meslek hastalığı sonucunda, meslekte kazanma gücü kaybının oranı ne olursa olsun, beden tamlığının korunması ilkesi nedeniyle, sigortalının işvereni hakkında maddi ve manevi tazminat davası açması hakkı mevcuttur. Açılacak davanın, Borçlar Kanunu hükümlerine göre, akde muhalefetten doğan davalarda olduğu gibi, 10 yıllık zaman aşımı süresi içinde, İş Mahkemelerine başvurularak açılması gerekmektedir.</a:t>
            </a:r>
          </a:p>
        </p:txBody>
      </p:sp>
      <p:sp>
        <p:nvSpPr>
          <p:cNvPr id="4" name="Slayt Numarası Yer Tutucusu 3"/>
          <p:cNvSpPr>
            <a:spLocks noGrp="1"/>
          </p:cNvSpPr>
          <p:nvPr>
            <p:ph type="sldNum" sz="quarter" idx="12"/>
          </p:nvPr>
        </p:nvSpPr>
        <p:spPr/>
        <p:txBody>
          <a:bodyPr/>
          <a:lstStyle/>
          <a:p>
            <a:pPr>
              <a:defRPr/>
            </a:pPr>
            <a:fld id="{ACF1AF1A-98D3-4D89-8F59-2588C874F140}" type="slidenum">
              <a:rPr lang="tr-TR"/>
              <a:pPr>
                <a:defRPr/>
              </a:pPr>
              <a:t>29</a:t>
            </a:fld>
            <a:endParaRPr lang="tr-T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332656"/>
            <a:ext cx="8686800" cy="936104"/>
          </a:xfrm>
        </p:spPr>
        <p:txBody>
          <a:bodyPr/>
          <a:lstStyle/>
          <a:p>
            <a:pPr algn="ctr" fontAlgn="auto">
              <a:spcAft>
                <a:spcPts val="0"/>
              </a:spcAft>
              <a:defRPr/>
            </a:pPr>
            <a:r>
              <a:rPr lang="tr-TR" sz="2800" b="1" cap="none" dirty="0" smtClean="0"/>
              <a:t>Hukuksal Açıdan İş Kazası Kavramı</a:t>
            </a:r>
            <a:endParaRPr lang="tr-TR" sz="2800" dirty="0"/>
          </a:p>
        </p:txBody>
      </p:sp>
      <p:sp>
        <p:nvSpPr>
          <p:cNvPr id="57346" name="2 İçerik Yer Tutucusu"/>
          <p:cNvSpPr>
            <a:spLocks noGrp="1"/>
          </p:cNvSpPr>
          <p:nvPr>
            <p:ph idx="1"/>
          </p:nvPr>
        </p:nvSpPr>
        <p:spPr/>
        <p:txBody>
          <a:bodyPr/>
          <a:lstStyle/>
          <a:p>
            <a:pPr>
              <a:buFont typeface="Wingdings 2" pitchFamily="18" charset="2"/>
              <a:buNone/>
            </a:pPr>
            <a:r>
              <a:rPr lang="tr-TR" sz="2800" smtClean="0">
                <a:solidFill>
                  <a:srgbClr val="002060"/>
                </a:solidFill>
              </a:rPr>
              <a:t>Yeni çıkan 6331 sayılı İş Sağlığı ve Güvenliği Kanunun tanımları içeren 3. maddesinde:  </a:t>
            </a:r>
          </a:p>
          <a:p>
            <a:pPr>
              <a:buFont typeface="Wingdings 2" pitchFamily="18" charset="2"/>
              <a:buNone/>
            </a:pPr>
            <a:r>
              <a:rPr lang="tr-TR" sz="2800" b="1" smtClean="0">
                <a:solidFill>
                  <a:srgbClr val="002060"/>
                </a:solidFill>
              </a:rPr>
              <a:t>g) İş kazası:</a:t>
            </a:r>
            <a:r>
              <a:rPr lang="tr-TR" sz="2800" smtClean="0">
                <a:solidFill>
                  <a:srgbClr val="002060"/>
                </a:solidFill>
              </a:rPr>
              <a:t> İşyerinde veya işin yürütümü nedeniyle meydana gelen, ölüme sebebiyet veren veya vücut bütünlüğünü ruhen ya da bedenen özre uğratan olay olarak tanımlanmıştır</a:t>
            </a:r>
            <a:r>
              <a:rPr lang="tr-TR" smtClean="0"/>
              <a:t>. </a:t>
            </a:r>
          </a:p>
        </p:txBody>
      </p:sp>
      <p:sp>
        <p:nvSpPr>
          <p:cNvPr id="4" name="Slayt Numarası Yer Tutucusu 3"/>
          <p:cNvSpPr>
            <a:spLocks noGrp="1"/>
          </p:cNvSpPr>
          <p:nvPr>
            <p:ph type="sldNum" sz="quarter" idx="12"/>
          </p:nvPr>
        </p:nvSpPr>
        <p:spPr/>
        <p:txBody>
          <a:bodyPr/>
          <a:lstStyle/>
          <a:p>
            <a:pPr>
              <a:defRPr/>
            </a:pPr>
            <a:fld id="{62389F9C-0A24-4A3A-95F7-A9AD23656D52}" type="slidenum">
              <a:rPr lang="tr-TR"/>
              <a:pPr>
                <a:defRPr/>
              </a:pPr>
              <a:t>3</a:t>
            </a:fld>
            <a:endParaRPr lang="tr-T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332656"/>
            <a:ext cx="8686800" cy="648072"/>
          </a:xfrm>
        </p:spPr>
        <p:txBody>
          <a:bodyPr/>
          <a:lstStyle/>
          <a:p>
            <a:pPr algn="ctr" fontAlgn="auto">
              <a:spcAft>
                <a:spcPts val="0"/>
              </a:spcAft>
              <a:defRPr/>
            </a:pPr>
            <a:r>
              <a:rPr lang="tr-TR" sz="2800" b="1" dirty="0"/>
              <a:t>İŞ </a:t>
            </a:r>
            <a:r>
              <a:rPr lang="tr-TR" sz="2800" b="1" dirty="0" err="1"/>
              <a:t>KAZAsI</a:t>
            </a:r>
            <a:r>
              <a:rPr lang="tr-TR" sz="2800" b="1" dirty="0"/>
              <a:t> NEDENLİ MADDİ  VE MANEVİ KAYIPLAR</a:t>
            </a:r>
            <a:endParaRPr lang="tr-TR" sz="2800" dirty="0"/>
          </a:p>
        </p:txBody>
      </p:sp>
      <p:sp>
        <p:nvSpPr>
          <p:cNvPr id="3" name="2 İçerik Yer Tutucusu"/>
          <p:cNvSpPr>
            <a:spLocks noGrp="1"/>
          </p:cNvSpPr>
          <p:nvPr>
            <p:ph idx="1"/>
          </p:nvPr>
        </p:nvSpPr>
        <p:spPr/>
        <p:txBody>
          <a:bodyPr>
            <a:normAutofit lnSpcReduction="10000"/>
          </a:bodyPr>
          <a:lstStyle/>
          <a:p>
            <a:pPr fontAlgn="auto">
              <a:spcAft>
                <a:spcPts val="0"/>
              </a:spcAft>
              <a:buFont typeface="Wingdings 2"/>
              <a:buChar char=""/>
              <a:defRPr/>
            </a:pPr>
            <a:r>
              <a:rPr lang="tr-TR" sz="3000" b="1" u="sng" dirty="0">
                <a:solidFill>
                  <a:srgbClr val="002060"/>
                </a:solidFill>
              </a:rPr>
              <a:t>Manevi Tazminat</a:t>
            </a:r>
            <a:r>
              <a:rPr lang="tr-TR" sz="3000" b="1" u="sng" dirty="0" smtClean="0">
                <a:solidFill>
                  <a:srgbClr val="002060"/>
                </a:solidFill>
              </a:rPr>
              <a:t>:</a:t>
            </a:r>
          </a:p>
          <a:p>
            <a:pPr fontAlgn="auto">
              <a:spcAft>
                <a:spcPts val="0"/>
              </a:spcAft>
              <a:buFont typeface="Wingdings 2"/>
              <a:buChar char=""/>
              <a:defRPr/>
            </a:pPr>
            <a:r>
              <a:rPr lang="tr-TR" sz="2800" b="1" u="sng" dirty="0">
                <a:solidFill>
                  <a:srgbClr val="002060"/>
                </a:solidFill>
              </a:rPr>
              <a:t>Maddi Tazminat</a:t>
            </a:r>
            <a:r>
              <a:rPr lang="tr-TR" sz="2800" b="1" u="sng" dirty="0" smtClean="0">
                <a:solidFill>
                  <a:srgbClr val="002060"/>
                </a:solidFill>
              </a:rPr>
              <a:t>:</a:t>
            </a:r>
          </a:p>
          <a:p>
            <a:pPr lvl="1" fontAlgn="auto">
              <a:spcAft>
                <a:spcPts val="0"/>
              </a:spcAft>
              <a:buFont typeface="Wingdings 2"/>
              <a:buChar char=""/>
              <a:defRPr/>
            </a:pPr>
            <a:r>
              <a:rPr lang="tr-TR" sz="2400" b="1" dirty="0">
                <a:solidFill>
                  <a:srgbClr val="002060"/>
                </a:solidFill>
              </a:rPr>
              <a:t>1- Rücu Tazminatı</a:t>
            </a:r>
            <a:r>
              <a:rPr lang="tr-TR" sz="2400" b="1" dirty="0" smtClean="0">
                <a:solidFill>
                  <a:srgbClr val="002060"/>
                </a:solidFill>
              </a:rPr>
              <a:t>:</a:t>
            </a:r>
          </a:p>
          <a:p>
            <a:pPr lvl="1" fontAlgn="auto">
              <a:spcAft>
                <a:spcPts val="0"/>
              </a:spcAft>
              <a:buFont typeface="Wingdings 2"/>
              <a:buChar char=""/>
              <a:defRPr/>
            </a:pPr>
            <a:r>
              <a:rPr lang="tr-TR" sz="2400" b="1" dirty="0">
                <a:solidFill>
                  <a:srgbClr val="002060"/>
                </a:solidFill>
              </a:rPr>
              <a:t>2- İş Göremezlik </a:t>
            </a:r>
            <a:r>
              <a:rPr lang="tr-TR" sz="2400" b="1" dirty="0" smtClean="0">
                <a:solidFill>
                  <a:srgbClr val="002060"/>
                </a:solidFill>
              </a:rPr>
              <a:t>Tazminatı</a:t>
            </a:r>
          </a:p>
          <a:p>
            <a:pPr lvl="1" fontAlgn="auto">
              <a:spcAft>
                <a:spcPts val="0"/>
              </a:spcAft>
              <a:buFont typeface="Wingdings 2"/>
              <a:buChar char=""/>
              <a:defRPr/>
            </a:pPr>
            <a:r>
              <a:rPr lang="tr-TR" sz="2400" b="1" dirty="0">
                <a:solidFill>
                  <a:srgbClr val="002060"/>
                </a:solidFill>
              </a:rPr>
              <a:t>3- Destekten Yoksunluk </a:t>
            </a:r>
            <a:r>
              <a:rPr lang="tr-TR" sz="2400" b="1" dirty="0" smtClean="0">
                <a:solidFill>
                  <a:srgbClr val="002060"/>
                </a:solidFill>
              </a:rPr>
              <a:t>Tazminatı</a:t>
            </a:r>
            <a:endParaRPr lang="tr-TR" dirty="0"/>
          </a:p>
        </p:txBody>
      </p:sp>
      <p:sp>
        <p:nvSpPr>
          <p:cNvPr id="4" name="Slayt Numarası Yer Tutucusu 3"/>
          <p:cNvSpPr>
            <a:spLocks noGrp="1"/>
          </p:cNvSpPr>
          <p:nvPr>
            <p:ph type="sldNum" sz="quarter" idx="12"/>
          </p:nvPr>
        </p:nvSpPr>
        <p:spPr/>
        <p:txBody>
          <a:bodyPr/>
          <a:lstStyle/>
          <a:p>
            <a:pPr>
              <a:defRPr/>
            </a:pPr>
            <a:fld id="{C78FACF9-C0F0-4E33-B0BE-52ED682102F3}" type="slidenum">
              <a:rPr lang="tr-TR"/>
              <a:pPr>
                <a:defRPr/>
              </a:pPr>
              <a:t>30</a:t>
            </a:fld>
            <a:endParaRPr lang="tr-T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850" y="188913"/>
            <a:ext cx="8686800" cy="1008062"/>
          </a:xfrm>
        </p:spPr>
        <p:txBody>
          <a:bodyPr>
            <a:noAutofit/>
          </a:bodyPr>
          <a:lstStyle/>
          <a:p>
            <a:pPr algn="ctr" fontAlgn="auto">
              <a:spcAft>
                <a:spcPts val="0"/>
              </a:spcAft>
              <a:defRPr/>
            </a:pPr>
            <a:r>
              <a:rPr lang="tr-TR" sz="2800" b="1" dirty="0">
                <a:effectLst/>
              </a:rPr>
              <a:t>İŞ KAZALARININ SINIFLANDIRILMASI</a:t>
            </a:r>
            <a:br>
              <a:rPr lang="tr-TR" sz="2800" b="1" dirty="0">
                <a:effectLst/>
              </a:rPr>
            </a:br>
            <a:r>
              <a:rPr lang="tr-TR" sz="2800" b="1" dirty="0">
                <a:effectLst/>
              </a:rPr>
              <a:t> </a:t>
            </a:r>
          </a:p>
        </p:txBody>
      </p:sp>
      <p:sp>
        <p:nvSpPr>
          <p:cNvPr id="3" name="2 İçerik Yer Tutucusu"/>
          <p:cNvSpPr>
            <a:spLocks noGrp="1"/>
          </p:cNvSpPr>
          <p:nvPr>
            <p:ph idx="1"/>
          </p:nvPr>
        </p:nvSpPr>
        <p:spPr/>
        <p:txBody>
          <a:bodyPr>
            <a:normAutofit/>
          </a:bodyPr>
          <a:lstStyle/>
          <a:p>
            <a:pPr marL="0" indent="0" fontAlgn="auto">
              <a:spcAft>
                <a:spcPts val="0"/>
              </a:spcAft>
              <a:buFont typeface="Wingdings 2"/>
              <a:buNone/>
              <a:defRPr/>
            </a:pPr>
            <a:r>
              <a:rPr lang="tr-TR" sz="2800" dirty="0">
                <a:solidFill>
                  <a:srgbClr val="002060"/>
                </a:solidFill>
              </a:rPr>
              <a:t>İş kazaları çeşitli şekillerde sınıflandırılabilir. Olayın meydana gelme şekline, olay sonucu oluşan zararın niteliğine, kaza olayının sonuçlarına bağlı olarak sınıflandırmalar yapılabilir. </a:t>
            </a:r>
            <a:endParaRPr lang="tr-TR" sz="2800" dirty="0" smtClean="0">
              <a:solidFill>
                <a:srgbClr val="002060"/>
              </a:solidFill>
            </a:endParaRPr>
          </a:p>
          <a:p>
            <a:pPr marL="0" indent="0" fontAlgn="auto">
              <a:spcAft>
                <a:spcPts val="0"/>
              </a:spcAft>
              <a:buFont typeface="Wingdings 2"/>
              <a:buNone/>
              <a:defRPr/>
            </a:pPr>
            <a:endParaRPr lang="tr-TR" sz="2800" dirty="0">
              <a:solidFill>
                <a:srgbClr val="002060"/>
              </a:solidFill>
            </a:endParaRPr>
          </a:p>
          <a:p>
            <a:pPr marL="0" indent="0" fontAlgn="auto">
              <a:spcAft>
                <a:spcPts val="0"/>
              </a:spcAft>
              <a:buFont typeface="Wingdings 2"/>
              <a:buNone/>
              <a:defRPr/>
            </a:pPr>
            <a:r>
              <a:rPr lang="tr-TR" sz="2800" dirty="0">
                <a:solidFill>
                  <a:srgbClr val="002060"/>
                </a:solidFill>
              </a:rPr>
              <a:t>İş kazalarının sonuçlarını dikkate alarak üç şekilde sınıflandırılmaktadır</a:t>
            </a:r>
            <a:r>
              <a:rPr lang="tr-TR" sz="2800" dirty="0"/>
              <a:t>.</a:t>
            </a:r>
          </a:p>
          <a:p>
            <a:pPr fontAlgn="auto">
              <a:spcAft>
                <a:spcPts val="0"/>
              </a:spcAft>
              <a:buFont typeface="Wingdings 2"/>
              <a:buChar char=""/>
              <a:defRPr/>
            </a:pPr>
            <a:endParaRPr lang="tr-TR" sz="2800" dirty="0"/>
          </a:p>
        </p:txBody>
      </p:sp>
      <p:sp>
        <p:nvSpPr>
          <p:cNvPr id="4" name="Slayt Numarası Yer Tutucusu 3"/>
          <p:cNvSpPr>
            <a:spLocks noGrp="1"/>
          </p:cNvSpPr>
          <p:nvPr>
            <p:ph type="sldNum" sz="quarter" idx="12"/>
          </p:nvPr>
        </p:nvSpPr>
        <p:spPr/>
        <p:txBody>
          <a:bodyPr/>
          <a:lstStyle/>
          <a:p>
            <a:pPr>
              <a:defRPr/>
            </a:pPr>
            <a:fld id="{D8DC171C-8344-4C7B-BFB2-7730189C07D5}" type="slidenum">
              <a:rPr lang="tr-TR"/>
              <a:pPr>
                <a:defRPr/>
              </a:pPr>
              <a:t>31</a:t>
            </a:fld>
            <a:endParaRPr lang="tr-T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188640"/>
            <a:ext cx="8686800" cy="792088"/>
          </a:xfrm>
        </p:spPr>
        <p:txBody>
          <a:bodyPr>
            <a:normAutofit fontScale="90000"/>
          </a:bodyPr>
          <a:lstStyle/>
          <a:p>
            <a:pPr algn="ctr" fontAlgn="auto">
              <a:spcAft>
                <a:spcPts val="0"/>
              </a:spcAft>
              <a:defRPr/>
            </a:pPr>
            <a:r>
              <a:rPr lang="tr-TR" sz="2800" b="1" dirty="0" smtClean="0">
                <a:effectLst/>
              </a:rPr>
              <a:t/>
            </a:r>
            <a:br>
              <a:rPr lang="tr-TR" sz="2800" b="1" dirty="0" smtClean="0">
                <a:effectLst/>
              </a:rPr>
            </a:br>
            <a:r>
              <a:rPr lang="tr-TR" sz="2800" b="1" dirty="0" smtClean="0">
                <a:effectLst/>
              </a:rPr>
              <a:t>İŞ </a:t>
            </a:r>
            <a:r>
              <a:rPr lang="tr-TR" sz="2800" b="1" dirty="0">
                <a:effectLst/>
              </a:rPr>
              <a:t>KAZALARININ SINIFLANDIRILMASI</a:t>
            </a:r>
            <a:br>
              <a:rPr lang="tr-TR" sz="2800" b="1" dirty="0">
                <a:effectLst/>
              </a:rPr>
            </a:br>
            <a:endParaRPr lang="tr-TR" sz="2800" dirty="0"/>
          </a:p>
        </p:txBody>
      </p:sp>
      <p:sp>
        <p:nvSpPr>
          <p:cNvPr id="3" name="2 İçerik Yer Tutucusu"/>
          <p:cNvSpPr>
            <a:spLocks noGrp="1"/>
          </p:cNvSpPr>
          <p:nvPr>
            <p:ph idx="1"/>
          </p:nvPr>
        </p:nvSpPr>
        <p:spPr/>
        <p:txBody>
          <a:bodyPr>
            <a:normAutofit/>
          </a:bodyPr>
          <a:lstStyle/>
          <a:p>
            <a:pPr marL="0" indent="0" fontAlgn="auto">
              <a:spcAft>
                <a:spcPts val="0"/>
              </a:spcAft>
              <a:buFont typeface="Wingdings 2"/>
              <a:buNone/>
              <a:defRPr/>
            </a:pPr>
            <a:r>
              <a:rPr lang="tr-TR" sz="3000" b="1" dirty="0" smtClean="0"/>
              <a:t>A. </a:t>
            </a:r>
            <a:r>
              <a:rPr lang="tr-TR" sz="3000" b="1" dirty="0"/>
              <a:t>Yaralanmanın ağırlığına göre kazalar:</a:t>
            </a:r>
            <a:endParaRPr lang="tr-TR" sz="3000" dirty="0"/>
          </a:p>
          <a:p>
            <a:pPr fontAlgn="auto">
              <a:spcAft>
                <a:spcPts val="0"/>
              </a:spcAft>
              <a:buFont typeface="Wingdings 2"/>
              <a:buChar char=""/>
              <a:defRPr/>
            </a:pPr>
            <a:r>
              <a:rPr lang="tr-TR" sz="3000" i="1" dirty="0"/>
              <a:t> Yaralanma ile sonuçlanan kazalar,</a:t>
            </a:r>
            <a:endParaRPr lang="tr-TR" sz="3000" dirty="0"/>
          </a:p>
          <a:p>
            <a:pPr fontAlgn="auto">
              <a:spcAft>
                <a:spcPts val="0"/>
              </a:spcAft>
              <a:buFont typeface="Wingdings 2"/>
              <a:buChar char=""/>
              <a:defRPr/>
            </a:pPr>
            <a:r>
              <a:rPr lang="tr-TR" sz="3000" i="1" dirty="0"/>
              <a:t> Bir günden fazla işten uzaklaşmaya neden olacak tedavi gerektirmeyen kazalar,</a:t>
            </a:r>
            <a:endParaRPr lang="tr-TR" sz="3000" dirty="0"/>
          </a:p>
          <a:p>
            <a:pPr fontAlgn="auto">
              <a:spcAft>
                <a:spcPts val="0"/>
              </a:spcAft>
              <a:buFont typeface="Wingdings 2"/>
              <a:buChar char=""/>
              <a:defRPr/>
            </a:pPr>
            <a:r>
              <a:rPr lang="tr-TR" sz="3000" i="1" dirty="0"/>
              <a:t> Bir günden fazla işten uzaklaşmayı gerektiren kazalar,</a:t>
            </a:r>
            <a:endParaRPr lang="tr-TR" sz="3000" dirty="0"/>
          </a:p>
          <a:p>
            <a:pPr fontAlgn="auto">
              <a:spcAft>
                <a:spcPts val="0"/>
              </a:spcAft>
              <a:buFont typeface="Wingdings 2"/>
              <a:buChar char=""/>
              <a:defRPr/>
            </a:pPr>
            <a:r>
              <a:rPr lang="tr-TR" sz="3000" i="1" dirty="0"/>
              <a:t> Sürekli iş görmezliğe neden olan kazalar,</a:t>
            </a:r>
            <a:endParaRPr lang="tr-TR" sz="3000" dirty="0"/>
          </a:p>
          <a:p>
            <a:pPr fontAlgn="auto">
              <a:spcAft>
                <a:spcPts val="0"/>
              </a:spcAft>
              <a:buFont typeface="Wingdings 2"/>
              <a:buChar char=""/>
              <a:defRPr/>
            </a:pPr>
            <a:r>
              <a:rPr lang="tr-TR" sz="3000" i="1" dirty="0"/>
              <a:t> Ölüm ile sonuçlanan kazalar.</a:t>
            </a:r>
            <a:endParaRPr lang="tr-TR" sz="3000" dirty="0"/>
          </a:p>
          <a:p>
            <a:pPr fontAlgn="auto">
              <a:spcAft>
                <a:spcPts val="0"/>
              </a:spcAft>
              <a:buFont typeface="Wingdings 2"/>
              <a:buChar char=""/>
              <a:defRPr/>
            </a:pPr>
            <a:endParaRPr lang="tr-TR" dirty="0"/>
          </a:p>
        </p:txBody>
      </p:sp>
      <p:sp>
        <p:nvSpPr>
          <p:cNvPr id="4" name="Slayt Numarası Yer Tutucusu 3"/>
          <p:cNvSpPr>
            <a:spLocks noGrp="1"/>
          </p:cNvSpPr>
          <p:nvPr>
            <p:ph type="sldNum" sz="quarter" idx="12"/>
          </p:nvPr>
        </p:nvSpPr>
        <p:spPr/>
        <p:txBody>
          <a:bodyPr/>
          <a:lstStyle/>
          <a:p>
            <a:pPr>
              <a:defRPr/>
            </a:pPr>
            <a:fld id="{4D96CA25-7519-4B9D-AD40-4F6C373BCE2A}" type="slidenum">
              <a:rPr lang="tr-TR"/>
              <a:pPr>
                <a:defRPr/>
              </a:pPr>
              <a:t>32</a:t>
            </a:fld>
            <a:endParaRPr lang="tr-T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188640"/>
            <a:ext cx="8686800" cy="792088"/>
          </a:xfrm>
        </p:spPr>
        <p:txBody>
          <a:bodyPr>
            <a:normAutofit fontScale="90000"/>
          </a:bodyPr>
          <a:lstStyle/>
          <a:p>
            <a:pPr algn="ctr" fontAlgn="auto">
              <a:spcAft>
                <a:spcPts val="0"/>
              </a:spcAft>
              <a:defRPr/>
            </a:pPr>
            <a:r>
              <a:rPr lang="tr-TR" sz="2800" b="1" dirty="0" smtClean="0">
                <a:effectLst/>
              </a:rPr>
              <a:t/>
            </a:r>
            <a:br>
              <a:rPr lang="tr-TR" sz="2800" b="1" dirty="0" smtClean="0">
                <a:effectLst/>
              </a:rPr>
            </a:br>
            <a:r>
              <a:rPr lang="tr-TR" sz="2800" b="1" dirty="0" smtClean="0">
                <a:effectLst/>
              </a:rPr>
              <a:t>İŞ </a:t>
            </a:r>
            <a:r>
              <a:rPr lang="tr-TR" sz="2800" b="1" dirty="0">
                <a:effectLst/>
              </a:rPr>
              <a:t>KAZALARININ SINIFLANDIRILMASI</a:t>
            </a:r>
            <a:br>
              <a:rPr lang="tr-TR" sz="2800" b="1" dirty="0">
                <a:effectLst/>
              </a:rPr>
            </a:br>
            <a:endParaRPr lang="tr-TR" sz="2800" dirty="0"/>
          </a:p>
        </p:txBody>
      </p:sp>
      <p:sp>
        <p:nvSpPr>
          <p:cNvPr id="3" name="2 İçerik Yer Tutucusu"/>
          <p:cNvSpPr>
            <a:spLocks noGrp="1"/>
          </p:cNvSpPr>
          <p:nvPr>
            <p:ph idx="1"/>
          </p:nvPr>
        </p:nvSpPr>
        <p:spPr>
          <a:xfrm>
            <a:off x="395288" y="1196975"/>
            <a:ext cx="8686800" cy="4454525"/>
          </a:xfrm>
        </p:spPr>
        <p:txBody>
          <a:bodyPr>
            <a:normAutofit fontScale="77500" lnSpcReduction="20000"/>
          </a:bodyPr>
          <a:lstStyle/>
          <a:p>
            <a:pPr marL="0" indent="0" fontAlgn="auto">
              <a:spcAft>
                <a:spcPts val="0"/>
              </a:spcAft>
              <a:buFont typeface="Wingdings 2"/>
              <a:buNone/>
              <a:defRPr/>
            </a:pPr>
            <a:r>
              <a:rPr lang="tr-TR" b="1" dirty="0"/>
              <a:t>B</a:t>
            </a:r>
            <a:r>
              <a:rPr lang="tr-TR" b="1" dirty="0">
                <a:solidFill>
                  <a:srgbClr val="002060"/>
                </a:solidFill>
              </a:rPr>
              <a:t>. Yaralanmanın cinsine göre kazalar</a:t>
            </a:r>
            <a:r>
              <a:rPr lang="tr-TR" b="1" dirty="0" smtClean="0">
                <a:solidFill>
                  <a:srgbClr val="002060"/>
                </a:solidFill>
              </a:rPr>
              <a:t>:</a:t>
            </a:r>
          </a:p>
          <a:p>
            <a:pPr marL="0" indent="0" fontAlgn="auto">
              <a:spcAft>
                <a:spcPts val="0"/>
              </a:spcAft>
              <a:buFont typeface="Wingdings 2"/>
              <a:buNone/>
              <a:defRPr/>
            </a:pPr>
            <a:endParaRPr lang="tr-TR" dirty="0">
              <a:solidFill>
                <a:srgbClr val="002060"/>
              </a:solidFill>
            </a:endParaRPr>
          </a:p>
          <a:p>
            <a:pPr fontAlgn="auto">
              <a:spcAft>
                <a:spcPts val="0"/>
              </a:spcAft>
              <a:buFont typeface="Wingdings 2"/>
              <a:buChar char=""/>
              <a:defRPr/>
            </a:pPr>
            <a:r>
              <a:rPr lang="tr-TR" i="1" dirty="0">
                <a:solidFill>
                  <a:srgbClr val="002060"/>
                </a:solidFill>
              </a:rPr>
              <a:t> Kafa yaralanmaları (baş, göz, yüz vb.),</a:t>
            </a:r>
            <a:endParaRPr lang="tr-TR" dirty="0">
              <a:solidFill>
                <a:srgbClr val="002060"/>
              </a:solidFill>
            </a:endParaRPr>
          </a:p>
          <a:p>
            <a:pPr fontAlgn="auto">
              <a:spcAft>
                <a:spcPts val="0"/>
              </a:spcAft>
              <a:buFont typeface="Wingdings 2"/>
              <a:buChar char=""/>
              <a:defRPr/>
            </a:pPr>
            <a:r>
              <a:rPr lang="tr-TR" i="1" dirty="0">
                <a:solidFill>
                  <a:srgbClr val="002060"/>
                </a:solidFill>
              </a:rPr>
              <a:t> Boyun ve omurga yaralanmaları,</a:t>
            </a:r>
            <a:endParaRPr lang="tr-TR" dirty="0">
              <a:solidFill>
                <a:srgbClr val="002060"/>
              </a:solidFill>
            </a:endParaRPr>
          </a:p>
          <a:p>
            <a:pPr fontAlgn="auto">
              <a:spcAft>
                <a:spcPts val="0"/>
              </a:spcAft>
              <a:buFont typeface="Wingdings 2"/>
              <a:buChar char=""/>
              <a:defRPr/>
            </a:pPr>
            <a:r>
              <a:rPr lang="tr-TR" i="1" dirty="0">
                <a:solidFill>
                  <a:srgbClr val="002060"/>
                </a:solidFill>
              </a:rPr>
              <a:t> Göğüs kafesi, solunum organları yaralanmaları,</a:t>
            </a:r>
            <a:endParaRPr lang="tr-TR" dirty="0">
              <a:solidFill>
                <a:srgbClr val="002060"/>
              </a:solidFill>
            </a:endParaRPr>
          </a:p>
          <a:p>
            <a:pPr fontAlgn="auto">
              <a:spcAft>
                <a:spcPts val="0"/>
              </a:spcAft>
              <a:buFont typeface="Wingdings 2"/>
              <a:buChar char=""/>
              <a:defRPr/>
            </a:pPr>
            <a:r>
              <a:rPr lang="tr-TR" i="1" dirty="0">
                <a:solidFill>
                  <a:srgbClr val="002060"/>
                </a:solidFill>
              </a:rPr>
              <a:t> Kalça, dizkapağı, uyluk kemiği yaralanmaları,</a:t>
            </a:r>
            <a:endParaRPr lang="tr-TR" dirty="0">
              <a:solidFill>
                <a:srgbClr val="002060"/>
              </a:solidFill>
            </a:endParaRPr>
          </a:p>
          <a:p>
            <a:pPr fontAlgn="auto">
              <a:spcAft>
                <a:spcPts val="0"/>
              </a:spcAft>
              <a:buFont typeface="Wingdings 2"/>
              <a:buChar char=""/>
              <a:defRPr/>
            </a:pPr>
            <a:r>
              <a:rPr lang="tr-TR" i="1" dirty="0">
                <a:solidFill>
                  <a:srgbClr val="002060"/>
                </a:solidFill>
              </a:rPr>
              <a:t> Omuz, üst kol, dirsek yaralanmaları,</a:t>
            </a:r>
            <a:endParaRPr lang="tr-TR" dirty="0">
              <a:solidFill>
                <a:srgbClr val="002060"/>
              </a:solidFill>
            </a:endParaRPr>
          </a:p>
          <a:p>
            <a:pPr fontAlgn="auto">
              <a:spcAft>
                <a:spcPts val="0"/>
              </a:spcAft>
              <a:buFont typeface="Wingdings 2"/>
              <a:buChar char=""/>
              <a:defRPr/>
            </a:pPr>
            <a:r>
              <a:rPr lang="tr-TR" i="1" dirty="0">
                <a:solidFill>
                  <a:srgbClr val="002060"/>
                </a:solidFill>
              </a:rPr>
              <a:t> Ön kol, el bileği, el içi, parmak yaralanmaları,</a:t>
            </a:r>
            <a:endParaRPr lang="tr-TR" dirty="0">
              <a:solidFill>
                <a:srgbClr val="002060"/>
              </a:solidFill>
            </a:endParaRPr>
          </a:p>
          <a:p>
            <a:pPr fontAlgn="auto">
              <a:spcAft>
                <a:spcPts val="0"/>
              </a:spcAft>
              <a:buFont typeface="Wingdings 2"/>
              <a:buChar char=""/>
              <a:defRPr/>
            </a:pPr>
            <a:r>
              <a:rPr lang="tr-TR" i="1" dirty="0">
                <a:solidFill>
                  <a:srgbClr val="002060"/>
                </a:solidFill>
              </a:rPr>
              <a:t> Diz kapağı, baldır, ayak yaralanmaları,</a:t>
            </a:r>
            <a:endParaRPr lang="tr-TR" dirty="0">
              <a:solidFill>
                <a:srgbClr val="002060"/>
              </a:solidFill>
            </a:endParaRPr>
          </a:p>
          <a:p>
            <a:pPr fontAlgn="auto">
              <a:spcAft>
                <a:spcPts val="0"/>
              </a:spcAft>
              <a:buFont typeface="Wingdings 2"/>
              <a:buChar char=""/>
              <a:defRPr/>
            </a:pPr>
            <a:r>
              <a:rPr lang="tr-TR" i="1" dirty="0">
                <a:solidFill>
                  <a:srgbClr val="002060"/>
                </a:solidFill>
              </a:rPr>
              <a:t> İç organ yaralanmaları,</a:t>
            </a:r>
            <a:endParaRPr lang="tr-TR" dirty="0">
              <a:solidFill>
                <a:srgbClr val="002060"/>
              </a:solidFill>
            </a:endParaRPr>
          </a:p>
          <a:p>
            <a:pPr fontAlgn="auto">
              <a:spcAft>
                <a:spcPts val="0"/>
              </a:spcAft>
              <a:buFont typeface="Wingdings 2"/>
              <a:buChar char=""/>
              <a:defRPr/>
            </a:pPr>
            <a:r>
              <a:rPr lang="tr-TR" i="1" dirty="0">
                <a:solidFill>
                  <a:srgbClr val="002060"/>
                </a:solidFill>
              </a:rPr>
              <a:t> Ruhsal ve sinirsel tahribat yapan kazalar.</a:t>
            </a:r>
            <a:endParaRPr lang="tr-TR" dirty="0">
              <a:solidFill>
                <a:srgbClr val="002060"/>
              </a:solidFill>
            </a:endParaRPr>
          </a:p>
          <a:p>
            <a:pPr marL="0" indent="0" fontAlgn="auto">
              <a:spcAft>
                <a:spcPts val="0"/>
              </a:spcAft>
              <a:buFont typeface="Wingdings 2"/>
              <a:buNone/>
              <a:defRPr/>
            </a:pPr>
            <a:endParaRPr lang="tr-TR" dirty="0">
              <a:solidFill>
                <a:srgbClr val="002060"/>
              </a:solidFill>
            </a:endParaRPr>
          </a:p>
          <a:p>
            <a:pPr fontAlgn="auto">
              <a:spcAft>
                <a:spcPts val="0"/>
              </a:spcAft>
              <a:buFont typeface="Wingdings 2"/>
              <a:buChar char=""/>
              <a:defRPr/>
            </a:pPr>
            <a:endParaRPr lang="tr-TR" dirty="0"/>
          </a:p>
        </p:txBody>
      </p:sp>
      <p:sp>
        <p:nvSpPr>
          <p:cNvPr id="4" name="Slayt Numarası Yer Tutucusu 3"/>
          <p:cNvSpPr>
            <a:spLocks noGrp="1"/>
          </p:cNvSpPr>
          <p:nvPr>
            <p:ph type="sldNum" sz="quarter" idx="12"/>
          </p:nvPr>
        </p:nvSpPr>
        <p:spPr/>
        <p:txBody>
          <a:bodyPr/>
          <a:lstStyle/>
          <a:p>
            <a:pPr>
              <a:defRPr/>
            </a:pPr>
            <a:fld id="{EA3060E6-3D69-4806-8EC5-77DE082ACE2B}" type="slidenum">
              <a:rPr lang="tr-TR"/>
              <a:pPr>
                <a:defRPr/>
              </a:pPr>
              <a:t>33</a:t>
            </a:fld>
            <a:endParaRPr lang="tr-T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188640"/>
            <a:ext cx="8686800" cy="792088"/>
          </a:xfrm>
        </p:spPr>
        <p:txBody>
          <a:bodyPr>
            <a:normAutofit fontScale="90000"/>
          </a:bodyPr>
          <a:lstStyle/>
          <a:p>
            <a:pPr algn="ctr" fontAlgn="auto">
              <a:spcAft>
                <a:spcPts val="0"/>
              </a:spcAft>
              <a:defRPr/>
            </a:pPr>
            <a:r>
              <a:rPr lang="tr-TR" sz="2800" b="1" dirty="0" smtClean="0">
                <a:effectLst/>
              </a:rPr>
              <a:t/>
            </a:r>
            <a:br>
              <a:rPr lang="tr-TR" sz="2800" b="1" dirty="0" smtClean="0">
                <a:effectLst/>
              </a:rPr>
            </a:br>
            <a:r>
              <a:rPr lang="tr-TR" sz="2800" b="1" dirty="0" smtClean="0">
                <a:effectLst/>
              </a:rPr>
              <a:t>İŞ </a:t>
            </a:r>
            <a:r>
              <a:rPr lang="tr-TR" sz="2800" b="1" dirty="0">
                <a:effectLst/>
              </a:rPr>
              <a:t>KAZALARININ SINIFLANDIRILMASI</a:t>
            </a:r>
            <a:br>
              <a:rPr lang="tr-TR" sz="2800" b="1" dirty="0">
                <a:effectLst/>
              </a:rPr>
            </a:br>
            <a:endParaRPr lang="tr-TR" sz="2800" dirty="0"/>
          </a:p>
        </p:txBody>
      </p:sp>
      <p:sp>
        <p:nvSpPr>
          <p:cNvPr id="3" name="2 İçerik Yer Tutucusu"/>
          <p:cNvSpPr>
            <a:spLocks noGrp="1"/>
          </p:cNvSpPr>
          <p:nvPr>
            <p:ph idx="1"/>
          </p:nvPr>
        </p:nvSpPr>
        <p:spPr>
          <a:xfrm>
            <a:off x="304800" y="981075"/>
            <a:ext cx="8686800" cy="5099050"/>
          </a:xfrm>
        </p:spPr>
        <p:txBody>
          <a:bodyPr>
            <a:normAutofit fontScale="77500" lnSpcReduction="20000"/>
          </a:bodyPr>
          <a:lstStyle/>
          <a:p>
            <a:pPr marL="0" indent="0" fontAlgn="auto">
              <a:spcAft>
                <a:spcPts val="0"/>
              </a:spcAft>
              <a:buFont typeface="Wingdings 2"/>
              <a:buNone/>
              <a:defRPr/>
            </a:pPr>
            <a:r>
              <a:rPr lang="tr-TR" b="1" dirty="0">
                <a:solidFill>
                  <a:srgbClr val="002060"/>
                </a:solidFill>
              </a:rPr>
              <a:t>C. Kazanın cinsine göre</a:t>
            </a:r>
            <a:endParaRPr lang="tr-TR" dirty="0">
              <a:solidFill>
                <a:srgbClr val="002060"/>
              </a:solidFill>
            </a:endParaRPr>
          </a:p>
          <a:p>
            <a:pPr fontAlgn="auto">
              <a:spcAft>
                <a:spcPts val="0"/>
              </a:spcAft>
              <a:buFont typeface="Wingdings 2"/>
              <a:buChar char=""/>
              <a:defRPr/>
            </a:pPr>
            <a:r>
              <a:rPr lang="tr-TR" i="1" dirty="0">
                <a:solidFill>
                  <a:srgbClr val="002060"/>
                </a:solidFill>
              </a:rPr>
              <a:t> Düşme ve incinme,</a:t>
            </a:r>
            <a:endParaRPr lang="tr-TR" dirty="0">
              <a:solidFill>
                <a:srgbClr val="002060"/>
              </a:solidFill>
            </a:endParaRPr>
          </a:p>
          <a:p>
            <a:pPr fontAlgn="auto">
              <a:spcAft>
                <a:spcPts val="0"/>
              </a:spcAft>
              <a:buFont typeface="Wingdings 2"/>
              <a:buChar char=""/>
              <a:defRPr/>
            </a:pPr>
            <a:r>
              <a:rPr lang="tr-TR" i="1" dirty="0">
                <a:solidFill>
                  <a:srgbClr val="002060"/>
                </a:solidFill>
              </a:rPr>
              <a:t> Parça, malzeme düşmesi,</a:t>
            </a:r>
            <a:endParaRPr lang="tr-TR" dirty="0">
              <a:solidFill>
                <a:srgbClr val="002060"/>
              </a:solidFill>
            </a:endParaRPr>
          </a:p>
          <a:p>
            <a:pPr fontAlgn="auto">
              <a:spcAft>
                <a:spcPts val="0"/>
              </a:spcAft>
              <a:buFont typeface="Wingdings 2"/>
              <a:buChar char=""/>
              <a:defRPr/>
            </a:pPr>
            <a:r>
              <a:rPr lang="tr-TR" i="1" dirty="0">
                <a:solidFill>
                  <a:srgbClr val="002060"/>
                </a:solidFill>
              </a:rPr>
              <a:t> Göze yabancı cisim kaçması,</a:t>
            </a:r>
            <a:endParaRPr lang="tr-TR" dirty="0">
              <a:solidFill>
                <a:srgbClr val="002060"/>
              </a:solidFill>
            </a:endParaRPr>
          </a:p>
          <a:p>
            <a:pPr fontAlgn="auto">
              <a:spcAft>
                <a:spcPts val="0"/>
              </a:spcAft>
              <a:buFont typeface="Wingdings 2"/>
              <a:buChar char=""/>
              <a:defRPr/>
            </a:pPr>
            <a:r>
              <a:rPr lang="tr-TR" i="1" dirty="0">
                <a:solidFill>
                  <a:srgbClr val="002060"/>
                </a:solidFill>
              </a:rPr>
              <a:t> Yanma,</a:t>
            </a:r>
            <a:endParaRPr lang="tr-TR" dirty="0">
              <a:solidFill>
                <a:srgbClr val="002060"/>
              </a:solidFill>
            </a:endParaRPr>
          </a:p>
          <a:p>
            <a:pPr fontAlgn="auto">
              <a:spcAft>
                <a:spcPts val="0"/>
              </a:spcAft>
              <a:buFont typeface="Wingdings 2"/>
              <a:buChar char=""/>
              <a:defRPr/>
            </a:pPr>
            <a:r>
              <a:rPr lang="tr-TR" i="1" dirty="0">
                <a:solidFill>
                  <a:srgbClr val="002060"/>
                </a:solidFill>
              </a:rPr>
              <a:t> Makinelerden olan kazalar,</a:t>
            </a:r>
            <a:endParaRPr lang="tr-TR" dirty="0">
              <a:solidFill>
                <a:srgbClr val="002060"/>
              </a:solidFill>
            </a:endParaRPr>
          </a:p>
          <a:p>
            <a:pPr fontAlgn="auto">
              <a:spcAft>
                <a:spcPts val="0"/>
              </a:spcAft>
              <a:buFont typeface="Wingdings 2"/>
              <a:buChar char=""/>
              <a:defRPr/>
            </a:pPr>
            <a:r>
              <a:rPr lang="tr-TR" i="1" dirty="0">
                <a:solidFill>
                  <a:srgbClr val="002060"/>
                </a:solidFill>
              </a:rPr>
              <a:t> El aletlerinden olan kazalar,</a:t>
            </a:r>
            <a:endParaRPr lang="tr-TR" dirty="0">
              <a:solidFill>
                <a:srgbClr val="002060"/>
              </a:solidFill>
            </a:endParaRPr>
          </a:p>
          <a:p>
            <a:pPr fontAlgn="auto">
              <a:spcAft>
                <a:spcPts val="0"/>
              </a:spcAft>
              <a:buFont typeface="Wingdings 2"/>
              <a:buChar char=""/>
              <a:defRPr/>
            </a:pPr>
            <a:r>
              <a:rPr lang="tr-TR" i="1" dirty="0">
                <a:solidFill>
                  <a:srgbClr val="002060"/>
                </a:solidFill>
              </a:rPr>
              <a:t> Elektrik kazaları,</a:t>
            </a:r>
            <a:endParaRPr lang="tr-TR" dirty="0">
              <a:solidFill>
                <a:srgbClr val="002060"/>
              </a:solidFill>
            </a:endParaRPr>
          </a:p>
          <a:p>
            <a:pPr fontAlgn="auto">
              <a:spcAft>
                <a:spcPts val="0"/>
              </a:spcAft>
              <a:buFont typeface="Wingdings 2"/>
              <a:buChar char=""/>
              <a:defRPr/>
            </a:pPr>
            <a:r>
              <a:rPr lang="tr-TR" i="1" dirty="0">
                <a:solidFill>
                  <a:srgbClr val="002060"/>
                </a:solidFill>
              </a:rPr>
              <a:t> Ezilme ve sıkışma,</a:t>
            </a:r>
            <a:endParaRPr lang="tr-TR" dirty="0">
              <a:solidFill>
                <a:srgbClr val="002060"/>
              </a:solidFill>
            </a:endParaRPr>
          </a:p>
          <a:p>
            <a:pPr fontAlgn="auto">
              <a:spcAft>
                <a:spcPts val="0"/>
              </a:spcAft>
              <a:buFont typeface="Wingdings 2"/>
              <a:buChar char=""/>
              <a:defRPr/>
            </a:pPr>
            <a:r>
              <a:rPr lang="tr-TR" i="1" dirty="0">
                <a:solidFill>
                  <a:srgbClr val="002060"/>
                </a:solidFill>
              </a:rPr>
              <a:t> Patlamalardan olan kazalar,</a:t>
            </a:r>
            <a:endParaRPr lang="tr-TR" dirty="0">
              <a:solidFill>
                <a:srgbClr val="002060"/>
              </a:solidFill>
            </a:endParaRPr>
          </a:p>
          <a:p>
            <a:pPr fontAlgn="auto">
              <a:spcAft>
                <a:spcPts val="0"/>
              </a:spcAft>
              <a:buFont typeface="Wingdings 2"/>
              <a:buChar char=""/>
              <a:defRPr/>
            </a:pPr>
            <a:r>
              <a:rPr lang="tr-TR" i="1" dirty="0">
                <a:solidFill>
                  <a:srgbClr val="002060"/>
                </a:solidFill>
              </a:rPr>
              <a:t> Zararlı ve tehlikeli maddelere değme sonucu oluşan kazalar.</a:t>
            </a:r>
            <a:endParaRPr lang="tr-TR" dirty="0">
              <a:solidFill>
                <a:srgbClr val="002060"/>
              </a:solidFill>
            </a:endParaRPr>
          </a:p>
          <a:p>
            <a:pPr fontAlgn="auto">
              <a:spcAft>
                <a:spcPts val="0"/>
              </a:spcAft>
              <a:buFont typeface="Wingdings 2"/>
              <a:buChar char=""/>
              <a:defRPr/>
            </a:pPr>
            <a:r>
              <a:rPr lang="tr-TR" i="1" dirty="0">
                <a:solidFill>
                  <a:srgbClr val="002060"/>
                </a:solidFill>
              </a:rPr>
              <a:t>Göçük, heyelan, taş düşmesi.</a:t>
            </a:r>
            <a:endParaRPr lang="tr-TR" dirty="0">
              <a:solidFill>
                <a:srgbClr val="002060"/>
              </a:solidFill>
            </a:endParaRPr>
          </a:p>
          <a:p>
            <a:pPr fontAlgn="auto">
              <a:spcAft>
                <a:spcPts val="0"/>
              </a:spcAft>
              <a:buFont typeface="Wingdings 2"/>
              <a:buChar char=""/>
              <a:defRPr/>
            </a:pPr>
            <a:endParaRPr lang="tr-TR" dirty="0"/>
          </a:p>
        </p:txBody>
      </p:sp>
      <p:sp>
        <p:nvSpPr>
          <p:cNvPr id="4" name="Slayt Numarası Yer Tutucusu 3"/>
          <p:cNvSpPr>
            <a:spLocks noGrp="1"/>
          </p:cNvSpPr>
          <p:nvPr>
            <p:ph type="sldNum" sz="quarter" idx="12"/>
          </p:nvPr>
        </p:nvSpPr>
        <p:spPr/>
        <p:txBody>
          <a:bodyPr/>
          <a:lstStyle/>
          <a:p>
            <a:pPr>
              <a:defRPr/>
            </a:pPr>
            <a:fld id="{1E17F892-098A-489E-962E-DD561752D800}" type="slidenum">
              <a:rPr lang="tr-TR"/>
              <a:pPr>
                <a:defRPr/>
              </a:pPr>
              <a:t>34</a:t>
            </a:fld>
            <a:endParaRPr lang="tr-T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188640"/>
            <a:ext cx="8686800" cy="792088"/>
          </a:xfrm>
        </p:spPr>
        <p:txBody>
          <a:bodyPr>
            <a:normAutofit fontScale="90000"/>
          </a:bodyPr>
          <a:lstStyle/>
          <a:p>
            <a:pPr algn="ctr" fontAlgn="auto">
              <a:spcAft>
                <a:spcPts val="0"/>
              </a:spcAft>
              <a:defRPr/>
            </a:pPr>
            <a:r>
              <a:rPr lang="tr-TR" sz="2800" b="1" dirty="0" smtClean="0">
                <a:effectLst/>
              </a:rPr>
              <a:t/>
            </a:r>
            <a:br>
              <a:rPr lang="tr-TR" sz="2800" b="1" dirty="0" smtClean="0">
                <a:effectLst/>
              </a:rPr>
            </a:br>
            <a:r>
              <a:rPr lang="tr-TR" sz="2800" b="1" dirty="0" smtClean="0">
                <a:effectLst/>
              </a:rPr>
              <a:t>İŞ </a:t>
            </a:r>
            <a:r>
              <a:rPr lang="tr-TR" sz="2800" b="1" dirty="0">
                <a:effectLst/>
              </a:rPr>
              <a:t>KAZALARININ SINIFLANDIRILMASI</a:t>
            </a:r>
            <a:br>
              <a:rPr lang="tr-TR" sz="2800" b="1" dirty="0">
                <a:effectLst/>
              </a:rPr>
            </a:br>
            <a:endParaRPr lang="tr-TR" sz="2800" dirty="0"/>
          </a:p>
        </p:txBody>
      </p:sp>
      <p:sp>
        <p:nvSpPr>
          <p:cNvPr id="3" name="2 İçerik Yer Tutucusu"/>
          <p:cNvSpPr>
            <a:spLocks noGrp="1"/>
          </p:cNvSpPr>
          <p:nvPr>
            <p:ph idx="1"/>
          </p:nvPr>
        </p:nvSpPr>
        <p:spPr>
          <a:xfrm>
            <a:off x="304800" y="1341438"/>
            <a:ext cx="8686800" cy="4738687"/>
          </a:xfrm>
        </p:spPr>
        <p:txBody>
          <a:bodyPr>
            <a:normAutofit fontScale="92500" lnSpcReduction="20000"/>
          </a:bodyPr>
          <a:lstStyle/>
          <a:p>
            <a:pPr fontAlgn="auto">
              <a:spcAft>
                <a:spcPts val="0"/>
              </a:spcAft>
              <a:buFont typeface="Wingdings 2"/>
              <a:buChar char=""/>
              <a:defRPr/>
            </a:pPr>
            <a:r>
              <a:rPr lang="tr-TR" b="1" dirty="0">
                <a:solidFill>
                  <a:srgbClr val="002060"/>
                </a:solidFill>
              </a:rPr>
              <a:t>Ucuz Atlatılan Kazalar: </a:t>
            </a:r>
            <a:r>
              <a:rPr lang="tr-TR" dirty="0">
                <a:solidFill>
                  <a:srgbClr val="002060"/>
                </a:solidFill>
              </a:rPr>
              <a:t>Herhangi bir yaralanma veya malzeme kaybına veya hasarına yol açmayan kazalardır. Ancak, gerçek bir kaza gibi kabul edilmeli ve buna yol açan koşullar araştırılmalıdır. Büyük kazaların habercisi olabilir.</a:t>
            </a:r>
          </a:p>
          <a:p>
            <a:pPr marL="0" indent="0" fontAlgn="auto">
              <a:spcAft>
                <a:spcPts val="0"/>
              </a:spcAft>
              <a:buFont typeface="Wingdings 2"/>
              <a:buNone/>
              <a:defRPr/>
            </a:pPr>
            <a:r>
              <a:rPr lang="tr-TR" dirty="0">
                <a:solidFill>
                  <a:srgbClr val="002060"/>
                </a:solidFill>
              </a:rPr>
              <a:t> </a:t>
            </a:r>
          </a:p>
          <a:p>
            <a:pPr fontAlgn="auto">
              <a:spcAft>
                <a:spcPts val="0"/>
              </a:spcAft>
              <a:buFont typeface="Wingdings 2"/>
              <a:buChar char=""/>
              <a:defRPr/>
            </a:pPr>
            <a:r>
              <a:rPr lang="tr-TR" b="1" dirty="0">
                <a:solidFill>
                  <a:srgbClr val="002060"/>
                </a:solidFill>
              </a:rPr>
              <a:t>Maddi Kayıplara Yol Açan İş Kazaları:</a:t>
            </a:r>
            <a:endParaRPr lang="tr-TR" dirty="0">
              <a:solidFill>
                <a:srgbClr val="002060"/>
              </a:solidFill>
            </a:endParaRPr>
          </a:p>
          <a:p>
            <a:pPr marL="0" indent="0" fontAlgn="auto">
              <a:spcAft>
                <a:spcPts val="0"/>
              </a:spcAft>
              <a:buFont typeface="Wingdings 2"/>
              <a:buNone/>
              <a:defRPr/>
            </a:pPr>
            <a:r>
              <a:rPr lang="tr-TR" b="1" dirty="0">
                <a:solidFill>
                  <a:srgbClr val="002060"/>
                </a:solidFill>
              </a:rPr>
              <a:t> </a:t>
            </a:r>
            <a:endParaRPr lang="tr-TR" dirty="0">
              <a:solidFill>
                <a:srgbClr val="002060"/>
              </a:solidFill>
            </a:endParaRPr>
          </a:p>
          <a:p>
            <a:pPr lvl="1" fontAlgn="auto">
              <a:spcAft>
                <a:spcPts val="0"/>
              </a:spcAft>
              <a:buFont typeface="Wingdings 2"/>
              <a:buChar char=""/>
              <a:defRPr/>
            </a:pPr>
            <a:r>
              <a:rPr lang="tr-TR" b="1" dirty="0">
                <a:solidFill>
                  <a:srgbClr val="002060"/>
                </a:solidFill>
              </a:rPr>
              <a:t>Büyük Maddi Kayıplar</a:t>
            </a:r>
            <a:endParaRPr lang="tr-TR" dirty="0">
              <a:solidFill>
                <a:srgbClr val="002060"/>
              </a:solidFill>
            </a:endParaRPr>
          </a:p>
          <a:p>
            <a:pPr lvl="1" fontAlgn="auto">
              <a:spcAft>
                <a:spcPts val="0"/>
              </a:spcAft>
              <a:buFont typeface="Wingdings 2"/>
              <a:buChar char=""/>
              <a:defRPr/>
            </a:pPr>
            <a:r>
              <a:rPr lang="tr-TR" b="1" dirty="0">
                <a:solidFill>
                  <a:srgbClr val="002060"/>
                </a:solidFill>
              </a:rPr>
              <a:t>Küçük Maddi Kayıplar</a:t>
            </a:r>
            <a:endParaRPr lang="tr-TR" dirty="0">
              <a:solidFill>
                <a:srgbClr val="002060"/>
              </a:solidFill>
            </a:endParaRPr>
          </a:p>
          <a:p>
            <a:pPr fontAlgn="auto">
              <a:spcAft>
                <a:spcPts val="0"/>
              </a:spcAft>
              <a:buFont typeface="Wingdings 2"/>
              <a:buChar char=""/>
              <a:defRPr/>
            </a:pPr>
            <a:endParaRPr lang="tr-TR" dirty="0">
              <a:solidFill>
                <a:srgbClr val="002060"/>
              </a:solidFill>
            </a:endParaRPr>
          </a:p>
        </p:txBody>
      </p:sp>
      <p:sp>
        <p:nvSpPr>
          <p:cNvPr id="4" name="Slayt Numarası Yer Tutucusu 3"/>
          <p:cNvSpPr>
            <a:spLocks noGrp="1"/>
          </p:cNvSpPr>
          <p:nvPr>
            <p:ph type="sldNum" sz="quarter" idx="12"/>
          </p:nvPr>
        </p:nvSpPr>
        <p:spPr/>
        <p:txBody>
          <a:bodyPr/>
          <a:lstStyle/>
          <a:p>
            <a:pPr>
              <a:defRPr/>
            </a:pPr>
            <a:fld id="{1402B916-C261-4EAC-95A5-FD2C39B4BC5D}" type="slidenum">
              <a:rPr lang="tr-TR"/>
              <a:pPr>
                <a:defRPr/>
              </a:pPr>
              <a:t>35</a:t>
            </a:fld>
            <a:endParaRPr lang="tr-T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188640"/>
            <a:ext cx="8686800" cy="792088"/>
          </a:xfrm>
        </p:spPr>
        <p:txBody>
          <a:bodyPr>
            <a:normAutofit fontScale="90000"/>
          </a:bodyPr>
          <a:lstStyle/>
          <a:p>
            <a:pPr algn="ctr" fontAlgn="auto">
              <a:spcAft>
                <a:spcPts val="0"/>
              </a:spcAft>
              <a:defRPr/>
            </a:pPr>
            <a:r>
              <a:rPr lang="tr-TR" sz="2800" b="1" dirty="0" smtClean="0">
                <a:effectLst/>
              </a:rPr>
              <a:t/>
            </a:r>
            <a:br>
              <a:rPr lang="tr-TR" sz="2800" b="1" dirty="0" smtClean="0">
                <a:effectLst/>
              </a:rPr>
            </a:br>
            <a:r>
              <a:rPr lang="tr-TR" sz="2800" b="1" dirty="0" smtClean="0">
                <a:effectLst/>
              </a:rPr>
              <a:t>İŞ </a:t>
            </a:r>
            <a:r>
              <a:rPr lang="tr-TR" sz="2800" b="1" dirty="0">
                <a:effectLst/>
              </a:rPr>
              <a:t>KAZALARININ SINIFLANDIRILMASI</a:t>
            </a:r>
            <a:br>
              <a:rPr lang="tr-TR" sz="2800" b="1" dirty="0">
                <a:effectLst/>
              </a:rPr>
            </a:br>
            <a:endParaRPr lang="tr-TR" sz="2800" dirty="0"/>
          </a:p>
        </p:txBody>
      </p:sp>
      <p:sp>
        <p:nvSpPr>
          <p:cNvPr id="3" name="2 İçerik Yer Tutucusu"/>
          <p:cNvSpPr>
            <a:spLocks noGrp="1"/>
          </p:cNvSpPr>
          <p:nvPr>
            <p:ph idx="1"/>
          </p:nvPr>
        </p:nvSpPr>
        <p:spPr>
          <a:xfrm>
            <a:off x="304800" y="1268413"/>
            <a:ext cx="8686800" cy="4811712"/>
          </a:xfrm>
        </p:spPr>
        <p:txBody>
          <a:bodyPr>
            <a:normAutofit fontScale="85000" lnSpcReduction="10000"/>
          </a:bodyPr>
          <a:lstStyle/>
          <a:p>
            <a:pPr marL="0" indent="0" fontAlgn="auto">
              <a:spcAft>
                <a:spcPts val="0"/>
              </a:spcAft>
              <a:buFont typeface="Wingdings 2"/>
              <a:buNone/>
              <a:defRPr/>
            </a:pPr>
            <a:r>
              <a:rPr lang="tr-TR" b="1" dirty="0">
                <a:solidFill>
                  <a:srgbClr val="002060"/>
                </a:solidFill>
              </a:rPr>
              <a:t>Yaralanma ile Sonuçlanan iş Kazaları: </a:t>
            </a:r>
            <a:r>
              <a:rPr lang="tr-TR" dirty="0">
                <a:solidFill>
                  <a:srgbClr val="002060"/>
                </a:solidFill>
              </a:rPr>
              <a:t>Tanımlanmış olan bir</a:t>
            </a:r>
            <a:r>
              <a:rPr lang="tr-TR" b="1" dirty="0">
                <a:solidFill>
                  <a:srgbClr val="002060"/>
                </a:solidFill>
              </a:rPr>
              <a:t> </a:t>
            </a:r>
            <a:r>
              <a:rPr lang="tr-TR" dirty="0">
                <a:solidFill>
                  <a:srgbClr val="002060"/>
                </a:solidFill>
              </a:rPr>
              <a:t>görevin yerine getirilmesi sırasında herhangi bir olay nedeniyle meydana gelen yaralanma veya rahatsızlanma durumudur. </a:t>
            </a:r>
          </a:p>
          <a:p>
            <a:pPr fontAlgn="auto">
              <a:spcAft>
                <a:spcPts val="0"/>
              </a:spcAft>
              <a:buFont typeface="Wingdings 2"/>
              <a:buChar char=""/>
              <a:defRPr/>
            </a:pPr>
            <a:endParaRPr lang="tr-TR" dirty="0">
              <a:solidFill>
                <a:srgbClr val="002060"/>
              </a:solidFill>
            </a:endParaRPr>
          </a:p>
          <a:p>
            <a:pPr fontAlgn="auto">
              <a:spcAft>
                <a:spcPts val="0"/>
              </a:spcAft>
              <a:buFont typeface="Wingdings 2"/>
              <a:buChar char=""/>
              <a:defRPr/>
            </a:pPr>
            <a:r>
              <a:rPr lang="tr-TR" b="1" u="sng" dirty="0">
                <a:solidFill>
                  <a:srgbClr val="002060"/>
                </a:solidFill>
              </a:rPr>
              <a:t>Basit yaralanma ile sonuçlanan kazalar:</a:t>
            </a:r>
            <a:r>
              <a:rPr lang="tr-TR" dirty="0">
                <a:solidFill>
                  <a:srgbClr val="002060"/>
                </a:solidFill>
              </a:rPr>
              <a:t> Basit müdahaleler gerektiren ve güç kaybıyla sonuçlanmayan kazalardır. İş emniyeti performansını sıfırlamaz, ancak dolaylı yoldan olumsuz etkiler. Basit sıyrıklar, sıkışmalar, lokal yanıklar, önemsiz ve derin olmayan kesikler vb.</a:t>
            </a:r>
          </a:p>
          <a:p>
            <a:pPr fontAlgn="auto">
              <a:spcAft>
                <a:spcPts val="0"/>
              </a:spcAft>
              <a:buFont typeface="Wingdings 2"/>
              <a:buChar char=""/>
              <a:defRPr/>
            </a:pPr>
            <a:endParaRPr lang="tr-TR" dirty="0">
              <a:solidFill>
                <a:srgbClr val="002060"/>
              </a:solidFill>
            </a:endParaRPr>
          </a:p>
        </p:txBody>
      </p:sp>
      <p:sp>
        <p:nvSpPr>
          <p:cNvPr id="4" name="Slayt Numarası Yer Tutucusu 3"/>
          <p:cNvSpPr>
            <a:spLocks noGrp="1"/>
          </p:cNvSpPr>
          <p:nvPr>
            <p:ph type="sldNum" sz="quarter" idx="12"/>
          </p:nvPr>
        </p:nvSpPr>
        <p:spPr/>
        <p:txBody>
          <a:bodyPr/>
          <a:lstStyle/>
          <a:p>
            <a:pPr>
              <a:defRPr/>
            </a:pPr>
            <a:fld id="{6BD089BA-BFE3-4CF7-9227-B4C25F52222E}" type="slidenum">
              <a:rPr lang="tr-TR"/>
              <a:pPr>
                <a:defRPr/>
              </a:pPr>
              <a:t>36</a:t>
            </a:fld>
            <a:endParaRPr lang="tr-T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188640"/>
            <a:ext cx="8686800" cy="792088"/>
          </a:xfrm>
        </p:spPr>
        <p:txBody>
          <a:bodyPr>
            <a:normAutofit fontScale="90000"/>
          </a:bodyPr>
          <a:lstStyle/>
          <a:p>
            <a:pPr algn="ctr" fontAlgn="auto">
              <a:spcAft>
                <a:spcPts val="0"/>
              </a:spcAft>
              <a:defRPr/>
            </a:pPr>
            <a:r>
              <a:rPr lang="tr-TR" sz="2800" b="1" dirty="0" smtClean="0">
                <a:effectLst/>
              </a:rPr>
              <a:t/>
            </a:r>
            <a:br>
              <a:rPr lang="tr-TR" sz="2800" b="1" dirty="0" smtClean="0">
                <a:effectLst/>
              </a:rPr>
            </a:br>
            <a:r>
              <a:rPr lang="tr-TR" sz="2800" b="1" dirty="0" smtClean="0">
                <a:effectLst/>
              </a:rPr>
              <a:t>İŞ </a:t>
            </a:r>
            <a:r>
              <a:rPr lang="tr-TR" sz="2800" b="1" dirty="0">
                <a:effectLst/>
              </a:rPr>
              <a:t>KAZALARININ SINIFLANDIRILMASI</a:t>
            </a:r>
            <a:br>
              <a:rPr lang="tr-TR" sz="2800" b="1" dirty="0">
                <a:effectLst/>
              </a:rPr>
            </a:br>
            <a:endParaRPr lang="tr-TR" sz="2800" dirty="0"/>
          </a:p>
        </p:txBody>
      </p:sp>
      <p:sp>
        <p:nvSpPr>
          <p:cNvPr id="3" name="2 İçerik Yer Tutucusu"/>
          <p:cNvSpPr>
            <a:spLocks noGrp="1"/>
          </p:cNvSpPr>
          <p:nvPr>
            <p:ph idx="1"/>
          </p:nvPr>
        </p:nvSpPr>
        <p:spPr>
          <a:xfrm>
            <a:off x="323850" y="1268413"/>
            <a:ext cx="8686800" cy="4608512"/>
          </a:xfrm>
        </p:spPr>
        <p:txBody>
          <a:bodyPr>
            <a:normAutofit fontScale="55000" lnSpcReduction="20000"/>
          </a:bodyPr>
          <a:lstStyle/>
          <a:p>
            <a:pPr fontAlgn="auto">
              <a:spcAft>
                <a:spcPts val="0"/>
              </a:spcAft>
              <a:buFont typeface="Wingdings 2"/>
              <a:buChar char=""/>
              <a:defRPr/>
            </a:pPr>
            <a:r>
              <a:rPr lang="tr-TR" dirty="0"/>
              <a:t> </a:t>
            </a:r>
            <a:r>
              <a:rPr lang="tr-TR" sz="3800" b="1" u="sng" dirty="0">
                <a:solidFill>
                  <a:srgbClr val="002060"/>
                </a:solidFill>
              </a:rPr>
              <a:t>Geçici iş görmezlik / sakatlık hali:</a:t>
            </a:r>
            <a:r>
              <a:rPr lang="tr-TR" sz="3800" dirty="0">
                <a:solidFill>
                  <a:srgbClr val="002060"/>
                </a:solidFill>
              </a:rPr>
              <a:t> Kazaya uğrayan kişinin, en azından kazanın meydana geldiği günü takip eden takvim günü boyunca – geçici bir süre için – çalışmasının kısıtlanmasına yol açan kazadır. Çalışma gücü kaybı ile sonuçlandığından İş Emniyeti Performansını sıfırlar.</a:t>
            </a:r>
          </a:p>
          <a:p>
            <a:pPr marL="0" indent="0" fontAlgn="auto">
              <a:spcAft>
                <a:spcPts val="0"/>
              </a:spcAft>
              <a:buFont typeface="Wingdings 2"/>
              <a:buNone/>
              <a:defRPr/>
            </a:pPr>
            <a:endParaRPr lang="tr-TR" sz="3800" dirty="0">
              <a:solidFill>
                <a:srgbClr val="002060"/>
              </a:solidFill>
            </a:endParaRPr>
          </a:p>
          <a:p>
            <a:pPr fontAlgn="auto">
              <a:spcAft>
                <a:spcPts val="0"/>
              </a:spcAft>
              <a:buFont typeface="Wingdings 2"/>
              <a:buChar char=""/>
              <a:defRPr/>
            </a:pPr>
            <a:r>
              <a:rPr lang="tr-TR" sz="3800" b="1" u="sng" dirty="0">
                <a:solidFill>
                  <a:srgbClr val="002060"/>
                </a:solidFill>
              </a:rPr>
              <a:t>Kalıcı kısmi sakatlık:</a:t>
            </a:r>
            <a:r>
              <a:rPr lang="tr-TR" sz="3800" b="1" dirty="0">
                <a:solidFill>
                  <a:srgbClr val="002060"/>
                </a:solidFill>
              </a:rPr>
              <a:t> </a:t>
            </a:r>
            <a:r>
              <a:rPr lang="tr-TR" sz="3800" dirty="0">
                <a:solidFill>
                  <a:srgbClr val="002060"/>
                </a:solidFill>
              </a:rPr>
              <a:t>Kaza sonucunda vücudun herhangi bir parçasının veya uzvunun kalıcı olarak fonksiyon kaybetmesi, sakatlığı veya onarılamayacak şekilde kopması halidir. Bu tip kazalar sonucunda İş emniyeti Performansı sıfırlanır.</a:t>
            </a:r>
          </a:p>
          <a:p>
            <a:pPr marL="0" indent="0" fontAlgn="auto">
              <a:spcAft>
                <a:spcPts val="0"/>
              </a:spcAft>
              <a:buFont typeface="Wingdings 2"/>
              <a:buNone/>
              <a:defRPr/>
            </a:pPr>
            <a:endParaRPr lang="tr-TR" sz="3800" dirty="0">
              <a:solidFill>
                <a:srgbClr val="002060"/>
              </a:solidFill>
            </a:endParaRPr>
          </a:p>
          <a:p>
            <a:pPr fontAlgn="auto">
              <a:spcAft>
                <a:spcPts val="0"/>
              </a:spcAft>
              <a:buFont typeface="Wingdings 2"/>
              <a:buChar char=""/>
              <a:defRPr/>
            </a:pPr>
            <a:r>
              <a:rPr lang="tr-TR" sz="3800" b="1" u="sng" dirty="0">
                <a:solidFill>
                  <a:srgbClr val="002060"/>
                </a:solidFill>
              </a:rPr>
              <a:t>Tam sakatlık:</a:t>
            </a:r>
            <a:r>
              <a:rPr lang="tr-TR" sz="3800" b="1" dirty="0">
                <a:solidFill>
                  <a:srgbClr val="002060"/>
                </a:solidFill>
              </a:rPr>
              <a:t> </a:t>
            </a:r>
            <a:r>
              <a:rPr lang="tr-TR" sz="3800" dirty="0">
                <a:solidFill>
                  <a:srgbClr val="002060"/>
                </a:solidFill>
              </a:rPr>
              <a:t>Kişinin çalışmasını tamamen engelleyen ve vücudun fiziki fonksiyonlarını kalıcı olarak ortadan kaldıran son derece ciddi iş kazalarıdır. İş Emniyeti Performansını sıfırlar.</a:t>
            </a:r>
          </a:p>
        </p:txBody>
      </p:sp>
      <p:sp>
        <p:nvSpPr>
          <p:cNvPr id="4" name="Slayt Numarası Yer Tutucusu 3"/>
          <p:cNvSpPr>
            <a:spLocks noGrp="1"/>
          </p:cNvSpPr>
          <p:nvPr>
            <p:ph type="sldNum" sz="quarter" idx="12"/>
          </p:nvPr>
        </p:nvSpPr>
        <p:spPr/>
        <p:txBody>
          <a:bodyPr/>
          <a:lstStyle/>
          <a:p>
            <a:pPr>
              <a:defRPr/>
            </a:pPr>
            <a:fld id="{1D2592D4-DD0C-445C-9B5D-862783E4F9DD}" type="slidenum">
              <a:rPr lang="tr-TR"/>
              <a:pPr>
                <a:defRPr/>
              </a:pPr>
              <a:t>37</a:t>
            </a:fld>
            <a:endParaRPr lang="tr-T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188640"/>
            <a:ext cx="8686800" cy="792088"/>
          </a:xfrm>
        </p:spPr>
        <p:txBody>
          <a:bodyPr>
            <a:normAutofit fontScale="90000"/>
          </a:bodyPr>
          <a:lstStyle/>
          <a:p>
            <a:pPr algn="ctr" fontAlgn="auto">
              <a:spcAft>
                <a:spcPts val="0"/>
              </a:spcAft>
              <a:defRPr/>
            </a:pPr>
            <a:r>
              <a:rPr lang="tr-TR" sz="2800" b="1" dirty="0" smtClean="0">
                <a:effectLst/>
              </a:rPr>
              <a:t/>
            </a:r>
            <a:br>
              <a:rPr lang="tr-TR" sz="2800" b="1" dirty="0" smtClean="0">
                <a:effectLst/>
              </a:rPr>
            </a:br>
            <a:r>
              <a:rPr lang="tr-TR" sz="2800" b="1" dirty="0" smtClean="0">
                <a:effectLst/>
              </a:rPr>
              <a:t>İŞ </a:t>
            </a:r>
            <a:r>
              <a:rPr lang="tr-TR" sz="2800" b="1" dirty="0">
                <a:effectLst/>
              </a:rPr>
              <a:t>KAZALARININ SINIFLANDIRILMASI</a:t>
            </a:r>
            <a:br>
              <a:rPr lang="tr-TR" sz="2800" b="1" dirty="0">
                <a:effectLst/>
              </a:rPr>
            </a:br>
            <a:endParaRPr lang="tr-TR" sz="2800" dirty="0"/>
          </a:p>
        </p:txBody>
      </p:sp>
      <p:sp>
        <p:nvSpPr>
          <p:cNvPr id="112642" name="2 İçerik Yer Tutucusu"/>
          <p:cNvSpPr>
            <a:spLocks noGrp="1"/>
          </p:cNvSpPr>
          <p:nvPr>
            <p:ph idx="1"/>
          </p:nvPr>
        </p:nvSpPr>
        <p:spPr/>
        <p:txBody>
          <a:bodyPr/>
          <a:lstStyle/>
          <a:p>
            <a:r>
              <a:rPr lang="tr-TR" sz="2800" b="1" smtClean="0"/>
              <a:t>Ölümcül İş Kazaları: </a:t>
            </a:r>
            <a:r>
              <a:rPr lang="tr-TR" sz="2800" smtClean="0"/>
              <a:t>Ölümle sonuçlanan iş kazalarıdır. Birden fazla kişinin ölümü söz konusu olabilir. Yaralanma ile ölüm arasında geçen süre dikkate alınmaz. Bu tip kazalarda maddi hasar da meydana gelebilir. Ölümcül iş kazları İş Emniyet Performansının sıfırlanmasına neden olur. Örnek; Zehirli gaz kaçakları, patlamalar, düşmeler, göçükler, sıkışma-ezilme veya çarpma (elektrik, araç vb.) sonucu meydana gelen ölümler. </a:t>
            </a:r>
          </a:p>
          <a:p>
            <a:endParaRPr lang="tr-TR" sz="2800" smtClean="0"/>
          </a:p>
        </p:txBody>
      </p:sp>
      <p:sp>
        <p:nvSpPr>
          <p:cNvPr id="4" name="Slayt Numarası Yer Tutucusu 3"/>
          <p:cNvSpPr>
            <a:spLocks noGrp="1"/>
          </p:cNvSpPr>
          <p:nvPr>
            <p:ph type="sldNum" sz="quarter" idx="12"/>
          </p:nvPr>
        </p:nvSpPr>
        <p:spPr/>
        <p:txBody>
          <a:bodyPr/>
          <a:lstStyle/>
          <a:p>
            <a:pPr>
              <a:defRPr/>
            </a:pPr>
            <a:fld id="{AEDA22E4-197F-4FF4-A91A-3238C2278938}" type="slidenum">
              <a:rPr lang="tr-TR"/>
              <a:pPr>
                <a:defRPr/>
              </a:pPr>
              <a:t>38</a:t>
            </a:fld>
            <a:endParaRPr lang="tr-T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188640"/>
            <a:ext cx="8686800" cy="792088"/>
          </a:xfrm>
        </p:spPr>
        <p:txBody>
          <a:bodyPr>
            <a:normAutofit fontScale="90000"/>
          </a:bodyPr>
          <a:lstStyle/>
          <a:p>
            <a:pPr algn="ctr" fontAlgn="auto">
              <a:spcAft>
                <a:spcPts val="0"/>
              </a:spcAft>
              <a:defRPr/>
            </a:pPr>
            <a:r>
              <a:rPr lang="tr-TR" sz="2800" b="1" dirty="0" smtClean="0">
                <a:effectLst/>
              </a:rPr>
              <a:t/>
            </a:r>
            <a:br>
              <a:rPr lang="tr-TR" sz="2800" b="1" dirty="0" smtClean="0">
                <a:effectLst/>
              </a:rPr>
            </a:br>
            <a:r>
              <a:rPr lang="tr-TR" sz="3100" b="1" dirty="0">
                <a:effectLst/>
              </a:rPr>
              <a:t>İŞ KAZASI İSTATİSTİKLERİ</a:t>
            </a:r>
            <a:r>
              <a:rPr lang="tr-TR" sz="2400" dirty="0">
                <a:effectLst/>
              </a:rPr>
              <a:t/>
            </a:r>
            <a:br>
              <a:rPr lang="tr-TR" sz="2400" dirty="0">
                <a:effectLst/>
              </a:rPr>
            </a:br>
            <a:endParaRPr lang="tr-TR" sz="2800" dirty="0"/>
          </a:p>
        </p:txBody>
      </p:sp>
      <p:sp>
        <p:nvSpPr>
          <p:cNvPr id="114690" name="2 İçerik Yer Tutucusu"/>
          <p:cNvSpPr>
            <a:spLocks noGrp="1"/>
          </p:cNvSpPr>
          <p:nvPr>
            <p:ph idx="1"/>
          </p:nvPr>
        </p:nvSpPr>
        <p:spPr>
          <a:xfrm>
            <a:off x="304800" y="1125538"/>
            <a:ext cx="8686800" cy="4954587"/>
          </a:xfrm>
        </p:spPr>
        <p:txBody>
          <a:bodyPr/>
          <a:lstStyle/>
          <a:p>
            <a:pPr>
              <a:lnSpc>
                <a:spcPct val="80000"/>
              </a:lnSpc>
            </a:pPr>
            <a:r>
              <a:rPr lang="tr-TR" sz="2200" dirty="0" smtClean="0">
                <a:solidFill>
                  <a:srgbClr val="002060"/>
                </a:solidFill>
              </a:rPr>
              <a:t>Dünyada 2,8 Milyar işçi var.</a:t>
            </a:r>
          </a:p>
          <a:p>
            <a:pPr>
              <a:lnSpc>
                <a:spcPct val="80000"/>
              </a:lnSpc>
            </a:pPr>
            <a:r>
              <a:rPr lang="tr-TR" sz="2200" dirty="0" smtClean="0">
                <a:solidFill>
                  <a:srgbClr val="002060"/>
                </a:solidFill>
              </a:rPr>
              <a:t>Yılda 300 Milyon iş kazası meydana geliyor.</a:t>
            </a:r>
          </a:p>
          <a:p>
            <a:pPr>
              <a:lnSpc>
                <a:spcPct val="80000"/>
              </a:lnSpc>
            </a:pPr>
            <a:r>
              <a:rPr lang="tr-TR" sz="2200" dirty="0" smtClean="0">
                <a:solidFill>
                  <a:srgbClr val="002060"/>
                </a:solidFill>
              </a:rPr>
              <a:t>Yılda 160 Milyon meslek hastalığı tespit ediliyor.</a:t>
            </a:r>
          </a:p>
          <a:p>
            <a:pPr>
              <a:lnSpc>
                <a:spcPct val="80000"/>
              </a:lnSpc>
            </a:pPr>
            <a:r>
              <a:rPr lang="tr-TR" sz="2200" dirty="0" smtClean="0">
                <a:solidFill>
                  <a:srgbClr val="002060"/>
                </a:solidFill>
              </a:rPr>
              <a:t>Her yıl 2,2 milyon kişi iş kazası/meslek hastalığı sonucu yaşamını yitiriyor.</a:t>
            </a:r>
          </a:p>
          <a:p>
            <a:pPr>
              <a:lnSpc>
                <a:spcPct val="80000"/>
              </a:lnSpc>
              <a:buFont typeface="Wingdings 2" pitchFamily="18" charset="2"/>
              <a:buNone/>
            </a:pPr>
            <a:endParaRPr lang="tr-TR" sz="2200" dirty="0" smtClean="0">
              <a:solidFill>
                <a:srgbClr val="002060"/>
              </a:solidFill>
            </a:endParaRPr>
          </a:p>
          <a:p>
            <a:pPr>
              <a:lnSpc>
                <a:spcPct val="80000"/>
              </a:lnSpc>
            </a:pPr>
            <a:r>
              <a:rPr lang="tr-TR" sz="2200" dirty="0" smtClean="0">
                <a:solidFill>
                  <a:srgbClr val="002060"/>
                </a:solidFill>
              </a:rPr>
              <a:t>Türkiye’de 18.429.088 kayıtlı işçi var (Ekim 2012).</a:t>
            </a:r>
          </a:p>
          <a:p>
            <a:pPr>
              <a:lnSpc>
                <a:spcPct val="80000"/>
              </a:lnSpc>
            </a:pPr>
            <a:r>
              <a:rPr lang="tr-TR" sz="2200" dirty="0" smtClean="0">
                <a:solidFill>
                  <a:srgbClr val="002060"/>
                </a:solidFill>
              </a:rPr>
              <a:t>Her gün 220 iş kazası meydana geliyor.</a:t>
            </a:r>
          </a:p>
          <a:p>
            <a:pPr>
              <a:lnSpc>
                <a:spcPct val="80000"/>
              </a:lnSpc>
            </a:pPr>
            <a:r>
              <a:rPr lang="tr-TR" sz="2200" dirty="0" smtClean="0">
                <a:solidFill>
                  <a:srgbClr val="002060"/>
                </a:solidFill>
              </a:rPr>
              <a:t>Her gün 3 kişi iş kazası sonucu yaşamını yitirirken 5 kişide iş görmez hale geliyor.</a:t>
            </a:r>
          </a:p>
          <a:p>
            <a:pPr>
              <a:lnSpc>
                <a:spcPct val="80000"/>
              </a:lnSpc>
            </a:pPr>
            <a:r>
              <a:rPr lang="tr-TR" sz="2200" dirty="0" smtClean="0">
                <a:solidFill>
                  <a:srgbClr val="002060"/>
                </a:solidFill>
              </a:rPr>
              <a:t>Yılda yaklaşık 500 meslek hastalığı tespiti yapılıyor</a:t>
            </a:r>
            <a:r>
              <a:rPr lang="tr-TR" sz="2200" dirty="0" smtClean="0">
                <a:solidFill>
                  <a:srgbClr val="002060"/>
                </a:solidFill>
              </a:rPr>
              <a:t>.</a:t>
            </a:r>
          </a:p>
          <a:p>
            <a:pPr>
              <a:lnSpc>
                <a:spcPct val="80000"/>
              </a:lnSpc>
            </a:pPr>
            <a:endParaRPr lang="tr-TR" sz="2200" dirty="0">
              <a:solidFill>
                <a:srgbClr val="002060"/>
              </a:solidFill>
            </a:endParaRPr>
          </a:p>
          <a:p>
            <a:r>
              <a:rPr lang="tr-TR" sz="2000" dirty="0">
                <a:solidFill>
                  <a:srgbClr val="002060"/>
                </a:solidFill>
              </a:rPr>
              <a:t>2012 yılında 74 821 işçi </a:t>
            </a:r>
            <a:r>
              <a:rPr lang="tr-TR" sz="2000" dirty="0" err="1">
                <a:solidFill>
                  <a:srgbClr val="002060"/>
                </a:solidFill>
              </a:rPr>
              <a:t>işkazası</a:t>
            </a:r>
            <a:r>
              <a:rPr lang="tr-TR" sz="2000" dirty="0">
                <a:solidFill>
                  <a:srgbClr val="002060"/>
                </a:solidFill>
              </a:rPr>
              <a:t> geçirmiştir. </a:t>
            </a:r>
          </a:p>
          <a:p>
            <a:r>
              <a:rPr lang="tr-TR" sz="2000" dirty="0">
                <a:solidFill>
                  <a:srgbClr val="002060"/>
                </a:solidFill>
              </a:rPr>
              <a:t>İş kazası geçirenlerin 69 </a:t>
            </a:r>
            <a:r>
              <a:rPr lang="tr-TR" sz="2000" dirty="0" err="1">
                <a:solidFill>
                  <a:srgbClr val="002060"/>
                </a:solidFill>
              </a:rPr>
              <a:t>090’ı</a:t>
            </a:r>
            <a:r>
              <a:rPr lang="tr-TR" sz="2000" dirty="0">
                <a:solidFill>
                  <a:srgbClr val="002060"/>
                </a:solidFill>
              </a:rPr>
              <a:t> (% 93) erkek ve </a:t>
            </a:r>
            <a:r>
              <a:rPr lang="tr-TR" sz="2000" dirty="0" err="1">
                <a:solidFill>
                  <a:srgbClr val="002060"/>
                </a:solidFill>
              </a:rPr>
              <a:t>5781’i</a:t>
            </a:r>
            <a:r>
              <a:rPr lang="tr-TR" sz="2000" dirty="0">
                <a:solidFill>
                  <a:srgbClr val="002060"/>
                </a:solidFill>
              </a:rPr>
              <a:t> (% 7) kadın işçilerdir. </a:t>
            </a:r>
            <a:endParaRPr lang="tr-TR" sz="2400" dirty="0"/>
          </a:p>
          <a:p>
            <a:pPr>
              <a:lnSpc>
                <a:spcPct val="80000"/>
              </a:lnSpc>
            </a:pPr>
            <a:endParaRPr lang="tr-TR" sz="2200" dirty="0" smtClean="0">
              <a:solidFill>
                <a:srgbClr val="002060"/>
              </a:solidFill>
            </a:endParaRPr>
          </a:p>
          <a:p>
            <a:pPr>
              <a:lnSpc>
                <a:spcPct val="80000"/>
              </a:lnSpc>
              <a:buFont typeface="Wingdings 2" pitchFamily="18" charset="2"/>
              <a:buNone/>
            </a:pPr>
            <a:endParaRPr lang="tr-TR" sz="2200" dirty="0" smtClean="0">
              <a:solidFill>
                <a:srgbClr val="002060"/>
              </a:solidFill>
            </a:endParaRPr>
          </a:p>
          <a:p>
            <a:pPr algn="ctr">
              <a:lnSpc>
                <a:spcPct val="80000"/>
              </a:lnSpc>
              <a:buFont typeface="Wingdings 2" pitchFamily="18" charset="2"/>
              <a:buNone/>
            </a:pPr>
            <a:r>
              <a:rPr lang="tr-TR" sz="2200" dirty="0" smtClean="0">
                <a:solidFill>
                  <a:srgbClr val="002060"/>
                </a:solidFill>
              </a:rPr>
              <a:t> </a:t>
            </a:r>
          </a:p>
        </p:txBody>
      </p:sp>
      <p:sp>
        <p:nvSpPr>
          <p:cNvPr id="4" name="Slayt Numarası Yer Tutucusu 3"/>
          <p:cNvSpPr>
            <a:spLocks noGrp="1"/>
          </p:cNvSpPr>
          <p:nvPr>
            <p:ph type="sldNum" sz="quarter" idx="12"/>
          </p:nvPr>
        </p:nvSpPr>
        <p:spPr/>
        <p:txBody>
          <a:bodyPr/>
          <a:lstStyle/>
          <a:p>
            <a:pPr>
              <a:defRPr/>
            </a:pPr>
            <a:fld id="{56701D21-3994-4F15-8A05-337853E99F8A}" type="slidenum">
              <a:rPr lang="tr-TR"/>
              <a:pPr>
                <a:defRPr/>
              </a:pPr>
              <a:t>39</a:t>
            </a:fld>
            <a:endParaRPr lang="tr-T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fontAlgn="auto">
              <a:spcAft>
                <a:spcPts val="0"/>
              </a:spcAft>
              <a:defRPr/>
            </a:pPr>
            <a:r>
              <a:rPr lang="tr-TR" sz="2800" b="1" dirty="0" smtClean="0"/>
              <a:t>İŞ KAZALARININ NEDENLERİ</a:t>
            </a:r>
            <a:r>
              <a:rPr lang="tr-TR" sz="2800" dirty="0" smtClean="0"/>
              <a:t/>
            </a:r>
            <a:br>
              <a:rPr lang="tr-TR" sz="2800" dirty="0" smtClean="0"/>
            </a:br>
            <a:endParaRPr lang="tr-TR" sz="2800" dirty="0"/>
          </a:p>
        </p:txBody>
      </p:sp>
      <p:sp>
        <p:nvSpPr>
          <p:cNvPr id="62466" name="2 İçerik Yer Tutucusu"/>
          <p:cNvSpPr>
            <a:spLocks noGrp="1"/>
          </p:cNvSpPr>
          <p:nvPr>
            <p:ph idx="1"/>
          </p:nvPr>
        </p:nvSpPr>
        <p:spPr/>
        <p:txBody>
          <a:bodyPr/>
          <a:lstStyle/>
          <a:p>
            <a:pPr>
              <a:buFont typeface="Wingdings 2" pitchFamily="18" charset="2"/>
              <a:buNone/>
            </a:pPr>
            <a:r>
              <a:rPr lang="tr-TR" sz="2800" smtClean="0">
                <a:solidFill>
                  <a:srgbClr val="002060"/>
                </a:solidFill>
              </a:rPr>
              <a:t>Kaza nedenlerini açıklamak için geliştirilen en temel kuramlar aşağıda sıralanmıştır :</a:t>
            </a:r>
          </a:p>
          <a:p>
            <a:r>
              <a:rPr lang="tr-TR" sz="2800" smtClean="0">
                <a:solidFill>
                  <a:srgbClr val="002060"/>
                </a:solidFill>
              </a:rPr>
              <a:t>Domino Kuramı</a:t>
            </a:r>
          </a:p>
          <a:p>
            <a:r>
              <a:rPr lang="tr-TR" sz="2800" smtClean="0">
                <a:solidFill>
                  <a:srgbClr val="002060"/>
                </a:solidFill>
              </a:rPr>
              <a:t>Kaza/Olay Kuramı</a:t>
            </a:r>
          </a:p>
          <a:p>
            <a:r>
              <a:rPr lang="tr-TR" sz="2800" smtClean="0">
                <a:solidFill>
                  <a:srgbClr val="002060"/>
                </a:solidFill>
              </a:rPr>
              <a:t>Epidemiyoloji Kuramı</a:t>
            </a:r>
          </a:p>
          <a:p>
            <a:r>
              <a:rPr lang="tr-TR" sz="2800" smtClean="0">
                <a:solidFill>
                  <a:srgbClr val="002060"/>
                </a:solidFill>
              </a:rPr>
              <a:t>Sistem Kuramı</a:t>
            </a:r>
          </a:p>
          <a:p>
            <a:r>
              <a:rPr lang="tr-TR" sz="2800" smtClean="0">
                <a:solidFill>
                  <a:srgbClr val="002060"/>
                </a:solidFill>
              </a:rPr>
              <a:t>Kombinasyon Kuramı</a:t>
            </a:r>
          </a:p>
          <a:p>
            <a:r>
              <a:rPr lang="tr-TR" sz="2800" smtClean="0">
                <a:solidFill>
                  <a:srgbClr val="002060"/>
                </a:solidFill>
              </a:rPr>
              <a:t>İnsan Faktörleri Kuramı</a:t>
            </a:r>
          </a:p>
          <a:p>
            <a:endParaRPr lang="tr-TR" smtClean="0"/>
          </a:p>
        </p:txBody>
      </p:sp>
      <p:sp>
        <p:nvSpPr>
          <p:cNvPr id="4" name="Slayt Numarası Yer Tutucusu 3"/>
          <p:cNvSpPr>
            <a:spLocks noGrp="1"/>
          </p:cNvSpPr>
          <p:nvPr>
            <p:ph type="sldNum" sz="quarter" idx="12"/>
          </p:nvPr>
        </p:nvSpPr>
        <p:spPr/>
        <p:txBody>
          <a:bodyPr/>
          <a:lstStyle/>
          <a:p>
            <a:pPr>
              <a:defRPr/>
            </a:pPr>
            <a:fld id="{08A149D4-C0D7-4170-B43F-7F6010BCA457}" type="slidenum">
              <a:rPr lang="tr-TR"/>
              <a:pPr>
                <a:defRPr/>
              </a:pPr>
              <a:t>4</a:t>
            </a:fld>
            <a:endParaRPr lang="tr-T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16632"/>
            <a:ext cx="8352928" cy="936104"/>
          </a:xfrm>
        </p:spPr>
        <p:txBody>
          <a:bodyPr>
            <a:noAutofit/>
          </a:bodyPr>
          <a:lstStyle/>
          <a:p>
            <a:r>
              <a:rPr lang="tr-TR" sz="1400" dirty="0" smtClean="0"/>
              <a:t/>
            </a:r>
            <a:br>
              <a:rPr lang="tr-TR" sz="1400" dirty="0" smtClean="0"/>
            </a:br>
            <a:r>
              <a:rPr lang="tr-TR" sz="1800" b="1" dirty="0" smtClean="0">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t>ÇİZELGE 1. AKTİF SİGORTALILARDAN İŞ KAZASI VE MESLEK HASTALIĞI SONUCU ÖLENLERİN ÖLÜM NEDENLERİNE GÖRE DAĞILIMI (2008-2012)</a:t>
            </a:r>
            <a:endParaRPr lang="tr-TR" sz="1800" b="1" dirty="0">
              <a:solidFill>
                <a:srgbClr val="002060"/>
              </a:solidFill>
              <a:effectLst>
                <a:outerShdw blurRad="38100" dist="38100" dir="2700000" algn="tl">
                  <a:srgbClr val="000000">
                    <a:alpha val="43137"/>
                  </a:srgbClr>
                </a:outerShdw>
                <a:reflection blurRad="12700" stA="48000" endA="300" endPos="55000" dir="5400000" sy="-90000" algn="bl" rotWithShape="0"/>
              </a:effectLst>
            </a:endParaRPr>
          </a:p>
        </p:txBody>
      </p:sp>
      <p:graphicFrame>
        <p:nvGraphicFramePr>
          <p:cNvPr id="5" name="4 İçerik Yer Tutucusu"/>
          <p:cNvGraphicFramePr>
            <a:graphicFrameLocks noGrp="1"/>
          </p:cNvGraphicFramePr>
          <p:nvPr>
            <p:ph idx="1"/>
          </p:nvPr>
        </p:nvGraphicFramePr>
        <p:xfrm>
          <a:off x="755576" y="2132855"/>
          <a:ext cx="7344816" cy="2520280"/>
        </p:xfrm>
        <a:graphic>
          <a:graphicData uri="http://schemas.openxmlformats.org/drawingml/2006/table">
            <a:tbl>
              <a:tblPr firstRow="1" bandRow="1">
                <a:tableStyleId>{5C22544A-7EE6-4342-B048-85BDC9FD1C3A}</a:tableStyleId>
              </a:tblPr>
              <a:tblGrid>
                <a:gridCol w="1836204"/>
                <a:gridCol w="1836204"/>
                <a:gridCol w="1836204"/>
                <a:gridCol w="1836204"/>
              </a:tblGrid>
              <a:tr h="743160">
                <a:tc>
                  <a:txBody>
                    <a:bodyPr/>
                    <a:lstStyle/>
                    <a:p>
                      <a:pPr algn="ctr"/>
                      <a:r>
                        <a:rPr kumimoji="0" lang="tr-TR" sz="1400" b="1" kern="1200" dirty="0" smtClean="0">
                          <a:solidFill>
                            <a:schemeClr val="lt1"/>
                          </a:solidFill>
                          <a:latin typeface="+mn-lt"/>
                          <a:ea typeface="+mn-ea"/>
                          <a:cs typeface="+mn-cs"/>
                        </a:rPr>
                        <a:t>Ölüm Nedeni</a:t>
                      </a:r>
                      <a:endParaRPr lang="tr-TR" sz="1400" dirty="0"/>
                    </a:p>
                  </a:txBody>
                  <a:tcPr/>
                </a:tc>
                <a:tc>
                  <a:txBody>
                    <a:bodyPr/>
                    <a:lstStyle/>
                    <a:p>
                      <a:pPr algn="ctr">
                        <a:lnSpc>
                          <a:spcPct val="150000"/>
                        </a:lnSpc>
                        <a:spcAft>
                          <a:spcPts val="0"/>
                        </a:spcAft>
                      </a:pPr>
                      <a:r>
                        <a:rPr lang="tr-TR" sz="1400" b="1" dirty="0">
                          <a:latin typeface="Lucida Sans Unicode" pitchFamily="34" charset="0"/>
                          <a:ea typeface="Calibri"/>
                          <a:cs typeface="Lucida Sans Unicode" pitchFamily="34" charset="0"/>
                        </a:rPr>
                        <a:t>İş Kazası</a:t>
                      </a:r>
                      <a:endParaRPr lang="tr-TR" sz="1400" dirty="0">
                        <a:latin typeface="Lucida Sans Unicode" pitchFamily="34" charset="0"/>
                        <a:ea typeface="Calibri"/>
                        <a:cs typeface="Lucida Sans Unicode" pitchFamily="34" charset="0"/>
                      </a:endParaRPr>
                    </a:p>
                  </a:txBody>
                  <a:tcPr marL="68580" marR="68580" marT="0" marB="0"/>
                </a:tc>
                <a:tc>
                  <a:txBody>
                    <a:bodyPr/>
                    <a:lstStyle/>
                    <a:p>
                      <a:pPr algn="ctr">
                        <a:lnSpc>
                          <a:spcPct val="150000"/>
                        </a:lnSpc>
                        <a:spcAft>
                          <a:spcPts val="0"/>
                        </a:spcAft>
                      </a:pPr>
                      <a:r>
                        <a:rPr lang="tr-TR" sz="1400" b="1" dirty="0">
                          <a:latin typeface="Lucida Sans Unicode" pitchFamily="34" charset="0"/>
                          <a:ea typeface="Calibri"/>
                          <a:cs typeface="Lucida Sans Unicode" pitchFamily="34" charset="0"/>
                        </a:rPr>
                        <a:t>Meslek </a:t>
                      </a:r>
                      <a:endParaRPr lang="tr-TR" sz="1400" dirty="0">
                        <a:latin typeface="Lucida Sans Unicode" pitchFamily="34" charset="0"/>
                        <a:ea typeface="Calibri"/>
                        <a:cs typeface="Lucida Sans Unicode" pitchFamily="34" charset="0"/>
                      </a:endParaRPr>
                    </a:p>
                    <a:p>
                      <a:pPr algn="ctr">
                        <a:lnSpc>
                          <a:spcPct val="150000"/>
                        </a:lnSpc>
                        <a:spcAft>
                          <a:spcPts val="0"/>
                        </a:spcAft>
                      </a:pPr>
                      <a:r>
                        <a:rPr lang="tr-TR" sz="1400" b="1" dirty="0">
                          <a:latin typeface="Lucida Sans Unicode" pitchFamily="34" charset="0"/>
                          <a:ea typeface="Calibri"/>
                          <a:cs typeface="Lucida Sans Unicode" pitchFamily="34" charset="0"/>
                        </a:rPr>
                        <a:t>Hastalığı</a:t>
                      </a:r>
                      <a:endParaRPr lang="tr-TR" sz="1400" dirty="0">
                        <a:latin typeface="Lucida Sans Unicode" pitchFamily="34" charset="0"/>
                        <a:ea typeface="Calibri"/>
                        <a:cs typeface="Lucida Sans Unicode" pitchFamily="34" charset="0"/>
                      </a:endParaRPr>
                    </a:p>
                  </a:txBody>
                  <a:tcPr marL="68580" marR="68580" marT="0" marB="0"/>
                </a:tc>
                <a:tc>
                  <a:txBody>
                    <a:bodyPr/>
                    <a:lstStyle/>
                    <a:p>
                      <a:pPr algn="ctr">
                        <a:lnSpc>
                          <a:spcPct val="150000"/>
                        </a:lnSpc>
                        <a:spcAft>
                          <a:spcPts val="0"/>
                        </a:spcAft>
                      </a:pPr>
                      <a:r>
                        <a:rPr lang="tr-TR" sz="1400" b="1" dirty="0">
                          <a:latin typeface="Lucida Sans Unicode" pitchFamily="34" charset="0"/>
                          <a:ea typeface="Calibri"/>
                          <a:cs typeface="Lucida Sans Unicode" pitchFamily="34" charset="0"/>
                        </a:rPr>
                        <a:t>Toplam</a:t>
                      </a:r>
                      <a:endParaRPr lang="tr-TR" sz="1400" dirty="0">
                        <a:latin typeface="Lucida Sans Unicode" pitchFamily="34" charset="0"/>
                        <a:ea typeface="Calibri"/>
                        <a:cs typeface="Lucida Sans Unicode" pitchFamily="34" charset="0"/>
                      </a:endParaRPr>
                    </a:p>
                  </a:txBody>
                  <a:tcPr marL="68580" marR="68580" marT="0" marB="0"/>
                </a:tc>
              </a:tr>
              <a:tr h="355424">
                <a:tc>
                  <a:txBody>
                    <a:bodyPr/>
                    <a:lstStyle/>
                    <a:p>
                      <a:pPr algn="l">
                        <a:lnSpc>
                          <a:spcPct val="150000"/>
                        </a:lnSpc>
                        <a:spcAft>
                          <a:spcPts val="0"/>
                        </a:spcAft>
                      </a:pPr>
                      <a:r>
                        <a:rPr lang="tr-TR" sz="1400" dirty="0">
                          <a:latin typeface="Lucida Sans Unicode" pitchFamily="34" charset="0"/>
                          <a:ea typeface="Calibri"/>
                          <a:cs typeface="Lucida Sans Unicode" pitchFamily="34" charset="0"/>
                        </a:rPr>
                        <a:t>2008</a:t>
                      </a:r>
                    </a:p>
                  </a:txBody>
                  <a:tcPr marL="68580" marR="68580" marT="0" marB="0" anchor="ctr"/>
                </a:tc>
                <a:tc>
                  <a:txBody>
                    <a:bodyPr/>
                    <a:lstStyle/>
                    <a:p>
                      <a:pPr algn="r">
                        <a:lnSpc>
                          <a:spcPct val="150000"/>
                        </a:lnSpc>
                        <a:spcAft>
                          <a:spcPts val="0"/>
                        </a:spcAft>
                      </a:pPr>
                      <a:r>
                        <a:rPr lang="tr-TR" sz="1400">
                          <a:latin typeface="Lucida Sans Unicode" pitchFamily="34" charset="0"/>
                          <a:ea typeface="Calibri"/>
                          <a:cs typeface="Lucida Sans Unicode" pitchFamily="34" charset="0"/>
                        </a:rPr>
                        <a:t>865</a:t>
                      </a:r>
                    </a:p>
                  </a:txBody>
                  <a:tcPr marL="68580" marR="68580" marT="0" marB="0" anchor="ctr"/>
                </a:tc>
                <a:tc>
                  <a:txBody>
                    <a:bodyPr/>
                    <a:lstStyle/>
                    <a:p>
                      <a:pPr algn="r">
                        <a:lnSpc>
                          <a:spcPct val="150000"/>
                        </a:lnSpc>
                        <a:spcAft>
                          <a:spcPts val="0"/>
                        </a:spcAft>
                      </a:pPr>
                      <a:r>
                        <a:rPr lang="tr-TR" sz="1400">
                          <a:latin typeface="Lucida Sans Unicode" pitchFamily="34" charset="0"/>
                          <a:ea typeface="Calibri"/>
                          <a:cs typeface="Lucida Sans Unicode" pitchFamily="34" charset="0"/>
                        </a:rPr>
                        <a:t>1</a:t>
                      </a:r>
                    </a:p>
                  </a:txBody>
                  <a:tcPr marL="68580" marR="68580" marT="0" marB="0" anchor="ctr"/>
                </a:tc>
                <a:tc>
                  <a:txBody>
                    <a:bodyPr/>
                    <a:lstStyle/>
                    <a:p>
                      <a:pPr algn="r">
                        <a:lnSpc>
                          <a:spcPct val="150000"/>
                        </a:lnSpc>
                        <a:spcAft>
                          <a:spcPts val="0"/>
                        </a:spcAft>
                      </a:pPr>
                      <a:r>
                        <a:rPr lang="tr-TR" sz="1400">
                          <a:latin typeface="Lucida Sans Unicode" pitchFamily="34" charset="0"/>
                          <a:ea typeface="Calibri"/>
                          <a:cs typeface="Lucida Sans Unicode" pitchFamily="34" charset="0"/>
                        </a:rPr>
                        <a:t>866</a:t>
                      </a:r>
                    </a:p>
                  </a:txBody>
                  <a:tcPr marL="68580" marR="68580" marT="0" marB="0" anchor="ctr"/>
                </a:tc>
              </a:tr>
              <a:tr h="355424">
                <a:tc>
                  <a:txBody>
                    <a:bodyPr/>
                    <a:lstStyle/>
                    <a:p>
                      <a:pPr algn="l">
                        <a:lnSpc>
                          <a:spcPct val="150000"/>
                        </a:lnSpc>
                        <a:spcAft>
                          <a:spcPts val="0"/>
                        </a:spcAft>
                      </a:pPr>
                      <a:r>
                        <a:rPr lang="tr-TR" sz="1400" dirty="0">
                          <a:latin typeface="Lucida Sans Unicode" pitchFamily="34" charset="0"/>
                          <a:ea typeface="Calibri"/>
                          <a:cs typeface="Lucida Sans Unicode" pitchFamily="34" charset="0"/>
                        </a:rPr>
                        <a:t>2009</a:t>
                      </a:r>
                    </a:p>
                  </a:txBody>
                  <a:tcPr marL="68580" marR="68580" marT="0" marB="0" anchor="ctr"/>
                </a:tc>
                <a:tc>
                  <a:txBody>
                    <a:bodyPr/>
                    <a:lstStyle/>
                    <a:p>
                      <a:pPr algn="r">
                        <a:lnSpc>
                          <a:spcPct val="150000"/>
                        </a:lnSpc>
                        <a:spcAft>
                          <a:spcPts val="0"/>
                        </a:spcAft>
                      </a:pPr>
                      <a:r>
                        <a:rPr lang="tr-TR" sz="1400">
                          <a:latin typeface="Lucida Sans Unicode" pitchFamily="34" charset="0"/>
                          <a:ea typeface="Calibri"/>
                          <a:cs typeface="Lucida Sans Unicode" pitchFamily="34" charset="0"/>
                        </a:rPr>
                        <a:t>1171</a:t>
                      </a:r>
                    </a:p>
                  </a:txBody>
                  <a:tcPr marL="68580" marR="68580" marT="0" marB="0" anchor="ctr"/>
                </a:tc>
                <a:tc>
                  <a:txBody>
                    <a:bodyPr/>
                    <a:lstStyle/>
                    <a:p>
                      <a:pPr algn="r">
                        <a:lnSpc>
                          <a:spcPct val="150000"/>
                        </a:lnSpc>
                        <a:spcAft>
                          <a:spcPts val="0"/>
                        </a:spcAft>
                      </a:pPr>
                      <a:r>
                        <a:rPr lang="tr-TR" sz="1400">
                          <a:latin typeface="Lucida Sans Unicode" pitchFamily="34" charset="0"/>
                          <a:ea typeface="Calibri"/>
                          <a:cs typeface="Lucida Sans Unicode" pitchFamily="34" charset="0"/>
                        </a:rPr>
                        <a:t>0</a:t>
                      </a:r>
                    </a:p>
                  </a:txBody>
                  <a:tcPr marL="68580" marR="68580" marT="0" marB="0" anchor="ctr"/>
                </a:tc>
                <a:tc>
                  <a:txBody>
                    <a:bodyPr/>
                    <a:lstStyle/>
                    <a:p>
                      <a:pPr algn="r">
                        <a:lnSpc>
                          <a:spcPct val="150000"/>
                        </a:lnSpc>
                        <a:spcAft>
                          <a:spcPts val="0"/>
                        </a:spcAft>
                      </a:pPr>
                      <a:r>
                        <a:rPr lang="tr-TR" sz="1400">
                          <a:latin typeface="Lucida Sans Unicode" pitchFamily="34" charset="0"/>
                          <a:ea typeface="Calibri"/>
                          <a:cs typeface="Lucida Sans Unicode" pitchFamily="34" charset="0"/>
                        </a:rPr>
                        <a:t>1171</a:t>
                      </a:r>
                    </a:p>
                  </a:txBody>
                  <a:tcPr marL="68580" marR="68580" marT="0" marB="0" anchor="ctr"/>
                </a:tc>
              </a:tr>
              <a:tr h="355424">
                <a:tc>
                  <a:txBody>
                    <a:bodyPr/>
                    <a:lstStyle/>
                    <a:p>
                      <a:pPr algn="l">
                        <a:lnSpc>
                          <a:spcPct val="150000"/>
                        </a:lnSpc>
                        <a:spcAft>
                          <a:spcPts val="0"/>
                        </a:spcAft>
                      </a:pPr>
                      <a:r>
                        <a:rPr lang="tr-TR" sz="1400" dirty="0">
                          <a:latin typeface="Lucida Sans Unicode" pitchFamily="34" charset="0"/>
                          <a:ea typeface="Calibri"/>
                          <a:cs typeface="Lucida Sans Unicode" pitchFamily="34" charset="0"/>
                        </a:rPr>
                        <a:t>2010</a:t>
                      </a:r>
                    </a:p>
                  </a:txBody>
                  <a:tcPr marL="68580" marR="68580" marT="0" marB="0" anchor="ctr"/>
                </a:tc>
                <a:tc>
                  <a:txBody>
                    <a:bodyPr/>
                    <a:lstStyle/>
                    <a:p>
                      <a:pPr algn="r">
                        <a:lnSpc>
                          <a:spcPct val="150000"/>
                        </a:lnSpc>
                        <a:spcAft>
                          <a:spcPts val="0"/>
                        </a:spcAft>
                      </a:pPr>
                      <a:r>
                        <a:rPr lang="tr-TR" sz="1400">
                          <a:latin typeface="Lucida Sans Unicode" pitchFamily="34" charset="0"/>
                          <a:ea typeface="Calibri"/>
                          <a:cs typeface="Lucida Sans Unicode" pitchFamily="34" charset="0"/>
                        </a:rPr>
                        <a:t>1444</a:t>
                      </a:r>
                    </a:p>
                  </a:txBody>
                  <a:tcPr marL="68580" marR="68580" marT="0" marB="0" anchor="ctr"/>
                </a:tc>
                <a:tc>
                  <a:txBody>
                    <a:bodyPr/>
                    <a:lstStyle/>
                    <a:p>
                      <a:pPr algn="r">
                        <a:lnSpc>
                          <a:spcPct val="150000"/>
                        </a:lnSpc>
                        <a:spcAft>
                          <a:spcPts val="0"/>
                        </a:spcAft>
                      </a:pPr>
                      <a:r>
                        <a:rPr lang="tr-TR" sz="1400">
                          <a:latin typeface="Lucida Sans Unicode" pitchFamily="34" charset="0"/>
                          <a:ea typeface="Calibri"/>
                          <a:cs typeface="Lucida Sans Unicode" pitchFamily="34" charset="0"/>
                        </a:rPr>
                        <a:t>10</a:t>
                      </a:r>
                    </a:p>
                  </a:txBody>
                  <a:tcPr marL="68580" marR="68580" marT="0" marB="0" anchor="ctr"/>
                </a:tc>
                <a:tc>
                  <a:txBody>
                    <a:bodyPr/>
                    <a:lstStyle/>
                    <a:p>
                      <a:pPr algn="r">
                        <a:lnSpc>
                          <a:spcPct val="150000"/>
                        </a:lnSpc>
                        <a:spcAft>
                          <a:spcPts val="0"/>
                        </a:spcAft>
                      </a:pPr>
                      <a:r>
                        <a:rPr lang="tr-TR" sz="1400">
                          <a:latin typeface="Lucida Sans Unicode" pitchFamily="34" charset="0"/>
                          <a:ea typeface="Calibri"/>
                          <a:cs typeface="Lucida Sans Unicode" pitchFamily="34" charset="0"/>
                        </a:rPr>
                        <a:t>1454</a:t>
                      </a:r>
                    </a:p>
                  </a:txBody>
                  <a:tcPr marL="68580" marR="68580" marT="0" marB="0" anchor="ctr"/>
                </a:tc>
              </a:tr>
              <a:tr h="355424">
                <a:tc>
                  <a:txBody>
                    <a:bodyPr/>
                    <a:lstStyle/>
                    <a:p>
                      <a:pPr algn="l">
                        <a:lnSpc>
                          <a:spcPct val="150000"/>
                        </a:lnSpc>
                        <a:spcAft>
                          <a:spcPts val="0"/>
                        </a:spcAft>
                      </a:pPr>
                      <a:r>
                        <a:rPr lang="tr-TR" sz="1400" dirty="0">
                          <a:latin typeface="Lucida Sans Unicode" pitchFamily="34" charset="0"/>
                          <a:ea typeface="Calibri"/>
                          <a:cs typeface="Lucida Sans Unicode" pitchFamily="34" charset="0"/>
                        </a:rPr>
                        <a:t>2011</a:t>
                      </a:r>
                    </a:p>
                  </a:txBody>
                  <a:tcPr marL="68580" marR="68580" marT="0" marB="0" anchor="ctr"/>
                </a:tc>
                <a:tc>
                  <a:txBody>
                    <a:bodyPr/>
                    <a:lstStyle/>
                    <a:p>
                      <a:pPr algn="r">
                        <a:lnSpc>
                          <a:spcPct val="150000"/>
                        </a:lnSpc>
                        <a:spcAft>
                          <a:spcPts val="0"/>
                        </a:spcAft>
                      </a:pPr>
                      <a:r>
                        <a:rPr lang="tr-TR" sz="1400">
                          <a:latin typeface="Lucida Sans Unicode" pitchFamily="34" charset="0"/>
                          <a:ea typeface="Calibri"/>
                          <a:cs typeface="Lucida Sans Unicode" pitchFamily="34" charset="0"/>
                        </a:rPr>
                        <a:t>1700</a:t>
                      </a:r>
                    </a:p>
                  </a:txBody>
                  <a:tcPr marL="68580" marR="68580" marT="0" marB="0" anchor="ctr"/>
                </a:tc>
                <a:tc>
                  <a:txBody>
                    <a:bodyPr/>
                    <a:lstStyle/>
                    <a:p>
                      <a:pPr algn="r">
                        <a:lnSpc>
                          <a:spcPct val="150000"/>
                        </a:lnSpc>
                        <a:spcAft>
                          <a:spcPts val="0"/>
                        </a:spcAft>
                      </a:pPr>
                      <a:r>
                        <a:rPr lang="tr-TR" sz="1400">
                          <a:latin typeface="Lucida Sans Unicode" pitchFamily="34" charset="0"/>
                          <a:ea typeface="Calibri"/>
                          <a:cs typeface="Lucida Sans Unicode" pitchFamily="34" charset="0"/>
                        </a:rPr>
                        <a:t>10</a:t>
                      </a:r>
                    </a:p>
                  </a:txBody>
                  <a:tcPr marL="68580" marR="68580" marT="0" marB="0" anchor="ctr"/>
                </a:tc>
                <a:tc>
                  <a:txBody>
                    <a:bodyPr/>
                    <a:lstStyle/>
                    <a:p>
                      <a:pPr algn="r">
                        <a:lnSpc>
                          <a:spcPct val="150000"/>
                        </a:lnSpc>
                        <a:spcAft>
                          <a:spcPts val="0"/>
                        </a:spcAft>
                      </a:pPr>
                      <a:r>
                        <a:rPr lang="tr-TR" sz="1400">
                          <a:latin typeface="Lucida Sans Unicode" pitchFamily="34" charset="0"/>
                          <a:ea typeface="Calibri"/>
                          <a:cs typeface="Lucida Sans Unicode" pitchFamily="34" charset="0"/>
                        </a:rPr>
                        <a:t>1710</a:t>
                      </a:r>
                    </a:p>
                  </a:txBody>
                  <a:tcPr marL="68580" marR="68580" marT="0" marB="0" anchor="ctr"/>
                </a:tc>
              </a:tr>
              <a:tr h="355424">
                <a:tc>
                  <a:txBody>
                    <a:bodyPr/>
                    <a:lstStyle/>
                    <a:p>
                      <a:pPr algn="l">
                        <a:lnSpc>
                          <a:spcPct val="150000"/>
                        </a:lnSpc>
                        <a:spcAft>
                          <a:spcPts val="0"/>
                        </a:spcAft>
                      </a:pPr>
                      <a:r>
                        <a:rPr lang="tr-TR" sz="1400" dirty="0">
                          <a:latin typeface="Lucida Sans Unicode" pitchFamily="34" charset="0"/>
                          <a:ea typeface="Calibri"/>
                          <a:cs typeface="Lucida Sans Unicode" pitchFamily="34" charset="0"/>
                        </a:rPr>
                        <a:t>2012</a:t>
                      </a:r>
                    </a:p>
                  </a:txBody>
                  <a:tcPr marL="68580" marR="68580" marT="0" marB="0" anchor="ctr"/>
                </a:tc>
                <a:tc>
                  <a:txBody>
                    <a:bodyPr/>
                    <a:lstStyle/>
                    <a:p>
                      <a:pPr algn="r">
                        <a:lnSpc>
                          <a:spcPct val="150000"/>
                        </a:lnSpc>
                        <a:spcAft>
                          <a:spcPts val="0"/>
                        </a:spcAft>
                      </a:pPr>
                      <a:r>
                        <a:rPr lang="tr-TR" sz="1400" dirty="0">
                          <a:latin typeface="Lucida Sans Unicode" pitchFamily="34" charset="0"/>
                          <a:ea typeface="Calibri"/>
                          <a:cs typeface="Lucida Sans Unicode" pitchFamily="34" charset="0"/>
                        </a:rPr>
                        <a:t>744</a:t>
                      </a:r>
                    </a:p>
                  </a:txBody>
                  <a:tcPr marL="68580" marR="68580" marT="0" marB="0" anchor="ctr"/>
                </a:tc>
                <a:tc>
                  <a:txBody>
                    <a:bodyPr/>
                    <a:lstStyle/>
                    <a:p>
                      <a:pPr algn="r">
                        <a:lnSpc>
                          <a:spcPct val="150000"/>
                        </a:lnSpc>
                        <a:spcAft>
                          <a:spcPts val="0"/>
                        </a:spcAft>
                      </a:pPr>
                      <a:r>
                        <a:rPr lang="tr-TR" sz="1400" dirty="0">
                          <a:latin typeface="Lucida Sans Unicode" pitchFamily="34" charset="0"/>
                          <a:ea typeface="Calibri"/>
                          <a:cs typeface="Lucida Sans Unicode" pitchFamily="34" charset="0"/>
                        </a:rPr>
                        <a:t>1</a:t>
                      </a:r>
                    </a:p>
                  </a:txBody>
                  <a:tcPr marL="68580" marR="68580" marT="0" marB="0" anchor="ctr"/>
                </a:tc>
                <a:tc>
                  <a:txBody>
                    <a:bodyPr/>
                    <a:lstStyle/>
                    <a:p>
                      <a:pPr algn="r">
                        <a:lnSpc>
                          <a:spcPct val="150000"/>
                        </a:lnSpc>
                        <a:spcAft>
                          <a:spcPts val="0"/>
                        </a:spcAft>
                      </a:pPr>
                      <a:r>
                        <a:rPr lang="tr-TR" sz="1400" dirty="0">
                          <a:latin typeface="Lucida Sans Unicode" pitchFamily="34" charset="0"/>
                          <a:ea typeface="Calibri"/>
                          <a:cs typeface="Lucida Sans Unicode" pitchFamily="34" charset="0"/>
                        </a:rPr>
                        <a:t>745</a:t>
                      </a:r>
                    </a:p>
                  </a:txBody>
                  <a:tcPr marL="68580" marR="68580" marT="0" marB="0" anchor="ctr"/>
                </a:tc>
              </a:tr>
            </a:tbl>
          </a:graphicData>
        </a:graphic>
      </p:graphicFrame>
      <p:sp>
        <p:nvSpPr>
          <p:cNvPr id="4" name="3 Slayt Numarası Yer Tutucusu"/>
          <p:cNvSpPr>
            <a:spLocks noGrp="1"/>
          </p:cNvSpPr>
          <p:nvPr>
            <p:ph type="sldNum" sz="quarter" idx="12"/>
          </p:nvPr>
        </p:nvSpPr>
        <p:spPr/>
        <p:txBody>
          <a:bodyPr/>
          <a:lstStyle/>
          <a:p>
            <a:pPr>
              <a:defRPr/>
            </a:pPr>
            <a:fld id="{0EC8AE73-BBE6-4C3B-8B6F-4E3686337A5F}" type="slidenum">
              <a:rPr lang="tr-TR" smtClean="0"/>
              <a:pPr>
                <a:defRPr/>
              </a:pPr>
              <a:t>40</a:t>
            </a:fld>
            <a:endParaRPr lang="tr-T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332656"/>
            <a:ext cx="8686800" cy="792088"/>
          </a:xfrm>
        </p:spPr>
        <p:txBody>
          <a:bodyPr>
            <a:normAutofit/>
          </a:bodyPr>
          <a:lstStyle/>
          <a:p>
            <a:pPr algn="ctr"/>
            <a:r>
              <a:rPr lang="tr-TR" sz="2800" b="1" dirty="0" smtClean="0">
                <a:effectLst/>
              </a:rPr>
              <a:t>İŞ KAZASI İSTATİSTİKLERİ</a:t>
            </a:r>
            <a:endParaRPr lang="tr-TR" sz="2800" dirty="0"/>
          </a:p>
        </p:txBody>
      </p:sp>
      <p:sp>
        <p:nvSpPr>
          <p:cNvPr id="3" name="2 İçerik Yer Tutucusu"/>
          <p:cNvSpPr>
            <a:spLocks noGrp="1"/>
          </p:cNvSpPr>
          <p:nvPr>
            <p:ph idx="1"/>
          </p:nvPr>
        </p:nvSpPr>
        <p:spPr>
          <a:xfrm>
            <a:off x="304800" y="1340768"/>
            <a:ext cx="8686800" cy="4739357"/>
          </a:xfrm>
        </p:spPr>
        <p:txBody>
          <a:bodyPr/>
          <a:lstStyle/>
          <a:p>
            <a:r>
              <a:rPr lang="tr-TR" sz="2400" dirty="0" smtClean="0"/>
              <a:t>2012 yılında iş kazaları sonucu 2036 kişi ve meslek hastalıkları sonucu da 173 kişi olmak üzere 20209 kişi sürekli iş görmez hale gelmiştir. </a:t>
            </a:r>
          </a:p>
          <a:p>
            <a:r>
              <a:rPr lang="tr-TR" sz="2400" dirty="0" smtClean="0"/>
              <a:t>İş kazalarının en çok kömür madenciliği sektöründe meydana gelme geleneği 2012 yılında bozulmuş ve ençok iş kazası inşaat sektöründe meydana gelmiştir. </a:t>
            </a:r>
          </a:p>
          <a:p>
            <a:r>
              <a:rPr lang="tr-TR" sz="2400" dirty="0" smtClean="0"/>
              <a:t>2012 yılında meydana gelen iş kazalarının 9209’u (% 12,3) inşaat sektöründe meydana gelirken, 8828’i (% 11,79) kömür madenciliğinde ve 7045’i metal sektöründe meydana gelmiştir.</a:t>
            </a:r>
          </a:p>
          <a:p>
            <a:r>
              <a:rPr lang="tr-TR" sz="2400" dirty="0" smtClean="0"/>
              <a:t> </a:t>
            </a:r>
            <a:r>
              <a:rPr lang="tr-TR" sz="2400" u="sng" dirty="0" smtClean="0">
                <a:solidFill>
                  <a:srgbClr val="002060"/>
                </a:solidFill>
              </a:rPr>
              <a:t>Ölümlü üç kazadan birisi inşaat sektöründe meydana gelmiştir. </a:t>
            </a:r>
          </a:p>
          <a:p>
            <a:endParaRPr lang="tr-TR" dirty="0"/>
          </a:p>
        </p:txBody>
      </p:sp>
      <p:sp>
        <p:nvSpPr>
          <p:cNvPr id="4" name="3 Slayt Numarası Yer Tutucusu"/>
          <p:cNvSpPr>
            <a:spLocks noGrp="1"/>
          </p:cNvSpPr>
          <p:nvPr>
            <p:ph type="sldNum" sz="quarter" idx="12"/>
          </p:nvPr>
        </p:nvSpPr>
        <p:spPr/>
        <p:txBody>
          <a:bodyPr/>
          <a:lstStyle/>
          <a:p>
            <a:pPr>
              <a:defRPr/>
            </a:pPr>
            <a:fld id="{0EC8AE73-BBE6-4C3B-8B6F-4E3686337A5F}" type="slidenum">
              <a:rPr lang="tr-TR" smtClean="0"/>
              <a:pPr>
                <a:defRPr/>
              </a:pPr>
              <a:t>41</a:t>
            </a:fld>
            <a:endParaRPr lang="tr-T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188640"/>
            <a:ext cx="8686800" cy="1296144"/>
          </a:xfrm>
        </p:spPr>
        <p:txBody>
          <a:bodyPr>
            <a:normAutofit fontScale="90000"/>
          </a:bodyPr>
          <a:lstStyle/>
          <a:p>
            <a:pPr algn="ctr"/>
            <a:r>
              <a:rPr lang="tr-TR" sz="2700" b="1" dirty="0" smtClean="0"/>
              <a:t>Sektörlere Göre İş KazasI Geçİrenlerİn OranI, 2007-2013</a:t>
            </a:r>
            <a:r>
              <a:rPr lang="tr-TR" dirty="0" smtClean="0"/>
              <a:t/>
            </a:r>
            <a:br>
              <a:rPr lang="tr-TR" dirty="0" smtClean="0"/>
            </a:br>
            <a:endParaRPr lang="tr-TR" dirty="0"/>
          </a:p>
        </p:txBody>
      </p:sp>
      <p:sp>
        <p:nvSpPr>
          <p:cNvPr id="4" name="3 Slayt Numarası Yer Tutucusu"/>
          <p:cNvSpPr>
            <a:spLocks noGrp="1"/>
          </p:cNvSpPr>
          <p:nvPr>
            <p:ph type="sldNum" sz="quarter" idx="12"/>
          </p:nvPr>
        </p:nvSpPr>
        <p:spPr/>
        <p:txBody>
          <a:bodyPr/>
          <a:lstStyle/>
          <a:p>
            <a:pPr>
              <a:defRPr/>
            </a:pPr>
            <a:fld id="{0EC8AE73-BBE6-4C3B-8B6F-4E3686337A5F}" type="slidenum">
              <a:rPr lang="tr-TR" smtClean="0"/>
              <a:pPr>
                <a:defRPr/>
              </a:pPr>
              <a:t>42</a:t>
            </a:fld>
            <a:endParaRPr lang="tr-TR"/>
          </a:p>
        </p:txBody>
      </p:sp>
      <p:pic>
        <p:nvPicPr>
          <p:cNvPr id="5" name="4 İçerik Yer Tutucusu" descr="http://www.tuik.gov.tr/hb/75/kapak/16118_img_2_75_24.12.2013328331279.JPG"/>
          <p:cNvPicPr>
            <a:picLocks noGrp="1"/>
          </p:cNvPicPr>
          <p:nvPr>
            <p:ph idx="1"/>
          </p:nvPr>
        </p:nvPicPr>
        <p:blipFill>
          <a:blip r:embed="rId2" cstate="print"/>
          <a:srcRect/>
          <a:stretch>
            <a:fillRect/>
          </a:stretch>
        </p:blipFill>
        <p:spPr bwMode="auto">
          <a:xfrm>
            <a:off x="539552" y="1700808"/>
            <a:ext cx="8280920" cy="4104456"/>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188640"/>
            <a:ext cx="8686800" cy="792088"/>
          </a:xfrm>
        </p:spPr>
        <p:txBody>
          <a:bodyPr>
            <a:normAutofit fontScale="90000"/>
          </a:bodyPr>
          <a:lstStyle/>
          <a:p>
            <a:pPr algn="ctr" fontAlgn="auto">
              <a:spcAft>
                <a:spcPts val="0"/>
              </a:spcAft>
              <a:defRPr/>
            </a:pPr>
            <a:r>
              <a:rPr lang="tr-TR" sz="2800" b="1" dirty="0" smtClean="0">
                <a:effectLst/>
              </a:rPr>
              <a:t/>
            </a:r>
            <a:br>
              <a:rPr lang="tr-TR" sz="2800" b="1" dirty="0" smtClean="0">
                <a:effectLst/>
              </a:rPr>
            </a:br>
            <a:r>
              <a:rPr lang="tr-TR" sz="3100" b="1" dirty="0">
                <a:effectLst/>
              </a:rPr>
              <a:t>İŞ KAZASI İSTATİSTİKLERİ</a:t>
            </a:r>
            <a:r>
              <a:rPr lang="tr-TR" sz="2400" dirty="0">
                <a:effectLst/>
              </a:rPr>
              <a:t/>
            </a:r>
            <a:br>
              <a:rPr lang="tr-TR" sz="2400" dirty="0">
                <a:effectLst/>
              </a:rPr>
            </a:br>
            <a:endParaRPr lang="tr-TR" sz="2800" dirty="0"/>
          </a:p>
        </p:txBody>
      </p:sp>
      <p:sp>
        <p:nvSpPr>
          <p:cNvPr id="118786" name="2 İçerik Yer Tutucusu"/>
          <p:cNvSpPr>
            <a:spLocks noGrp="1"/>
          </p:cNvSpPr>
          <p:nvPr>
            <p:ph idx="1"/>
          </p:nvPr>
        </p:nvSpPr>
        <p:spPr>
          <a:xfrm>
            <a:off x="304800" y="1196975"/>
            <a:ext cx="8686800" cy="4883150"/>
          </a:xfrm>
        </p:spPr>
        <p:txBody>
          <a:bodyPr/>
          <a:lstStyle/>
          <a:p>
            <a:endParaRPr lang="tr-TR" smtClean="0"/>
          </a:p>
        </p:txBody>
      </p:sp>
      <p:pic>
        <p:nvPicPr>
          <p:cNvPr id="118787" name="Picture 4" descr="kaza1-2008-03-27"/>
          <p:cNvPicPr>
            <a:picLocks noChangeAspect="1" noChangeArrowheads="1"/>
          </p:cNvPicPr>
          <p:nvPr/>
        </p:nvPicPr>
        <p:blipFill>
          <a:blip r:embed="rId2" cstate="print"/>
          <a:srcRect l="2048" t="16020" r="2025" b="6401"/>
          <a:stretch>
            <a:fillRect/>
          </a:stretch>
        </p:blipFill>
        <p:spPr bwMode="auto">
          <a:xfrm>
            <a:off x="755650" y="1155700"/>
            <a:ext cx="7632700" cy="3744913"/>
          </a:xfrm>
          <a:prstGeom prst="rect">
            <a:avLst/>
          </a:prstGeom>
          <a:noFill/>
          <a:ln w="9525">
            <a:noFill/>
            <a:miter lim="800000"/>
            <a:headEnd/>
            <a:tailEnd/>
          </a:ln>
        </p:spPr>
      </p:pic>
      <p:sp>
        <p:nvSpPr>
          <p:cNvPr id="118788" name="Metin kutusu 4"/>
          <p:cNvSpPr txBox="1">
            <a:spLocks noChangeArrowheads="1"/>
          </p:cNvSpPr>
          <p:nvPr/>
        </p:nvSpPr>
        <p:spPr bwMode="auto">
          <a:xfrm>
            <a:off x="900113" y="5157788"/>
            <a:ext cx="7056437" cy="368300"/>
          </a:xfrm>
          <a:prstGeom prst="rect">
            <a:avLst/>
          </a:prstGeom>
          <a:noFill/>
          <a:ln w="9525">
            <a:noFill/>
            <a:miter lim="800000"/>
            <a:headEnd/>
            <a:tailEnd/>
          </a:ln>
        </p:spPr>
        <p:txBody>
          <a:bodyPr>
            <a:spAutoFit/>
          </a:bodyPr>
          <a:lstStyle/>
          <a:p>
            <a:pPr algn="ctr"/>
            <a:r>
              <a:rPr lang="tr-TR">
                <a:solidFill>
                  <a:srgbClr val="002060"/>
                </a:solidFill>
                <a:latin typeface="Lucida Sans Unicode" pitchFamily="34" charset="0"/>
              </a:rPr>
              <a:t>ÇSGB 2008  VERİLERİNE GÖRE İŞ KAZA ORANLARI</a:t>
            </a:r>
          </a:p>
        </p:txBody>
      </p:sp>
      <p:sp>
        <p:nvSpPr>
          <p:cNvPr id="6" name="Slayt Numarası Yer Tutucusu 5"/>
          <p:cNvSpPr>
            <a:spLocks noGrp="1"/>
          </p:cNvSpPr>
          <p:nvPr>
            <p:ph type="sldNum" sz="quarter" idx="12"/>
          </p:nvPr>
        </p:nvSpPr>
        <p:spPr/>
        <p:txBody>
          <a:bodyPr/>
          <a:lstStyle/>
          <a:p>
            <a:pPr>
              <a:defRPr/>
            </a:pPr>
            <a:fld id="{4FC28702-4FED-4C51-80BF-B5CC2C0B8C5B}" type="slidenum">
              <a:rPr lang="tr-TR"/>
              <a:pPr>
                <a:defRPr/>
              </a:pPr>
              <a:t>43</a:t>
            </a:fld>
            <a:endParaRPr lang="tr-T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188640"/>
            <a:ext cx="8686800" cy="792088"/>
          </a:xfrm>
        </p:spPr>
        <p:txBody>
          <a:bodyPr>
            <a:normAutofit fontScale="90000"/>
          </a:bodyPr>
          <a:lstStyle/>
          <a:p>
            <a:pPr algn="ctr" fontAlgn="auto">
              <a:spcAft>
                <a:spcPts val="0"/>
              </a:spcAft>
              <a:defRPr/>
            </a:pPr>
            <a:r>
              <a:rPr lang="tr-TR" sz="2800" b="1" dirty="0" smtClean="0">
                <a:effectLst/>
              </a:rPr>
              <a:t/>
            </a:r>
            <a:br>
              <a:rPr lang="tr-TR" sz="2800" b="1" dirty="0" smtClean="0">
                <a:effectLst/>
              </a:rPr>
            </a:br>
            <a:r>
              <a:rPr lang="tr-TR" sz="3100" b="1" dirty="0">
                <a:effectLst/>
              </a:rPr>
              <a:t>İŞ KAZASI İSTATİSTİKLERİ</a:t>
            </a:r>
            <a:r>
              <a:rPr lang="tr-TR" sz="2400" dirty="0">
                <a:effectLst/>
              </a:rPr>
              <a:t/>
            </a:r>
            <a:br>
              <a:rPr lang="tr-TR" sz="2400" dirty="0">
                <a:effectLst/>
              </a:rPr>
            </a:br>
            <a:endParaRPr lang="tr-TR" sz="2800" dirty="0"/>
          </a:p>
        </p:txBody>
      </p:sp>
      <p:sp>
        <p:nvSpPr>
          <p:cNvPr id="117762" name="2 İçerik Yer Tutucusu"/>
          <p:cNvSpPr>
            <a:spLocks noGrp="1"/>
          </p:cNvSpPr>
          <p:nvPr>
            <p:ph idx="1"/>
          </p:nvPr>
        </p:nvSpPr>
        <p:spPr/>
        <p:txBody>
          <a:bodyPr/>
          <a:lstStyle/>
          <a:p>
            <a:endParaRPr lang="tr-TR" smtClean="0"/>
          </a:p>
        </p:txBody>
      </p:sp>
      <p:pic>
        <p:nvPicPr>
          <p:cNvPr id="117763" name="Picture 4" descr="sekil-1"/>
          <p:cNvPicPr>
            <a:picLocks noChangeAspect="1" noChangeArrowheads="1"/>
          </p:cNvPicPr>
          <p:nvPr/>
        </p:nvPicPr>
        <p:blipFill>
          <a:blip r:embed="rId2" cstate="print"/>
          <a:srcRect/>
          <a:stretch>
            <a:fillRect/>
          </a:stretch>
        </p:blipFill>
        <p:spPr bwMode="auto">
          <a:xfrm>
            <a:off x="539750" y="1125538"/>
            <a:ext cx="8208963" cy="4533900"/>
          </a:xfrm>
          <a:prstGeom prst="rect">
            <a:avLst/>
          </a:prstGeom>
          <a:noFill/>
          <a:ln w="9525">
            <a:noFill/>
            <a:miter lim="800000"/>
            <a:headEnd/>
            <a:tailEnd/>
          </a:ln>
        </p:spPr>
      </p:pic>
      <p:sp>
        <p:nvSpPr>
          <p:cNvPr id="5" name="Text Box 5"/>
          <p:cNvSpPr txBox="1">
            <a:spLocks noChangeArrowheads="1"/>
          </p:cNvSpPr>
          <p:nvPr/>
        </p:nvSpPr>
        <p:spPr bwMode="auto">
          <a:xfrm>
            <a:off x="2479675" y="3822700"/>
            <a:ext cx="1150938" cy="366713"/>
          </a:xfrm>
          <a:prstGeom prst="rect">
            <a:avLst/>
          </a:prstGeom>
          <a:noFill/>
          <a:ln>
            <a:noFill/>
          </a:ln>
          <a:extLst/>
        </p:spPr>
        <p:txBody>
          <a:bodyPr>
            <a:spAutoFit/>
          </a:bodyPr>
          <a:lstStyle>
            <a:lvl1pPr eaLnBrk="0" hangingPunct="0">
              <a:defRPr sz="3200" b="1">
                <a:solidFill>
                  <a:schemeClr val="tx1"/>
                </a:solidFill>
                <a:latin typeface="Arial" charset="0"/>
              </a:defRPr>
            </a:lvl1pPr>
            <a:lvl2pPr marL="742950" indent="-285750" eaLnBrk="0" hangingPunct="0">
              <a:defRPr sz="3200" b="1">
                <a:solidFill>
                  <a:schemeClr val="tx1"/>
                </a:solidFill>
                <a:latin typeface="Arial" charset="0"/>
              </a:defRPr>
            </a:lvl2pPr>
            <a:lvl3pPr marL="1143000" indent="-228600" eaLnBrk="0" hangingPunct="0">
              <a:defRPr sz="3200" b="1">
                <a:solidFill>
                  <a:schemeClr val="tx1"/>
                </a:solidFill>
                <a:latin typeface="Arial" charset="0"/>
              </a:defRPr>
            </a:lvl3pPr>
            <a:lvl4pPr marL="1600200" indent="-228600" eaLnBrk="0" hangingPunct="0">
              <a:defRPr sz="3200" b="1">
                <a:solidFill>
                  <a:schemeClr val="tx1"/>
                </a:solidFill>
                <a:latin typeface="Arial" charset="0"/>
              </a:defRPr>
            </a:lvl4pPr>
            <a:lvl5pPr marL="2057400" indent="-228600" eaLnBrk="0" hangingPunct="0">
              <a:defRPr sz="3200" b="1">
                <a:solidFill>
                  <a:schemeClr val="tx1"/>
                </a:solidFill>
                <a:latin typeface="Arial" charset="0"/>
              </a:defRPr>
            </a:lvl5pPr>
            <a:lvl6pPr marL="2514600" indent="-228600" algn="ctr" eaLnBrk="0" fontAlgn="base" hangingPunct="0">
              <a:spcBef>
                <a:spcPct val="0"/>
              </a:spcBef>
              <a:spcAft>
                <a:spcPct val="0"/>
              </a:spcAft>
              <a:defRPr sz="3200" b="1">
                <a:solidFill>
                  <a:schemeClr val="tx1"/>
                </a:solidFill>
                <a:latin typeface="Arial" charset="0"/>
              </a:defRPr>
            </a:lvl6pPr>
            <a:lvl7pPr marL="2971800" indent="-228600" algn="ctr" eaLnBrk="0" fontAlgn="base" hangingPunct="0">
              <a:spcBef>
                <a:spcPct val="0"/>
              </a:spcBef>
              <a:spcAft>
                <a:spcPct val="0"/>
              </a:spcAft>
              <a:defRPr sz="3200" b="1">
                <a:solidFill>
                  <a:schemeClr val="tx1"/>
                </a:solidFill>
                <a:latin typeface="Arial" charset="0"/>
              </a:defRPr>
            </a:lvl7pPr>
            <a:lvl8pPr marL="3429000" indent="-228600" algn="ctr" eaLnBrk="0" fontAlgn="base" hangingPunct="0">
              <a:spcBef>
                <a:spcPct val="0"/>
              </a:spcBef>
              <a:spcAft>
                <a:spcPct val="0"/>
              </a:spcAft>
              <a:defRPr sz="3200" b="1">
                <a:solidFill>
                  <a:schemeClr val="tx1"/>
                </a:solidFill>
                <a:latin typeface="Arial" charset="0"/>
              </a:defRPr>
            </a:lvl8pPr>
            <a:lvl9pPr marL="3886200" indent="-228600" algn="ctr" eaLnBrk="0" fontAlgn="base" hangingPunct="0">
              <a:spcBef>
                <a:spcPct val="0"/>
              </a:spcBef>
              <a:spcAft>
                <a:spcPct val="0"/>
              </a:spcAft>
              <a:defRPr sz="3200" b="1">
                <a:solidFill>
                  <a:schemeClr val="tx1"/>
                </a:solidFill>
                <a:latin typeface="Arial" charset="0"/>
              </a:defRPr>
            </a:lvl9pPr>
          </a:lstStyle>
          <a:p>
            <a:pPr algn="ctr" eaLnBrk="1" hangingPunct="1">
              <a:defRPr/>
            </a:pPr>
            <a:r>
              <a:rPr lang="tr-TR" sz="1800" u="sng" kern="0" dirty="0" smtClean="0">
                <a:solidFill>
                  <a:srgbClr val="FF3300"/>
                </a:solidFill>
              </a:rPr>
              <a:t>Türkiye</a:t>
            </a:r>
          </a:p>
        </p:txBody>
      </p:sp>
      <p:sp>
        <p:nvSpPr>
          <p:cNvPr id="6" name="Slayt Numarası Yer Tutucusu 5"/>
          <p:cNvSpPr>
            <a:spLocks noGrp="1"/>
          </p:cNvSpPr>
          <p:nvPr>
            <p:ph type="sldNum" sz="quarter" idx="12"/>
          </p:nvPr>
        </p:nvSpPr>
        <p:spPr/>
        <p:txBody>
          <a:bodyPr/>
          <a:lstStyle/>
          <a:p>
            <a:pPr>
              <a:defRPr/>
            </a:pPr>
            <a:fld id="{2A96A9F8-00A1-435E-8C9E-36036141B9FA}" type="slidenum">
              <a:rPr lang="tr-TR"/>
              <a:pPr>
                <a:defRPr/>
              </a:pPr>
              <a:t>44</a:t>
            </a:fld>
            <a:endParaRPr lang="tr-T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332656"/>
            <a:ext cx="8686800" cy="792088"/>
          </a:xfrm>
        </p:spPr>
        <p:txBody>
          <a:bodyPr/>
          <a:lstStyle/>
          <a:p>
            <a:pPr algn="ctr" fontAlgn="auto">
              <a:spcAft>
                <a:spcPts val="0"/>
              </a:spcAft>
              <a:defRPr/>
            </a:pPr>
            <a:r>
              <a:rPr lang="tr-TR" sz="2800" b="1" dirty="0">
                <a:effectLst/>
              </a:rPr>
              <a:t>İŞ KAZASI İSTATİSTİKLERİ</a:t>
            </a:r>
            <a:endParaRPr lang="tr-TR" sz="2800" dirty="0"/>
          </a:p>
        </p:txBody>
      </p:sp>
      <p:sp>
        <p:nvSpPr>
          <p:cNvPr id="3" name="2 İçerik Yer Tutucusu"/>
          <p:cNvSpPr>
            <a:spLocks noGrp="1"/>
          </p:cNvSpPr>
          <p:nvPr>
            <p:ph idx="1"/>
          </p:nvPr>
        </p:nvSpPr>
        <p:spPr>
          <a:xfrm>
            <a:off x="304800" y="1196975"/>
            <a:ext cx="8686800" cy="4883150"/>
          </a:xfrm>
        </p:spPr>
        <p:txBody>
          <a:bodyPr>
            <a:normAutofit fontScale="55000" lnSpcReduction="20000"/>
          </a:bodyPr>
          <a:lstStyle/>
          <a:p>
            <a:pPr fontAlgn="auto">
              <a:spcAft>
                <a:spcPts val="0"/>
              </a:spcAft>
              <a:buFont typeface="Wingdings 2"/>
              <a:buChar char=""/>
              <a:defRPr/>
            </a:pPr>
            <a:r>
              <a:rPr lang="tr-TR" b="1" dirty="0">
                <a:solidFill>
                  <a:srgbClr val="002060"/>
                </a:solidFill>
              </a:rPr>
              <a:t>KAZA SIKLIK ORANI (KSO) (</a:t>
            </a:r>
            <a:r>
              <a:rPr lang="tr-TR" b="1" dirty="0" err="1">
                <a:solidFill>
                  <a:srgbClr val="002060"/>
                </a:solidFill>
              </a:rPr>
              <a:t>Accident</a:t>
            </a:r>
            <a:r>
              <a:rPr lang="tr-TR" b="1" dirty="0">
                <a:solidFill>
                  <a:srgbClr val="002060"/>
                </a:solidFill>
              </a:rPr>
              <a:t> </a:t>
            </a:r>
            <a:r>
              <a:rPr lang="tr-TR" b="1" dirty="0" err="1">
                <a:solidFill>
                  <a:srgbClr val="002060"/>
                </a:solidFill>
              </a:rPr>
              <a:t>Frequency</a:t>
            </a:r>
            <a:r>
              <a:rPr lang="tr-TR" b="1" dirty="0">
                <a:solidFill>
                  <a:srgbClr val="002060"/>
                </a:solidFill>
              </a:rPr>
              <a:t> Rate)</a:t>
            </a:r>
            <a:endParaRPr lang="tr-TR" dirty="0">
              <a:solidFill>
                <a:srgbClr val="002060"/>
              </a:solidFill>
            </a:endParaRPr>
          </a:p>
          <a:p>
            <a:pPr marL="0" indent="0" fontAlgn="auto">
              <a:spcAft>
                <a:spcPts val="0"/>
              </a:spcAft>
              <a:buFont typeface="Wingdings 2"/>
              <a:buNone/>
              <a:defRPr/>
            </a:pPr>
            <a:r>
              <a:rPr lang="tr-TR" dirty="0">
                <a:solidFill>
                  <a:srgbClr val="002060"/>
                </a:solidFill>
              </a:rPr>
              <a:t>Takvim yılı içerisindeki ölümlü ve/veya ölümlü olmayan mesleki yaralanmaların toplam sayısının, aynı yıl içerisinde referans grupta yer alan işçilerin çalışma saatlerinin toplamına bölünmesiyle elde edilen değerin 1.000.000 katsayısı ile çarpılmasıyla hesaplanır</a:t>
            </a:r>
            <a:r>
              <a:rPr lang="tr-TR" dirty="0" smtClean="0">
                <a:solidFill>
                  <a:srgbClr val="002060"/>
                </a:solidFill>
              </a:rPr>
              <a:t>.</a:t>
            </a:r>
          </a:p>
          <a:p>
            <a:pPr marL="0" indent="0" fontAlgn="auto">
              <a:spcAft>
                <a:spcPts val="0"/>
              </a:spcAft>
              <a:buFont typeface="Wingdings 2"/>
              <a:buNone/>
              <a:defRPr/>
            </a:pPr>
            <a:endParaRPr lang="tr-TR" dirty="0">
              <a:solidFill>
                <a:srgbClr val="002060"/>
              </a:solidFill>
            </a:endParaRPr>
          </a:p>
          <a:p>
            <a:pPr marL="0" indent="0" fontAlgn="auto">
              <a:spcAft>
                <a:spcPts val="0"/>
              </a:spcAft>
              <a:buFont typeface="Wingdings 2"/>
              <a:buNone/>
              <a:defRPr/>
            </a:pPr>
            <a:r>
              <a:rPr lang="tr-TR" dirty="0">
                <a:solidFill>
                  <a:srgbClr val="002060"/>
                </a:solidFill>
              </a:rPr>
              <a:t>Bununla ilgili bir örnek aşağıda gösterilmiştir:</a:t>
            </a:r>
          </a:p>
          <a:p>
            <a:pPr marL="0" indent="0" fontAlgn="auto">
              <a:spcAft>
                <a:spcPts val="0"/>
              </a:spcAft>
              <a:buFont typeface="Wingdings 2"/>
              <a:buNone/>
              <a:defRPr/>
            </a:pPr>
            <a:r>
              <a:rPr lang="tr-TR" dirty="0">
                <a:solidFill>
                  <a:srgbClr val="002060"/>
                </a:solidFill>
              </a:rPr>
              <a:t>850 işçinin çalıştığı bir işletmede, bir yıl içerisinde 100 iş kazasının meydana geldiği ve kaybedilen iş günü toplamının ise (yıllık izin, işe gelmeme, hastalık ve kaza gibi) 40.000 olduğu varsayılsın (1 yıl içerisinde 300 iş gününün bulunduğu ve 1 iş gününde 7,5 saat çalışıldığı kabul edilmektedir.). </a:t>
            </a:r>
          </a:p>
          <a:p>
            <a:pPr marL="0" indent="0" fontAlgn="auto">
              <a:spcAft>
                <a:spcPts val="0"/>
              </a:spcAft>
              <a:buFont typeface="Wingdings 2"/>
              <a:buNone/>
              <a:defRPr/>
            </a:pPr>
            <a:r>
              <a:rPr lang="tr-TR" dirty="0">
                <a:solidFill>
                  <a:srgbClr val="002060"/>
                </a:solidFill>
              </a:rPr>
              <a:t>Bu durumda, kaza sıklık oranı aşağıdaki formüle göre hesaplanacaktır</a:t>
            </a:r>
            <a:r>
              <a:rPr lang="tr-TR" dirty="0" smtClean="0">
                <a:solidFill>
                  <a:srgbClr val="002060"/>
                </a:solidFill>
              </a:rPr>
              <a:t>:</a:t>
            </a:r>
          </a:p>
          <a:p>
            <a:pPr marL="0" indent="0" fontAlgn="auto">
              <a:spcAft>
                <a:spcPts val="0"/>
              </a:spcAft>
              <a:buFont typeface="Wingdings 2"/>
              <a:buNone/>
              <a:defRPr/>
            </a:pPr>
            <a:endParaRPr lang="tr-TR" dirty="0">
              <a:solidFill>
                <a:srgbClr val="002060"/>
              </a:solidFill>
            </a:endParaRPr>
          </a:p>
          <a:p>
            <a:pPr fontAlgn="auto">
              <a:spcAft>
                <a:spcPts val="0"/>
              </a:spcAft>
              <a:buFont typeface="Wingdings 2"/>
              <a:buChar char=""/>
              <a:defRPr/>
            </a:pPr>
            <a:r>
              <a:rPr lang="tr-TR" dirty="0">
                <a:solidFill>
                  <a:srgbClr val="002060"/>
                </a:solidFill>
              </a:rPr>
              <a:t>KSO=Toplam Kaza Sayısı x1.000.000/Toplam İnsan Saat Çalışma Sayısı</a:t>
            </a:r>
          </a:p>
          <a:p>
            <a:pPr fontAlgn="auto">
              <a:spcAft>
                <a:spcPts val="0"/>
              </a:spcAft>
              <a:buFont typeface="Wingdings 2"/>
              <a:buChar char=""/>
              <a:defRPr/>
            </a:pPr>
            <a:r>
              <a:rPr lang="tr-TR" dirty="0">
                <a:solidFill>
                  <a:srgbClr val="002060"/>
                </a:solidFill>
              </a:rPr>
              <a:t>KSO=100 x1.000.000/(850x300x7,5)-(40.000x7,5)</a:t>
            </a:r>
          </a:p>
          <a:p>
            <a:pPr fontAlgn="auto">
              <a:spcAft>
                <a:spcPts val="0"/>
              </a:spcAft>
              <a:buFont typeface="Wingdings 2"/>
              <a:buChar char=""/>
              <a:defRPr/>
            </a:pPr>
            <a:r>
              <a:rPr lang="tr-TR" dirty="0">
                <a:solidFill>
                  <a:srgbClr val="002060"/>
                </a:solidFill>
              </a:rPr>
              <a:t>KSO=62,01</a:t>
            </a:r>
          </a:p>
          <a:p>
            <a:pPr fontAlgn="auto">
              <a:spcAft>
                <a:spcPts val="0"/>
              </a:spcAft>
              <a:buFont typeface="Wingdings 2"/>
              <a:buChar char=""/>
              <a:defRPr/>
            </a:pPr>
            <a:endParaRPr lang="tr-TR" dirty="0"/>
          </a:p>
        </p:txBody>
      </p:sp>
      <p:sp>
        <p:nvSpPr>
          <p:cNvPr id="4" name="Slayt Numarası Yer Tutucusu 3"/>
          <p:cNvSpPr>
            <a:spLocks noGrp="1"/>
          </p:cNvSpPr>
          <p:nvPr>
            <p:ph type="sldNum" sz="quarter" idx="12"/>
          </p:nvPr>
        </p:nvSpPr>
        <p:spPr/>
        <p:txBody>
          <a:bodyPr/>
          <a:lstStyle/>
          <a:p>
            <a:pPr>
              <a:defRPr/>
            </a:pPr>
            <a:fld id="{AFB7C6CA-CC53-4204-B916-38E216AC27B2}" type="slidenum">
              <a:rPr lang="tr-TR"/>
              <a:pPr>
                <a:defRPr/>
              </a:pPr>
              <a:t>45</a:t>
            </a:fld>
            <a:endParaRPr lang="tr-T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332656"/>
            <a:ext cx="8686800" cy="792088"/>
          </a:xfrm>
        </p:spPr>
        <p:txBody>
          <a:bodyPr/>
          <a:lstStyle/>
          <a:p>
            <a:pPr algn="ctr" fontAlgn="auto">
              <a:spcAft>
                <a:spcPts val="0"/>
              </a:spcAft>
              <a:defRPr/>
            </a:pPr>
            <a:r>
              <a:rPr lang="tr-TR" sz="2800" b="1" dirty="0">
                <a:effectLst/>
              </a:rPr>
              <a:t>İŞ KAZASI İSTATİSTİKLERİ</a:t>
            </a:r>
            <a:endParaRPr lang="tr-TR" sz="2800" dirty="0"/>
          </a:p>
        </p:txBody>
      </p:sp>
      <p:sp>
        <p:nvSpPr>
          <p:cNvPr id="3" name="2 İçerik Yer Tutucusu"/>
          <p:cNvSpPr>
            <a:spLocks noGrp="1"/>
          </p:cNvSpPr>
          <p:nvPr>
            <p:ph idx="1"/>
          </p:nvPr>
        </p:nvSpPr>
        <p:spPr>
          <a:xfrm>
            <a:off x="304800" y="1196975"/>
            <a:ext cx="8686800" cy="4883150"/>
          </a:xfrm>
        </p:spPr>
        <p:txBody>
          <a:bodyPr>
            <a:normAutofit fontScale="55000" lnSpcReduction="20000"/>
          </a:bodyPr>
          <a:lstStyle/>
          <a:p>
            <a:pPr marL="0" indent="0" fontAlgn="auto">
              <a:spcAft>
                <a:spcPts val="0"/>
              </a:spcAft>
              <a:buFont typeface="Wingdings 2"/>
              <a:buNone/>
              <a:defRPr/>
            </a:pPr>
            <a:r>
              <a:rPr lang="tr-TR" b="1" dirty="0">
                <a:solidFill>
                  <a:srgbClr val="002060"/>
                </a:solidFill>
              </a:rPr>
              <a:t>KAZA AĞIRLIK ORANI (KAO) (</a:t>
            </a:r>
            <a:r>
              <a:rPr lang="tr-TR" b="1" dirty="0" err="1">
                <a:solidFill>
                  <a:srgbClr val="002060"/>
                </a:solidFill>
              </a:rPr>
              <a:t>Accident</a:t>
            </a:r>
            <a:r>
              <a:rPr lang="tr-TR" b="1" dirty="0">
                <a:solidFill>
                  <a:srgbClr val="002060"/>
                </a:solidFill>
              </a:rPr>
              <a:t> </a:t>
            </a:r>
            <a:r>
              <a:rPr lang="tr-TR" b="1" dirty="0" err="1">
                <a:solidFill>
                  <a:srgbClr val="002060"/>
                </a:solidFill>
              </a:rPr>
              <a:t>Severity</a:t>
            </a:r>
            <a:r>
              <a:rPr lang="tr-TR" b="1" dirty="0">
                <a:solidFill>
                  <a:srgbClr val="002060"/>
                </a:solidFill>
              </a:rPr>
              <a:t> Rate</a:t>
            </a:r>
            <a:r>
              <a:rPr lang="tr-TR" b="1" dirty="0" smtClean="0">
                <a:solidFill>
                  <a:srgbClr val="002060"/>
                </a:solidFill>
              </a:rPr>
              <a:t>)</a:t>
            </a:r>
          </a:p>
          <a:p>
            <a:pPr marL="0" indent="0" fontAlgn="auto">
              <a:spcAft>
                <a:spcPts val="0"/>
              </a:spcAft>
              <a:buFont typeface="Wingdings 2"/>
              <a:buNone/>
              <a:defRPr/>
            </a:pPr>
            <a:endParaRPr lang="tr-TR" dirty="0">
              <a:solidFill>
                <a:srgbClr val="002060"/>
              </a:solidFill>
            </a:endParaRPr>
          </a:p>
          <a:p>
            <a:pPr marL="0" indent="0" fontAlgn="auto">
              <a:spcAft>
                <a:spcPts val="0"/>
              </a:spcAft>
              <a:buFont typeface="Wingdings 2"/>
              <a:buNone/>
              <a:defRPr/>
            </a:pPr>
            <a:r>
              <a:rPr lang="tr-TR" dirty="0">
                <a:solidFill>
                  <a:srgbClr val="002060"/>
                </a:solidFill>
              </a:rPr>
              <a:t>Takvim yılı içerisindeki ölümlü ve/veya ölümlü olmayan mesleki yaralanmalardan dolayı toplam kayıp gün sayısının, aynı yıl içerisinde referans grupta yer alan işçilerin çalışma saatlerinin toplamına bölünmesiyle elde edilen değerin 1000 katsayısı ile çarpılmasıyla hesaplanır.</a:t>
            </a:r>
          </a:p>
          <a:p>
            <a:pPr marL="0" indent="0" fontAlgn="auto">
              <a:spcAft>
                <a:spcPts val="0"/>
              </a:spcAft>
              <a:buFont typeface="Wingdings 2"/>
              <a:buNone/>
              <a:defRPr/>
            </a:pPr>
            <a:r>
              <a:rPr lang="tr-TR" dirty="0">
                <a:solidFill>
                  <a:srgbClr val="002060"/>
                </a:solidFill>
              </a:rPr>
              <a:t>Bu durumda, kaza ağırlık oranı aşağıdaki formüle göre hesaplanacaktır</a:t>
            </a:r>
            <a:r>
              <a:rPr lang="tr-TR" dirty="0" smtClean="0">
                <a:solidFill>
                  <a:srgbClr val="002060"/>
                </a:solidFill>
              </a:rPr>
              <a:t>:</a:t>
            </a:r>
          </a:p>
          <a:p>
            <a:pPr fontAlgn="auto">
              <a:spcAft>
                <a:spcPts val="0"/>
              </a:spcAft>
              <a:buFont typeface="Wingdings 2"/>
              <a:buChar char=""/>
              <a:defRPr/>
            </a:pPr>
            <a:endParaRPr lang="tr-TR" dirty="0">
              <a:solidFill>
                <a:srgbClr val="002060"/>
              </a:solidFill>
            </a:endParaRPr>
          </a:p>
          <a:p>
            <a:pPr marL="0" indent="0" fontAlgn="auto">
              <a:spcAft>
                <a:spcPts val="0"/>
              </a:spcAft>
              <a:buFont typeface="Wingdings 2"/>
              <a:buNone/>
              <a:defRPr/>
            </a:pPr>
            <a:r>
              <a:rPr lang="tr-TR" dirty="0">
                <a:solidFill>
                  <a:srgbClr val="002060"/>
                </a:solidFill>
              </a:rPr>
              <a:t>KAO=Kazalardan Dolayı Toplam Kayıp Gün Sayısı x1000/Toplam İnsan Saat Çalışma Sayısı</a:t>
            </a:r>
          </a:p>
          <a:p>
            <a:pPr marL="0" indent="0" fontAlgn="auto">
              <a:spcAft>
                <a:spcPts val="0"/>
              </a:spcAft>
              <a:buFont typeface="Wingdings 2"/>
              <a:buNone/>
              <a:defRPr/>
            </a:pPr>
            <a:endParaRPr lang="tr-TR" dirty="0" smtClean="0">
              <a:solidFill>
                <a:srgbClr val="002060"/>
              </a:solidFill>
            </a:endParaRPr>
          </a:p>
          <a:p>
            <a:pPr marL="0" indent="0" fontAlgn="auto">
              <a:spcAft>
                <a:spcPts val="0"/>
              </a:spcAft>
              <a:buFont typeface="Wingdings 2"/>
              <a:buNone/>
              <a:defRPr/>
            </a:pPr>
            <a:r>
              <a:rPr lang="tr-TR" dirty="0" smtClean="0">
                <a:solidFill>
                  <a:srgbClr val="002060"/>
                </a:solidFill>
              </a:rPr>
              <a:t>Bu </a:t>
            </a:r>
            <a:r>
              <a:rPr lang="tr-TR" dirty="0">
                <a:solidFill>
                  <a:srgbClr val="002060"/>
                </a:solidFill>
              </a:rPr>
              <a:t>oranın hesaplanması sırasında, eğer ölümlü iş kazası veya sürekli iş göremezlik durumu mevcut ise, kazalardan dolayı toplam kayıp gün sayısına, her ölümlü ve/veya sürekli iş göremezlik olayı için ayrı ayrı 7500 gün eklenmesi gerekmektedir.</a:t>
            </a:r>
          </a:p>
          <a:p>
            <a:pPr fontAlgn="auto">
              <a:spcAft>
                <a:spcPts val="0"/>
              </a:spcAft>
              <a:buFont typeface="Wingdings 2"/>
              <a:buChar char=""/>
              <a:defRPr/>
            </a:pPr>
            <a:endParaRPr lang="tr-TR" dirty="0" smtClean="0">
              <a:solidFill>
                <a:srgbClr val="002060"/>
              </a:solidFill>
            </a:endParaRPr>
          </a:p>
          <a:p>
            <a:pPr marL="0" indent="0" fontAlgn="auto">
              <a:spcAft>
                <a:spcPts val="0"/>
              </a:spcAft>
              <a:buFont typeface="Wingdings 2"/>
              <a:buNone/>
              <a:defRPr/>
            </a:pPr>
            <a:r>
              <a:rPr lang="tr-TR" dirty="0" smtClean="0">
                <a:solidFill>
                  <a:srgbClr val="002060"/>
                </a:solidFill>
              </a:rPr>
              <a:t>Geçici </a:t>
            </a:r>
            <a:r>
              <a:rPr lang="tr-TR" dirty="0">
                <a:solidFill>
                  <a:srgbClr val="002060"/>
                </a:solidFill>
              </a:rPr>
              <a:t>iş göremezlik olaylarında, tıbbi işlemlerin 1 günden daha az sürmesi durumları dikkate alınmamaktadır.</a:t>
            </a:r>
          </a:p>
          <a:p>
            <a:pPr fontAlgn="auto">
              <a:spcAft>
                <a:spcPts val="0"/>
              </a:spcAft>
              <a:buFont typeface="Wingdings 2"/>
              <a:buChar char=""/>
              <a:defRPr/>
            </a:pPr>
            <a:endParaRPr lang="tr-TR" dirty="0">
              <a:solidFill>
                <a:srgbClr val="002060"/>
              </a:solidFill>
            </a:endParaRPr>
          </a:p>
        </p:txBody>
      </p:sp>
      <p:sp>
        <p:nvSpPr>
          <p:cNvPr id="4" name="Slayt Numarası Yer Tutucusu 3"/>
          <p:cNvSpPr>
            <a:spLocks noGrp="1"/>
          </p:cNvSpPr>
          <p:nvPr>
            <p:ph type="sldNum" sz="quarter" idx="12"/>
          </p:nvPr>
        </p:nvSpPr>
        <p:spPr/>
        <p:txBody>
          <a:bodyPr/>
          <a:lstStyle/>
          <a:p>
            <a:pPr>
              <a:defRPr/>
            </a:pPr>
            <a:fld id="{DBA7921E-08C8-44AD-98F9-1D71C75EC10E}" type="slidenum">
              <a:rPr lang="tr-TR"/>
              <a:pPr>
                <a:defRPr/>
              </a:pPr>
              <a:t>46</a:t>
            </a:fld>
            <a:endParaRPr lang="tr-T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332656"/>
            <a:ext cx="8686800" cy="792088"/>
          </a:xfrm>
        </p:spPr>
        <p:txBody>
          <a:bodyPr/>
          <a:lstStyle/>
          <a:p>
            <a:pPr algn="ctr" fontAlgn="auto">
              <a:spcAft>
                <a:spcPts val="0"/>
              </a:spcAft>
              <a:defRPr/>
            </a:pPr>
            <a:r>
              <a:rPr lang="tr-TR" sz="2800" b="1" dirty="0">
                <a:effectLst/>
              </a:rPr>
              <a:t>İŞ KAZASI İSTATİSTİKLERİ</a:t>
            </a:r>
            <a:endParaRPr lang="tr-TR" sz="2800" dirty="0"/>
          </a:p>
        </p:txBody>
      </p:sp>
      <p:sp>
        <p:nvSpPr>
          <p:cNvPr id="3" name="2 İçerik Yer Tutucusu"/>
          <p:cNvSpPr>
            <a:spLocks noGrp="1"/>
          </p:cNvSpPr>
          <p:nvPr>
            <p:ph idx="1"/>
          </p:nvPr>
        </p:nvSpPr>
        <p:spPr>
          <a:xfrm>
            <a:off x="304800" y="1196975"/>
            <a:ext cx="8686800" cy="4883150"/>
          </a:xfrm>
        </p:spPr>
        <p:txBody>
          <a:bodyPr>
            <a:normAutofit fontScale="70000" lnSpcReduction="20000"/>
          </a:bodyPr>
          <a:lstStyle/>
          <a:p>
            <a:pPr marL="0" indent="0" fontAlgn="auto">
              <a:spcAft>
                <a:spcPts val="0"/>
              </a:spcAft>
              <a:buFont typeface="Wingdings 2"/>
              <a:buNone/>
              <a:defRPr/>
            </a:pPr>
            <a:r>
              <a:rPr lang="tr-TR" b="1" dirty="0">
                <a:solidFill>
                  <a:srgbClr val="002060"/>
                </a:solidFill>
              </a:rPr>
              <a:t>KAZA OLABİLİRLİK ORANI (KOO) (</a:t>
            </a:r>
            <a:r>
              <a:rPr lang="tr-TR" b="1" dirty="0" err="1">
                <a:solidFill>
                  <a:srgbClr val="002060"/>
                </a:solidFill>
              </a:rPr>
              <a:t>Accident</a:t>
            </a:r>
            <a:r>
              <a:rPr lang="tr-TR" b="1" dirty="0">
                <a:solidFill>
                  <a:srgbClr val="002060"/>
                </a:solidFill>
              </a:rPr>
              <a:t> </a:t>
            </a:r>
            <a:r>
              <a:rPr lang="tr-TR" b="1" dirty="0" err="1">
                <a:solidFill>
                  <a:srgbClr val="002060"/>
                </a:solidFill>
              </a:rPr>
              <a:t>Insidence</a:t>
            </a:r>
            <a:r>
              <a:rPr lang="tr-TR" b="1" dirty="0">
                <a:solidFill>
                  <a:srgbClr val="002060"/>
                </a:solidFill>
              </a:rPr>
              <a:t> Rate)</a:t>
            </a:r>
            <a:endParaRPr lang="tr-TR" dirty="0">
              <a:solidFill>
                <a:srgbClr val="002060"/>
              </a:solidFill>
            </a:endParaRPr>
          </a:p>
          <a:p>
            <a:pPr marL="0" indent="0" fontAlgn="auto">
              <a:spcAft>
                <a:spcPts val="0"/>
              </a:spcAft>
              <a:buFont typeface="Wingdings 2"/>
              <a:buNone/>
              <a:defRPr/>
            </a:pPr>
            <a:endParaRPr lang="tr-TR" dirty="0">
              <a:solidFill>
                <a:srgbClr val="002060"/>
              </a:solidFill>
            </a:endParaRPr>
          </a:p>
          <a:p>
            <a:pPr marL="0" indent="0" fontAlgn="auto">
              <a:spcAft>
                <a:spcPts val="0"/>
              </a:spcAft>
              <a:buFont typeface="Wingdings 2"/>
              <a:buNone/>
              <a:defRPr/>
            </a:pPr>
            <a:r>
              <a:rPr lang="tr-TR" dirty="0">
                <a:solidFill>
                  <a:srgbClr val="002060"/>
                </a:solidFill>
              </a:rPr>
              <a:t>Takvim yılı içerisindeki ölümlü ve/veya ölümlü olmayan mesleki yaralanmaların toplam sayısının, aynı yıl içerisinde referans grupta yer alan işçilerin toplam sayısına bölünmesiyle elde edilen değerin 100.000 katsayısı ile çarpılmasıyla hesaplanır. Bu oran, istatistik verilerinin elde edilmesi ve değerlendirilmesi açısından daha basit ve sade bir oranı temsil etmektedir. Oran tipleri çeşitli ülkelerde, istihdam edilen her 100.000 işçi, her 100.000 çalışan veya her 100.000 sigortalı işçi olarak dikkate alınmaktadır. Uluslararası Çalışma Örgütü (ILO) istatistiklerinde, Sosyal Sigortalar Kurumu (SSK) istatistikleri kaynak olarak alındığından dolayı, Türkiye için her 100.000 sigortalı işçi sayısına göre değerlendirme yapılmaktadır.</a:t>
            </a:r>
          </a:p>
          <a:p>
            <a:pPr fontAlgn="auto">
              <a:spcAft>
                <a:spcPts val="0"/>
              </a:spcAft>
              <a:buFont typeface="Wingdings 2"/>
              <a:buChar char=""/>
              <a:defRPr/>
            </a:pPr>
            <a:endParaRPr lang="tr-TR" dirty="0"/>
          </a:p>
        </p:txBody>
      </p:sp>
      <p:sp>
        <p:nvSpPr>
          <p:cNvPr id="4" name="Slayt Numarası Yer Tutucusu 3"/>
          <p:cNvSpPr>
            <a:spLocks noGrp="1"/>
          </p:cNvSpPr>
          <p:nvPr>
            <p:ph type="sldNum" sz="quarter" idx="12"/>
          </p:nvPr>
        </p:nvSpPr>
        <p:spPr/>
        <p:txBody>
          <a:bodyPr/>
          <a:lstStyle/>
          <a:p>
            <a:pPr>
              <a:defRPr/>
            </a:pPr>
            <a:fld id="{7947D4CF-7614-4122-B69F-AFCFAEE2B828}" type="slidenum">
              <a:rPr lang="tr-TR"/>
              <a:pPr>
                <a:defRPr/>
              </a:pPr>
              <a:t>47</a:t>
            </a:fld>
            <a:endParaRPr lang="tr-T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92" name="Object 20"/>
          <p:cNvGraphicFramePr>
            <a:graphicFrameLocks noChangeAspect="1"/>
          </p:cNvGraphicFramePr>
          <p:nvPr>
            <p:extLst>
              <p:ext uri="{D42A27DB-BD31-4B8C-83A1-F6EECF244321}">
                <p14:modId xmlns:p14="http://schemas.microsoft.com/office/powerpoint/2010/main" val="825306304"/>
              </p:ext>
            </p:extLst>
          </p:nvPr>
        </p:nvGraphicFramePr>
        <p:xfrm>
          <a:off x="1115573" y="1340768"/>
          <a:ext cx="6840977" cy="5401022"/>
        </p:xfrm>
        <a:graphic>
          <a:graphicData uri="http://schemas.openxmlformats.org/presentationml/2006/ole">
            <mc:AlternateContent xmlns:mc="http://schemas.openxmlformats.org/markup-compatibility/2006">
              <mc:Choice xmlns:v="urn:schemas-microsoft-com:vml" Requires="v">
                <p:oleObj spid="_x0000_s54295" name="Belge" r:id="rId3" imgW="5974333" imgH="5299359" progId="Word.Document.8">
                  <p:embed/>
                </p:oleObj>
              </mc:Choice>
              <mc:Fallback>
                <p:oleObj name="Belge" r:id="rId3" imgW="5974333" imgH="5299359" progId="Word.Document.8">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t="10605"/>
                      <a:stretch>
                        <a:fillRect/>
                      </a:stretch>
                    </p:blipFill>
                    <p:spPr bwMode="auto">
                      <a:xfrm>
                        <a:off x="1115573" y="1340768"/>
                        <a:ext cx="6840977" cy="5401022"/>
                      </a:xfrm>
                      <a:prstGeom prst="rect">
                        <a:avLst/>
                      </a:prstGeom>
                      <a:noFill/>
                      <a:ln>
                        <a:noFill/>
                      </a:ln>
                      <a:effectLst/>
                    </p:spPr>
                  </p:pic>
                </p:oleObj>
              </mc:Fallback>
            </mc:AlternateContent>
          </a:graphicData>
        </a:graphic>
      </p:graphicFrame>
      <p:sp>
        <p:nvSpPr>
          <p:cNvPr id="54293" name="Slayt Numarası Yer Tutucusu 1"/>
          <p:cNvSpPr>
            <a:spLocks noGrp="1"/>
          </p:cNvSpPr>
          <p:nvPr>
            <p:ph type="sldNum" sz="quarter" idx="12"/>
          </p:nvPr>
        </p:nvSpPr>
        <p:spPr>
          <a:noFill/>
        </p:spPr>
        <p:txBody>
          <a:bodyPr/>
          <a:lstStyle/>
          <a:p>
            <a:pPr fontAlgn="base">
              <a:spcBef>
                <a:spcPct val="0"/>
              </a:spcBef>
              <a:spcAft>
                <a:spcPct val="0"/>
              </a:spcAft>
            </a:pPr>
            <a:fld id="{BA9DE79B-F2D0-49DA-97AA-6347322602D7}" type="slidenum">
              <a:rPr lang="tr-TR" smtClean="0"/>
              <a:pPr fontAlgn="base">
                <a:spcBef>
                  <a:spcPct val="0"/>
                </a:spcBef>
                <a:spcAft>
                  <a:spcPct val="0"/>
                </a:spcAft>
              </a:pPr>
              <a:t>48</a:t>
            </a:fld>
            <a:endParaRPr lang="tr-TR" smtClean="0"/>
          </a:p>
        </p:txBody>
      </p:sp>
      <p:sp>
        <p:nvSpPr>
          <p:cNvPr id="2" name="Dikdörtgen 1"/>
          <p:cNvSpPr/>
          <p:nvPr/>
        </p:nvSpPr>
        <p:spPr>
          <a:xfrm>
            <a:off x="251520" y="90498"/>
            <a:ext cx="8640960" cy="1754326"/>
          </a:xfrm>
          <a:prstGeom prst="rect">
            <a:avLst/>
          </a:prstGeom>
        </p:spPr>
        <p:txBody>
          <a:bodyPr wrap="square">
            <a:spAutoFit/>
          </a:bodyPr>
          <a:lstStyle/>
          <a:p>
            <a:pPr marL="0" indent="0" fontAlgn="auto">
              <a:spcAft>
                <a:spcPts val="0"/>
              </a:spcAft>
              <a:buFont typeface="Wingdings 2"/>
              <a:buNone/>
              <a:defRPr/>
            </a:pPr>
            <a:r>
              <a:rPr lang="tr-TR" b="1" dirty="0">
                <a:solidFill>
                  <a:schemeClr val="bg1"/>
                </a:solidFill>
              </a:rPr>
              <a:t>KAZA PİRAMİDİ</a:t>
            </a:r>
            <a:endParaRPr lang="tr-TR" dirty="0">
              <a:solidFill>
                <a:schemeClr val="bg1"/>
              </a:solidFill>
            </a:endParaRPr>
          </a:p>
          <a:p>
            <a:pPr marL="0" indent="0" fontAlgn="auto">
              <a:spcAft>
                <a:spcPts val="0"/>
              </a:spcAft>
              <a:buFont typeface="Wingdings 2"/>
              <a:buNone/>
              <a:defRPr/>
            </a:pPr>
            <a:r>
              <a:rPr lang="tr-TR" b="1" dirty="0">
                <a:solidFill>
                  <a:schemeClr val="bg1"/>
                </a:solidFill>
              </a:rPr>
              <a:t> </a:t>
            </a:r>
            <a:endParaRPr lang="tr-TR" dirty="0">
              <a:solidFill>
                <a:schemeClr val="bg1"/>
              </a:solidFill>
            </a:endParaRPr>
          </a:p>
          <a:p>
            <a:pPr marL="0" indent="0" fontAlgn="auto">
              <a:spcAft>
                <a:spcPts val="0"/>
              </a:spcAft>
              <a:buFont typeface="Wingdings 2"/>
              <a:buNone/>
              <a:defRPr/>
            </a:pPr>
            <a:r>
              <a:rPr lang="tr-TR" dirty="0">
                <a:solidFill>
                  <a:schemeClr val="bg1"/>
                </a:solidFill>
              </a:rPr>
              <a:t>Kaza nedenlerinin ortaya konması ve iş emniyeti performansının yükseltilebilmesi için hassas ve sağlıklı göstergelere ihtiyaç duyulmaktadır. “Kaza Piramidi”, kaza sonuçlarının boyutu ile kazalara neden olan “Emniyetsiz hareketlerin” arasındaki bağıntıyı ortaya koymaktadır.</a:t>
            </a:r>
            <a:endParaRPr lang="tr-TR" dirty="0">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188640"/>
            <a:ext cx="8686800" cy="792088"/>
          </a:xfrm>
        </p:spPr>
        <p:txBody>
          <a:bodyPr>
            <a:noAutofit/>
          </a:bodyPr>
          <a:lstStyle/>
          <a:p>
            <a:pPr algn="ctr" fontAlgn="auto">
              <a:spcAft>
                <a:spcPts val="0"/>
              </a:spcAft>
              <a:defRPr/>
            </a:pPr>
            <a:r>
              <a:rPr lang="tr-TR" sz="2800" b="1" dirty="0">
                <a:effectLst/>
              </a:rPr>
              <a:t>KAZA SONRASI DÜZENLENECEK BELGELER VE KAZA BİLDİRİMİ</a:t>
            </a:r>
            <a:endParaRPr lang="tr-TR" sz="2800" dirty="0"/>
          </a:p>
        </p:txBody>
      </p:sp>
      <p:sp>
        <p:nvSpPr>
          <p:cNvPr id="3" name="2 İçerik Yer Tutucusu"/>
          <p:cNvSpPr>
            <a:spLocks noGrp="1"/>
          </p:cNvSpPr>
          <p:nvPr>
            <p:ph idx="1"/>
          </p:nvPr>
        </p:nvSpPr>
        <p:spPr>
          <a:xfrm>
            <a:off x="304800" y="1196975"/>
            <a:ext cx="8686800" cy="4883150"/>
          </a:xfrm>
        </p:spPr>
        <p:txBody>
          <a:bodyPr>
            <a:noAutofit/>
          </a:bodyPr>
          <a:lstStyle/>
          <a:p>
            <a:pPr fontAlgn="auto">
              <a:spcAft>
                <a:spcPts val="0"/>
              </a:spcAft>
              <a:buFont typeface="Wingdings 2"/>
              <a:buChar char=""/>
              <a:defRPr/>
            </a:pPr>
            <a:r>
              <a:rPr lang="tr-TR" sz="1800" dirty="0">
                <a:solidFill>
                  <a:srgbClr val="002060"/>
                </a:solidFill>
              </a:rPr>
              <a:t>6331 sayılı İş Sağlığı ve Güvenliği Kanunun 14. Maddesine göre işveren;</a:t>
            </a:r>
          </a:p>
          <a:p>
            <a:pPr marL="0" indent="0" fontAlgn="auto">
              <a:spcAft>
                <a:spcPts val="0"/>
              </a:spcAft>
              <a:buFont typeface="Wingdings 2"/>
              <a:buNone/>
              <a:defRPr/>
            </a:pPr>
            <a:r>
              <a:rPr lang="tr-TR" sz="1800" dirty="0">
                <a:solidFill>
                  <a:srgbClr val="002060"/>
                </a:solidFill>
              </a:rPr>
              <a:t> </a:t>
            </a:r>
          </a:p>
          <a:p>
            <a:pPr marL="0" indent="0" fontAlgn="auto">
              <a:spcAft>
                <a:spcPts val="0"/>
              </a:spcAft>
              <a:buFont typeface="Wingdings 2"/>
              <a:buNone/>
              <a:defRPr/>
            </a:pPr>
            <a:r>
              <a:rPr lang="tr-TR" sz="1800" dirty="0">
                <a:solidFill>
                  <a:srgbClr val="002060"/>
                </a:solidFill>
              </a:rPr>
              <a:t>(1) a) Bütün iş kazalarının ve meslek hastalıklarının kaydını tutar, gerekli incelemeleri yaparak bunlar ile ilgili raporları düzenler. </a:t>
            </a:r>
          </a:p>
          <a:p>
            <a:pPr marL="0" indent="0" fontAlgn="auto">
              <a:spcAft>
                <a:spcPts val="0"/>
              </a:spcAft>
              <a:buFont typeface="Wingdings 2"/>
              <a:buNone/>
              <a:defRPr/>
            </a:pPr>
            <a:endParaRPr lang="tr-TR" sz="1800" dirty="0" smtClean="0">
              <a:solidFill>
                <a:srgbClr val="002060"/>
              </a:solidFill>
            </a:endParaRPr>
          </a:p>
          <a:p>
            <a:pPr marL="0" indent="0" fontAlgn="auto">
              <a:spcAft>
                <a:spcPts val="0"/>
              </a:spcAft>
              <a:buFont typeface="Wingdings 2"/>
              <a:buNone/>
              <a:defRPr/>
            </a:pPr>
            <a:r>
              <a:rPr lang="tr-TR" sz="1800" dirty="0" smtClean="0">
                <a:solidFill>
                  <a:srgbClr val="002060"/>
                </a:solidFill>
              </a:rPr>
              <a:t>b</a:t>
            </a:r>
            <a:r>
              <a:rPr lang="tr-TR" sz="1800" dirty="0">
                <a:solidFill>
                  <a:srgbClr val="002060"/>
                </a:solidFill>
              </a:rPr>
              <a:t>) İşyerinde meydana gelen ancak yaralanma veya ölüme neden olmadığı halde işyeri ya da iş ekipmanının zarara uğramasına yol açan veya çalışan, işyeri ya da iş ekipmanını zarara uğratma potansiyeli olan olayları inceleyerek bunlar ile ilgili raporları düzenler. </a:t>
            </a:r>
          </a:p>
          <a:p>
            <a:pPr marL="0" indent="0" fontAlgn="auto">
              <a:spcAft>
                <a:spcPts val="0"/>
              </a:spcAft>
              <a:buFont typeface="Wingdings 2"/>
              <a:buNone/>
              <a:defRPr/>
            </a:pPr>
            <a:r>
              <a:rPr lang="tr-TR" sz="1800" dirty="0">
                <a:solidFill>
                  <a:srgbClr val="002060"/>
                </a:solidFill>
              </a:rPr>
              <a:t> </a:t>
            </a:r>
          </a:p>
          <a:p>
            <a:pPr marL="0" indent="0" fontAlgn="auto">
              <a:spcAft>
                <a:spcPts val="0"/>
              </a:spcAft>
              <a:buFont typeface="Wingdings 2"/>
              <a:buNone/>
              <a:defRPr/>
            </a:pPr>
            <a:r>
              <a:rPr lang="tr-TR" sz="1800" dirty="0">
                <a:solidFill>
                  <a:srgbClr val="002060"/>
                </a:solidFill>
              </a:rPr>
              <a:t>(2) İşveren, aşağıdaki hallerde belirtilen sürede Sosyal Güvenlik Kurumuna bildirimde bulunur: </a:t>
            </a:r>
          </a:p>
          <a:p>
            <a:pPr marL="0" indent="0" fontAlgn="auto">
              <a:spcAft>
                <a:spcPts val="0"/>
              </a:spcAft>
              <a:buFont typeface="Wingdings 2"/>
              <a:buNone/>
              <a:defRPr/>
            </a:pPr>
            <a:r>
              <a:rPr lang="tr-TR" sz="1800" dirty="0" smtClean="0">
                <a:solidFill>
                  <a:srgbClr val="002060"/>
                </a:solidFill>
              </a:rPr>
              <a:t>	a</a:t>
            </a:r>
            <a:r>
              <a:rPr lang="tr-TR" sz="1800" dirty="0">
                <a:solidFill>
                  <a:srgbClr val="002060"/>
                </a:solidFill>
              </a:rPr>
              <a:t>) İş kazalarını kazadan sonraki </a:t>
            </a:r>
            <a:r>
              <a:rPr lang="tr-TR" sz="1800" b="1" u="sng" dirty="0">
                <a:solidFill>
                  <a:srgbClr val="002060"/>
                </a:solidFill>
              </a:rPr>
              <a:t>üç iş günü </a:t>
            </a:r>
            <a:r>
              <a:rPr lang="tr-TR" sz="1800" dirty="0">
                <a:solidFill>
                  <a:srgbClr val="002060"/>
                </a:solidFill>
              </a:rPr>
              <a:t>içinde. </a:t>
            </a:r>
          </a:p>
          <a:p>
            <a:pPr marL="0" indent="0" fontAlgn="auto">
              <a:spcAft>
                <a:spcPts val="0"/>
              </a:spcAft>
              <a:buFont typeface="Wingdings 2"/>
              <a:buNone/>
              <a:defRPr/>
            </a:pPr>
            <a:r>
              <a:rPr lang="tr-TR" sz="1800" dirty="0" smtClean="0">
                <a:solidFill>
                  <a:srgbClr val="002060"/>
                </a:solidFill>
              </a:rPr>
              <a:t>	b</a:t>
            </a:r>
            <a:r>
              <a:rPr lang="tr-TR" sz="1800" dirty="0">
                <a:solidFill>
                  <a:srgbClr val="002060"/>
                </a:solidFill>
              </a:rPr>
              <a:t>) Sağlık hizmeti sunucuları veya işyeri hekimi tarafından kendisine bildirilen </a:t>
            </a:r>
            <a:r>
              <a:rPr lang="tr-TR" sz="1800" dirty="0" smtClean="0">
                <a:solidFill>
                  <a:srgbClr val="002060"/>
                </a:solidFill>
              </a:rPr>
              <a:t>meslek hastalıklarını</a:t>
            </a:r>
            <a:r>
              <a:rPr lang="tr-TR" sz="1800" dirty="0">
                <a:solidFill>
                  <a:srgbClr val="002060"/>
                </a:solidFill>
              </a:rPr>
              <a:t>, öğrendiği tarihten itibaren </a:t>
            </a:r>
            <a:r>
              <a:rPr lang="tr-TR" sz="1800" b="1" u="sng" dirty="0">
                <a:solidFill>
                  <a:srgbClr val="002060"/>
                </a:solidFill>
              </a:rPr>
              <a:t>üç iş günü </a:t>
            </a:r>
            <a:r>
              <a:rPr lang="tr-TR" sz="1800" dirty="0">
                <a:solidFill>
                  <a:srgbClr val="002060"/>
                </a:solidFill>
              </a:rPr>
              <a:t>içinde.  </a:t>
            </a:r>
          </a:p>
          <a:p>
            <a:pPr fontAlgn="auto">
              <a:spcAft>
                <a:spcPts val="0"/>
              </a:spcAft>
              <a:buFont typeface="Wingdings 2"/>
              <a:buChar char=""/>
              <a:defRPr/>
            </a:pPr>
            <a:endParaRPr lang="tr-TR" sz="1800" dirty="0">
              <a:solidFill>
                <a:srgbClr val="002060"/>
              </a:solidFill>
            </a:endParaRPr>
          </a:p>
        </p:txBody>
      </p:sp>
      <p:sp>
        <p:nvSpPr>
          <p:cNvPr id="4" name="Slayt Numarası Yer Tutucusu 3"/>
          <p:cNvSpPr>
            <a:spLocks noGrp="1"/>
          </p:cNvSpPr>
          <p:nvPr>
            <p:ph type="sldNum" sz="quarter" idx="12"/>
          </p:nvPr>
        </p:nvSpPr>
        <p:spPr/>
        <p:txBody>
          <a:bodyPr/>
          <a:lstStyle/>
          <a:p>
            <a:pPr>
              <a:defRPr/>
            </a:pPr>
            <a:fld id="{6FD3497E-4DEF-41D4-BC7C-6662125BFA20}" type="slidenum">
              <a:rPr lang="tr-TR"/>
              <a:pPr>
                <a:defRPr/>
              </a:pPr>
              <a:t>49</a:t>
            </a:fld>
            <a:endParaRPr lang="tr-T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fontAlgn="auto">
              <a:spcAft>
                <a:spcPts val="0"/>
              </a:spcAft>
              <a:defRPr/>
            </a:pPr>
            <a:r>
              <a:rPr lang="tr-TR" sz="2800" b="1" dirty="0" smtClean="0"/>
              <a:t>İŞ KAZALARININ NEDENLERİ</a:t>
            </a:r>
            <a:r>
              <a:rPr lang="tr-TR" sz="2800" dirty="0" smtClean="0"/>
              <a:t/>
            </a:r>
            <a:br>
              <a:rPr lang="tr-TR" sz="2800" dirty="0" smtClean="0"/>
            </a:br>
            <a:endParaRPr lang="tr-TR" sz="2800" dirty="0"/>
          </a:p>
        </p:txBody>
      </p:sp>
      <p:sp>
        <p:nvSpPr>
          <p:cNvPr id="3" name="2 İçerik Yer Tutucusu"/>
          <p:cNvSpPr>
            <a:spLocks noGrp="1"/>
          </p:cNvSpPr>
          <p:nvPr>
            <p:ph idx="1"/>
          </p:nvPr>
        </p:nvSpPr>
        <p:spPr>
          <a:xfrm>
            <a:off x="304800" y="1341438"/>
            <a:ext cx="8686800" cy="4738687"/>
          </a:xfrm>
        </p:spPr>
        <p:txBody>
          <a:bodyPr>
            <a:normAutofit fontScale="70000" lnSpcReduction="20000"/>
          </a:bodyPr>
          <a:lstStyle/>
          <a:p>
            <a:pPr fontAlgn="auto">
              <a:spcAft>
                <a:spcPts val="0"/>
              </a:spcAft>
              <a:buFont typeface="Wingdings 2"/>
              <a:buChar char=""/>
              <a:defRPr/>
            </a:pPr>
            <a:r>
              <a:rPr lang="tr-TR" b="1" u="sng" dirty="0" smtClean="0">
                <a:solidFill>
                  <a:srgbClr val="002060"/>
                </a:solidFill>
              </a:rPr>
              <a:t>Domino Kuramı:</a:t>
            </a:r>
            <a:r>
              <a:rPr lang="tr-TR" dirty="0" smtClean="0">
                <a:solidFill>
                  <a:srgbClr val="002060"/>
                </a:solidFill>
              </a:rPr>
              <a:t> İlk geliştirilen kuramlardan birisidir. Kazaların etkinliğini azaltmanın yolu, meydana gelen olaydaki bazı detayların yorumundan geçer. </a:t>
            </a:r>
            <a:endParaRPr lang="tr-TR" dirty="0" smtClean="0">
              <a:solidFill>
                <a:srgbClr val="002060"/>
              </a:solidFill>
            </a:endParaRPr>
          </a:p>
          <a:p>
            <a:pPr fontAlgn="auto">
              <a:spcAft>
                <a:spcPts val="0"/>
              </a:spcAft>
              <a:buFont typeface="Wingdings 2"/>
              <a:buChar char=""/>
              <a:defRPr/>
            </a:pPr>
            <a:r>
              <a:rPr lang="tr-TR" dirty="0" smtClean="0">
                <a:solidFill>
                  <a:srgbClr val="002060"/>
                </a:solidFill>
              </a:rPr>
              <a:t>Domino </a:t>
            </a:r>
            <a:r>
              <a:rPr lang="tr-TR" dirty="0" smtClean="0">
                <a:solidFill>
                  <a:srgbClr val="002060"/>
                </a:solidFill>
              </a:rPr>
              <a:t>Kuramıyla olayların zincirleme olarak meydana geldiğini ve kazaların nadiren tek nedene bağlı olduğunu ortaya </a:t>
            </a:r>
            <a:r>
              <a:rPr lang="tr-TR" dirty="0" smtClean="0">
                <a:solidFill>
                  <a:srgbClr val="002060"/>
                </a:solidFill>
              </a:rPr>
              <a:t>koymuştur.</a:t>
            </a:r>
            <a:endParaRPr lang="tr-TR" dirty="0">
              <a:solidFill>
                <a:srgbClr val="002060"/>
              </a:solidFill>
            </a:endParaRPr>
          </a:p>
        </p:txBody>
      </p:sp>
      <p:sp>
        <p:nvSpPr>
          <p:cNvPr id="4" name="Slayt Numarası Yer Tutucusu 3"/>
          <p:cNvSpPr>
            <a:spLocks noGrp="1"/>
          </p:cNvSpPr>
          <p:nvPr>
            <p:ph type="sldNum" sz="quarter" idx="12"/>
          </p:nvPr>
        </p:nvSpPr>
        <p:spPr/>
        <p:txBody>
          <a:bodyPr/>
          <a:lstStyle/>
          <a:p>
            <a:pPr>
              <a:defRPr/>
            </a:pPr>
            <a:fld id="{689DBA1E-2FAE-4078-B248-5553CF3ED987}" type="slidenum">
              <a:rPr lang="tr-TR"/>
              <a:pPr>
                <a:defRPr/>
              </a:pPr>
              <a:t>5</a:t>
            </a:fld>
            <a:endParaRPr lang="tr-T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188640"/>
            <a:ext cx="8686800" cy="1008112"/>
          </a:xfrm>
        </p:spPr>
        <p:txBody>
          <a:bodyPr>
            <a:normAutofit fontScale="90000"/>
          </a:bodyPr>
          <a:lstStyle/>
          <a:p>
            <a:pPr algn="ctr" fontAlgn="auto">
              <a:spcAft>
                <a:spcPts val="0"/>
              </a:spcAft>
              <a:defRPr/>
            </a:pPr>
            <a:r>
              <a:rPr lang="tr-TR" sz="3100" b="1" dirty="0" smtClean="0">
                <a:effectLst/>
              </a:rPr>
              <a:t/>
            </a:r>
            <a:br>
              <a:rPr lang="tr-TR" sz="3100" b="1" dirty="0" smtClean="0">
                <a:effectLst/>
              </a:rPr>
            </a:br>
            <a:r>
              <a:rPr lang="tr-TR" sz="3100" b="1" dirty="0" smtClean="0">
                <a:effectLst/>
              </a:rPr>
              <a:t>İŞ </a:t>
            </a:r>
            <a:r>
              <a:rPr lang="tr-TR" sz="3100" b="1" dirty="0">
                <a:effectLst/>
              </a:rPr>
              <a:t>KAZASININ İNCELENMESİ VE RAPOR DÜZENLENMESİ</a:t>
            </a:r>
            <a:r>
              <a:rPr lang="tr-TR" dirty="0">
                <a:effectLst/>
              </a:rPr>
              <a:t/>
            </a:r>
            <a:br>
              <a:rPr lang="tr-TR" dirty="0">
                <a:effectLst/>
              </a:rPr>
            </a:br>
            <a:endParaRPr lang="tr-TR" dirty="0"/>
          </a:p>
        </p:txBody>
      </p:sp>
      <p:sp>
        <p:nvSpPr>
          <p:cNvPr id="3" name="2 İçerik Yer Tutucusu"/>
          <p:cNvSpPr>
            <a:spLocks noGrp="1"/>
          </p:cNvSpPr>
          <p:nvPr>
            <p:ph idx="1"/>
          </p:nvPr>
        </p:nvSpPr>
        <p:spPr>
          <a:xfrm>
            <a:off x="304800" y="1196975"/>
            <a:ext cx="8686800" cy="4883150"/>
          </a:xfrm>
        </p:spPr>
        <p:txBody>
          <a:bodyPr>
            <a:normAutofit fontScale="70000" lnSpcReduction="20000"/>
          </a:bodyPr>
          <a:lstStyle/>
          <a:p>
            <a:pPr marL="0" indent="0" fontAlgn="auto">
              <a:spcAft>
                <a:spcPts val="0"/>
              </a:spcAft>
              <a:buFont typeface="Wingdings 2"/>
              <a:buNone/>
              <a:defRPr/>
            </a:pPr>
            <a:r>
              <a:rPr lang="tr-TR" b="1" u="sng" dirty="0" smtClean="0">
                <a:solidFill>
                  <a:srgbClr val="002060"/>
                </a:solidFill>
              </a:rPr>
              <a:t>İç </a:t>
            </a:r>
            <a:r>
              <a:rPr lang="tr-TR" b="1" u="sng" dirty="0">
                <a:solidFill>
                  <a:srgbClr val="002060"/>
                </a:solidFill>
              </a:rPr>
              <a:t>Soruşturma</a:t>
            </a:r>
            <a:r>
              <a:rPr lang="tr-TR" u="sng" dirty="0">
                <a:solidFill>
                  <a:srgbClr val="002060"/>
                </a:solidFill>
              </a:rPr>
              <a:t>: </a:t>
            </a:r>
            <a:endParaRPr lang="tr-TR" u="sng" dirty="0" smtClean="0">
              <a:solidFill>
                <a:srgbClr val="002060"/>
              </a:solidFill>
            </a:endParaRPr>
          </a:p>
          <a:p>
            <a:pPr marL="0" indent="0" fontAlgn="auto">
              <a:spcAft>
                <a:spcPts val="0"/>
              </a:spcAft>
              <a:buFont typeface="Wingdings 2"/>
              <a:buNone/>
              <a:defRPr/>
            </a:pPr>
            <a:r>
              <a:rPr lang="tr-TR" dirty="0" smtClean="0">
                <a:solidFill>
                  <a:srgbClr val="002060"/>
                </a:solidFill>
              </a:rPr>
              <a:t>İşyeri </a:t>
            </a:r>
            <a:r>
              <a:rPr lang="tr-TR" dirty="0">
                <a:solidFill>
                  <a:srgbClr val="002060"/>
                </a:solidFill>
              </a:rPr>
              <a:t>iş kazasını her şeyden </a:t>
            </a:r>
            <a:r>
              <a:rPr lang="tr-TR" b="1" dirty="0">
                <a:solidFill>
                  <a:srgbClr val="002060"/>
                </a:solidFill>
              </a:rPr>
              <a:t>önce kendisi </a:t>
            </a:r>
            <a:r>
              <a:rPr lang="tr-TR" dirty="0">
                <a:solidFill>
                  <a:srgbClr val="002060"/>
                </a:solidFill>
              </a:rPr>
              <a:t>değerlendirmelidir. Gerekli ve yeterli bir değerlendirme için işe kaza hakkında tam ve eksiksiz bilgilerin elde edilmesine özen gösterilmelidir. Herhangi bir bilginin gözden kaçmasına olanak bırakmamak için kaza raporları standart haline getirilmiştir. Kaza adli makamlara intikal edeceği için bu kaza raporu tutmakla beraber, olay ayrıca ve daha ayrıntılı olarak bir tutanakla belirtilir. </a:t>
            </a:r>
            <a:endParaRPr lang="tr-TR" dirty="0" smtClean="0">
              <a:solidFill>
                <a:srgbClr val="002060"/>
              </a:solidFill>
            </a:endParaRPr>
          </a:p>
          <a:p>
            <a:pPr marL="0" indent="0" fontAlgn="auto">
              <a:spcAft>
                <a:spcPts val="0"/>
              </a:spcAft>
              <a:buFont typeface="Wingdings 2"/>
              <a:buNone/>
              <a:defRPr/>
            </a:pPr>
            <a:endParaRPr lang="tr-TR" dirty="0" smtClean="0">
              <a:solidFill>
                <a:srgbClr val="002060"/>
              </a:solidFill>
            </a:endParaRPr>
          </a:p>
          <a:p>
            <a:pPr marL="0" indent="0" fontAlgn="auto">
              <a:spcAft>
                <a:spcPts val="0"/>
              </a:spcAft>
              <a:buFont typeface="Wingdings 2"/>
              <a:buNone/>
              <a:defRPr/>
            </a:pPr>
            <a:r>
              <a:rPr lang="tr-TR" dirty="0" smtClean="0">
                <a:solidFill>
                  <a:srgbClr val="002060"/>
                </a:solidFill>
              </a:rPr>
              <a:t>Sorunlar</a:t>
            </a:r>
            <a:r>
              <a:rPr lang="tr-TR" dirty="0">
                <a:solidFill>
                  <a:srgbClr val="002060"/>
                </a:solidFill>
              </a:rPr>
              <a:t>, soruşturma sırasında açığa çıkarken, </a:t>
            </a:r>
            <a:r>
              <a:rPr lang="tr-TR" b="1" dirty="0">
                <a:solidFill>
                  <a:srgbClr val="002060"/>
                </a:solidFill>
              </a:rPr>
              <a:t>gelecekte meydana gelecek benzer kazaları önleyebilecek hareket birimleri ve gelişimler (düzeltici faaliyetler) </a:t>
            </a:r>
            <a:r>
              <a:rPr lang="tr-TR" dirty="0">
                <a:solidFill>
                  <a:srgbClr val="002060"/>
                </a:solidFill>
              </a:rPr>
              <a:t>çok daha kolay bir şekilde tanımlanacaktır. </a:t>
            </a:r>
          </a:p>
          <a:p>
            <a:pPr marL="0" indent="0" fontAlgn="auto">
              <a:spcAft>
                <a:spcPts val="0"/>
              </a:spcAft>
              <a:buFont typeface="Wingdings 2"/>
              <a:buNone/>
              <a:defRPr/>
            </a:pPr>
            <a:endParaRPr lang="tr-TR" dirty="0">
              <a:solidFill>
                <a:srgbClr val="002060"/>
              </a:solidFill>
            </a:endParaRPr>
          </a:p>
          <a:p>
            <a:pPr fontAlgn="auto">
              <a:spcAft>
                <a:spcPts val="0"/>
              </a:spcAft>
              <a:buFont typeface="Wingdings 2"/>
              <a:buChar char=""/>
              <a:defRPr/>
            </a:pPr>
            <a:endParaRPr lang="tr-TR" dirty="0">
              <a:solidFill>
                <a:srgbClr val="002060"/>
              </a:solidFill>
            </a:endParaRPr>
          </a:p>
        </p:txBody>
      </p:sp>
      <p:sp>
        <p:nvSpPr>
          <p:cNvPr id="4" name="Slayt Numarası Yer Tutucusu 3"/>
          <p:cNvSpPr>
            <a:spLocks noGrp="1"/>
          </p:cNvSpPr>
          <p:nvPr>
            <p:ph type="sldNum" sz="quarter" idx="12"/>
          </p:nvPr>
        </p:nvSpPr>
        <p:spPr/>
        <p:txBody>
          <a:bodyPr/>
          <a:lstStyle/>
          <a:p>
            <a:pPr>
              <a:defRPr/>
            </a:pPr>
            <a:fld id="{5950D717-3898-4645-A0E3-957196D14432}" type="slidenum">
              <a:rPr lang="tr-TR"/>
              <a:pPr>
                <a:defRPr/>
              </a:pPr>
              <a:t>50</a:t>
            </a:fld>
            <a:endParaRPr lang="tr-T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188640"/>
            <a:ext cx="8686800" cy="1008112"/>
          </a:xfrm>
        </p:spPr>
        <p:txBody>
          <a:bodyPr>
            <a:normAutofit fontScale="90000"/>
          </a:bodyPr>
          <a:lstStyle/>
          <a:p>
            <a:pPr algn="ctr" fontAlgn="auto">
              <a:spcAft>
                <a:spcPts val="0"/>
              </a:spcAft>
              <a:defRPr/>
            </a:pPr>
            <a:r>
              <a:rPr lang="tr-TR" sz="3100" b="1" dirty="0" smtClean="0">
                <a:effectLst/>
              </a:rPr>
              <a:t/>
            </a:r>
            <a:br>
              <a:rPr lang="tr-TR" sz="3100" b="1" dirty="0" smtClean="0">
                <a:effectLst/>
              </a:rPr>
            </a:br>
            <a:r>
              <a:rPr lang="tr-TR" sz="3100" b="1" dirty="0" smtClean="0">
                <a:effectLst/>
              </a:rPr>
              <a:t>İŞ </a:t>
            </a:r>
            <a:r>
              <a:rPr lang="tr-TR" sz="3100" b="1" dirty="0">
                <a:effectLst/>
              </a:rPr>
              <a:t>KAZASININ İNCELENMESİ VE RAPOR DÜZENLENMESİ</a:t>
            </a:r>
            <a:r>
              <a:rPr lang="tr-TR" dirty="0">
                <a:effectLst/>
              </a:rPr>
              <a:t/>
            </a:r>
            <a:br>
              <a:rPr lang="tr-TR" dirty="0">
                <a:effectLst/>
              </a:rPr>
            </a:br>
            <a:endParaRPr lang="tr-TR" dirty="0"/>
          </a:p>
        </p:txBody>
      </p:sp>
      <p:sp>
        <p:nvSpPr>
          <p:cNvPr id="3" name="2 İçerik Yer Tutucusu"/>
          <p:cNvSpPr>
            <a:spLocks noGrp="1"/>
          </p:cNvSpPr>
          <p:nvPr>
            <p:ph idx="1"/>
          </p:nvPr>
        </p:nvSpPr>
        <p:spPr>
          <a:xfrm>
            <a:off x="304800" y="1341438"/>
            <a:ext cx="8686800" cy="4738687"/>
          </a:xfrm>
        </p:spPr>
        <p:txBody>
          <a:bodyPr>
            <a:normAutofit lnSpcReduction="10000"/>
          </a:bodyPr>
          <a:lstStyle/>
          <a:p>
            <a:pPr fontAlgn="auto">
              <a:spcAft>
                <a:spcPts val="0"/>
              </a:spcAft>
              <a:buFont typeface="Wingdings 2"/>
              <a:buChar char=""/>
              <a:defRPr/>
            </a:pPr>
            <a:r>
              <a:rPr lang="tr-TR" b="1" dirty="0"/>
              <a:t>Soruşturulacak Şey </a:t>
            </a:r>
            <a:endParaRPr lang="tr-TR" dirty="0"/>
          </a:p>
          <a:p>
            <a:pPr marL="0" indent="0" fontAlgn="auto">
              <a:spcAft>
                <a:spcPts val="0"/>
              </a:spcAft>
              <a:buFont typeface="Wingdings 2"/>
              <a:buNone/>
              <a:defRPr/>
            </a:pPr>
            <a:r>
              <a:rPr lang="tr-TR" sz="3000" dirty="0">
                <a:solidFill>
                  <a:srgbClr val="002060"/>
                </a:solidFill>
              </a:rPr>
              <a:t>Kaza soruşturmasının amacı gerçekleri toplamaktır. Hatayı bulmak </a:t>
            </a:r>
            <a:r>
              <a:rPr lang="tr-TR" sz="3000" dirty="0" smtClean="0">
                <a:solidFill>
                  <a:srgbClr val="002060"/>
                </a:solidFill>
              </a:rPr>
              <a:t>değildir. </a:t>
            </a:r>
          </a:p>
          <a:p>
            <a:pPr marL="0" indent="0" fontAlgn="auto">
              <a:spcAft>
                <a:spcPts val="0"/>
              </a:spcAft>
              <a:buFont typeface="Wingdings 2"/>
              <a:buNone/>
              <a:defRPr/>
            </a:pPr>
            <a:r>
              <a:rPr lang="tr-TR" sz="3000" dirty="0" smtClean="0">
                <a:solidFill>
                  <a:srgbClr val="002060"/>
                </a:solidFill>
              </a:rPr>
              <a:t>Kazanın </a:t>
            </a:r>
            <a:r>
              <a:rPr lang="tr-TR" sz="3000" dirty="0">
                <a:solidFill>
                  <a:srgbClr val="002060"/>
                </a:solidFill>
              </a:rPr>
              <a:t>nedenleri, öncelikli odak noktasıdır. Soruşturma şu kelimelerle yapılmalıdır: </a:t>
            </a:r>
            <a:r>
              <a:rPr lang="tr-TR" sz="3000" b="1" dirty="0">
                <a:solidFill>
                  <a:srgbClr val="002060"/>
                </a:solidFill>
              </a:rPr>
              <a:t>kim, ne, ne zaman, nerede, neden ve nasıl. </a:t>
            </a:r>
          </a:p>
          <a:p>
            <a:pPr fontAlgn="auto">
              <a:spcAft>
                <a:spcPts val="0"/>
              </a:spcAft>
              <a:buFont typeface="Wingdings 2"/>
              <a:buChar char=""/>
              <a:defRPr/>
            </a:pPr>
            <a:endParaRPr lang="tr-TR" dirty="0"/>
          </a:p>
        </p:txBody>
      </p:sp>
      <p:sp>
        <p:nvSpPr>
          <p:cNvPr id="4" name="Slayt Numarası Yer Tutucusu 3"/>
          <p:cNvSpPr>
            <a:spLocks noGrp="1"/>
          </p:cNvSpPr>
          <p:nvPr>
            <p:ph type="sldNum" sz="quarter" idx="12"/>
          </p:nvPr>
        </p:nvSpPr>
        <p:spPr/>
        <p:txBody>
          <a:bodyPr/>
          <a:lstStyle/>
          <a:p>
            <a:pPr>
              <a:defRPr/>
            </a:pPr>
            <a:fld id="{FDD16A15-B305-4A28-8587-1E7C370DFB6F}" type="slidenum">
              <a:rPr lang="tr-TR"/>
              <a:pPr>
                <a:defRPr/>
              </a:pPr>
              <a:t>51</a:t>
            </a:fld>
            <a:endParaRPr lang="tr-T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188640"/>
            <a:ext cx="8686800" cy="1008112"/>
          </a:xfrm>
        </p:spPr>
        <p:txBody>
          <a:bodyPr>
            <a:normAutofit fontScale="90000"/>
          </a:bodyPr>
          <a:lstStyle/>
          <a:p>
            <a:pPr algn="ctr" fontAlgn="auto">
              <a:spcAft>
                <a:spcPts val="0"/>
              </a:spcAft>
              <a:defRPr/>
            </a:pPr>
            <a:r>
              <a:rPr lang="tr-TR" sz="3100" b="1" dirty="0" smtClean="0">
                <a:effectLst/>
              </a:rPr>
              <a:t/>
            </a:r>
            <a:br>
              <a:rPr lang="tr-TR" sz="3100" b="1" dirty="0" smtClean="0">
                <a:effectLst/>
              </a:rPr>
            </a:br>
            <a:r>
              <a:rPr lang="tr-TR" sz="3100" b="1" dirty="0" smtClean="0">
                <a:effectLst/>
              </a:rPr>
              <a:t>İŞ </a:t>
            </a:r>
            <a:r>
              <a:rPr lang="tr-TR" sz="3100" b="1" dirty="0">
                <a:effectLst/>
              </a:rPr>
              <a:t>KAZASININ İNCELENMESİ VE RAPOR DÜZENLENMESİ</a:t>
            </a:r>
            <a:r>
              <a:rPr lang="tr-TR" dirty="0">
                <a:effectLst/>
              </a:rPr>
              <a:t/>
            </a:r>
            <a:br>
              <a:rPr lang="tr-TR" dirty="0">
                <a:effectLst/>
              </a:rPr>
            </a:br>
            <a:endParaRPr lang="tr-TR" dirty="0"/>
          </a:p>
        </p:txBody>
      </p:sp>
      <p:sp>
        <p:nvSpPr>
          <p:cNvPr id="3" name="2 İçerik Yer Tutucusu"/>
          <p:cNvSpPr>
            <a:spLocks noGrp="1"/>
          </p:cNvSpPr>
          <p:nvPr>
            <p:ph idx="1"/>
          </p:nvPr>
        </p:nvSpPr>
        <p:spPr>
          <a:xfrm>
            <a:off x="250825" y="1268413"/>
            <a:ext cx="8686800" cy="4740275"/>
          </a:xfrm>
        </p:spPr>
        <p:txBody>
          <a:bodyPr>
            <a:normAutofit/>
          </a:bodyPr>
          <a:lstStyle/>
          <a:p>
            <a:pPr marL="0" indent="0" fontAlgn="auto">
              <a:spcAft>
                <a:spcPts val="0"/>
              </a:spcAft>
              <a:buFont typeface="Wingdings 2"/>
              <a:buNone/>
              <a:defRPr/>
            </a:pPr>
            <a:r>
              <a:rPr lang="tr-TR" sz="2800" b="1" u="sng" dirty="0">
                <a:solidFill>
                  <a:srgbClr val="002060"/>
                </a:solidFill>
              </a:rPr>
              <a:t>Kaza İncelemesi İçin Altı Temel Soru Kalıbı</a:t>
            </a:r>
            <a:endParaRPr lang="tr-TR" sz="2800" b="1" dirty="0">
              <a:solidFill>
                <a:srgbClr val="002060"/>
              </a:solidFill>
            </a:endParaRPr>
          </a:p>
          <a:p>
            <a:pPr fontAlgn="auto">
              <a:spcAft>
                <a:spcPts val="0"/>
              </a:spcAft>
              <a:buFont typeface="Wingdings 2"/>
              <a:buChar char=""/>
              <a:defRPr/>
            </a:pPr>
            <a:r>
              <a:rPr lang="tr-TR" sz="2800" b="1" dirty="0">
                <a:solidFill>
                  <a:srgbClr val="002060"/>
                </a:solidFill>
              </a:rPr>
              <a:t>•5n1k</a:t>
            </a:r>
          </a:p>
          <a:p>
            <a:pPr fontAlgn="auto">
              <a:spcAft>
                <a:spcPts val="0"/>
              </a:spcAft>
              <a:buFont typeface="Wingdings 2"/>
              <a:buChar char=""/>
              <a:defRPr/>
            </a:pPr>
            <a:r>
              <a:rPr lang="tr-TR" sz="2800" b="1" dirty="0">
                <a:solidFill>
                  <a:srgbClr val="002060"/>
                </a:solidFill>
              </a:rPr>
              <a:t>•Kim...</a:t>
            </a:r>
          </a:p>
          <a:p>
            <a:pPr fontAlgn="auto">
              <a:spcAft>
                <a:spcPts val="0"/>
              </a:spcAft>
              <a:buFont typeface="Wingdings 2"/>
              <a:buChar char=""/>
              <a:defRPr/>
            </a:pPr>
            <a:r>
              <a:rPr lang="tr-TR" sz="2800" b="1" dirty="0">
                <a:solidFill>
                  <a:srgbClr val="002060"/>
                </a:solidFill>
              </a:rPr>
              <a:t>•Nerede...</a:t>
            </a:r>
          </a:p>
          <a:p>
            <a:pPr fontAlgn="auto">
              <a:spcAft>
                <a:spcPts val="0"/>
              </a:spcAft>
              <a:buFont typeface="Wingdings 2"/>
              <a:buChar char=""/>
              <a:defRPr/>
            </a:pPr>
            <a:r>
              <a:rPr lang="tr-TR" sz="2800" b="1" dirty="0">
                <a:solidFill>
                  <a:srgbClr val="002060"/>
                </a:solidFill>
              </a:rPr>
              <a:t>•Nasıl...</a:t>
            </a:r>
          </a:p>
          <a:p>
            <a:pPr fontAlgn="auto">
              <a:spcAft>
                <a:spcPts val="0"/>
              </a:spcAft>
              <a:buFont typeface="Wingdings 2"/>
              <a:buChar char=""/>
              <a:defRPr/>
            </a:pPr>
            <a:r>
              <a:rPr lang="tr-TR" sz="2800" b="1" dirty="0">
                <a:solidFill>
                  <a:srgbClr val="002060"/>
                </a:solidFill>
              </a:rPr>
              <a:t>•Ne zaman...</a:t>
            </a:r>
          </a:p>
          <a:p>
            <a:pPr fontAlgn="auto">
              <a:spcAft>
                <a:spcPts val="0"/>
              </a:spcAft>
              <a:buFont typeface="Wingdings 2"/>
              <a:buChar char=""/>
              <a:defRPr/>
            </a:pPr>
            <a:r>
              <a:rPr lang="tr-TR" sz="2800" b="1" dirty="0">
                <a:solidFill>
                  <a:srgbClr val="002060"/>
                </a:solidFill>
              </a:rPr>
              <a:t>•Ne, Hangi...</a:t>
            </a:r>
          </a:p>
          <a:p>
            <a:pPr fontAlgn="auto">
              <a:spcAft>
                <a:spcPts val="0"/>
              </a:spcAft>
              <a:buFont typeface="Wingdings 2"/>
              <a:buChar char=""/>
              <a:defRPr/>
            </a:pPr>
            <a:r>
              <a:rPr lang="tr-TR" sz="2800" b="1" dirty="0">
                <a:solidFill>
                  <a:srgbClr val="002060"/>
                </a:solidFill>
              </a:rPr>
              <a:t>•Neden</a:t>
            </a:r>
          </a:p>
          <a:p>
            <a:pPr fontAlgn="auto">
              <a:spcAft>
                <a:spcPts val="0"/>
              </a:spcAft>
              <a:buFont typeface="Wingdings 2"/>
              <a:buChar char=""/>
              <a:defRPr/>
            </a:pPr>
            <a:endParaRPr lang="tr-TR" sz="2400" dirty="0">
              <a:solidFill>
                <a:srgbClr val="002060"/>
              </a:solidFill>
            </a:endParaRPr>
          </a:p>
        </p:txBody>
      </p:sp>
      <p:sp>
        <p:nvSpPr>
          <p:cNvPr id="4" name="Slayt Numarası Yer Tutucusu 3"/>
          <p:cNvSpPr>
            <a:spLocks noGrp="1"/>
          </p:cNvSpPr>
          <p:nvPr>
            <p:ph type="sldNum" sz="quarter" idx="12"/>
          </p:nvPr>
        </p:nvSpPr>
        <p:spPr/>
        <p:txBody>
          <a:bodyPr/>
          <a:lstStyle/>
          <a:p>
            <a:pPr>
              <a:defRPr/>
            </a:pPr>
            <a:fld id="{6FC76664-11FC-473C-861B-C7ADF2BD5477}" type="slidenum">
              <a:rPr lang="tr-TR"/>
              <a:pPr>
                <a:defRPr/>
              </a:pPr>
              <a:t>52</a:t>
            </a:fld>
            <a:endParaRPr lang="tr-T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188640"/>
            <a:ext cx="8686800" cy="1008112"/>
          </a:xfrm>
        </p:spPr>
        <p:txBody>
          <a:bodyPr>
            <a:normAutofit fontScale="90000"/>
          </a:bodyPr>
          <a:lstStyle/>
          <a:p>
            <a:pPr algn="ctr" fontAlgn="auto">
              <a:spcAft>
                <a:spcPts val="0"/>
              </a:spcAft>
              <a:defRPr/>
            </a:pPr>
            <a:r>
              <a:rPr lang="tr-TR" sz="3100" b="1" dirty="0" smtClean="0">
                <a:effectLst/>
              </a:rPr>
              <a:t/>
            </a:r>
            <a:br>
              <a:rPr lang="tr-TR" sz="3100" b="1" dirty="0" smtClean="0">
                <a:effectLst/>
              </a:rPr>
            </a:br>
            <a:r>
              <a:rPr lang="tr-TR" sz="3100" b="1" dirty="0" smtClean="0">
                <a:effectLst/>
              </a:rPr>
              <a:t>İŞ </a:t>
            </a:r>
            <a:r>
              <a:rPr lang="tr-TR" sz="3100" b="1" dirty="0">
                <a:effectLst/>
              </a:rPr>
              <a:t>KAZASININ İNCELENMESİ VE RAPOR DÜZENLENMESİ</a:t>
            </a:r>
            <a:r>
              <a:rPr lang="tr-TR" dirty="0">
                <a:effectLst/>
              </a:rPr>
              <a:t/>
            </a:r>
            <a:br>
              <a:rPr lang="tr-TR" dirty="0">
                <a:effectLst/>
              </a:rPr>
            </a:br>
            <a:endParaRPr lang="tr-TR" dirty="0"/>
          </a:p>
        </p:txBody>
      </p:sp>
      <p:sp>
        <p:nvSpPr>
          <p:cNvPr id="153602" name="2 İçerik Yer Tutucusu"/>
          <p:cNvSpPr>
            <a:spLocks noGrp="1"/>
          </p:cNvSpPr>
          <p:nvPr>
            <p:ph idx="1"/>
          </p:nvPr>
        </p:nvSpPr>
        <p:spPr>
          <a:xfrm>
            <a:off x="250825" y="1268413"/>
            <a:ext cx="8686800" cy="4740275"/>
          </a:xfrm>
        </p:spPr>
        <p:txBody>
          <a:bodyPr/>
          <a:lstStyle/>
          <a:p>
            <a:pPr marL="0" indent="0">
              <a:buFont typeface="Wingdings 2" pitchFamily="18" charset="2"/>
              <a:buNone/>
            </a:pPr>
            <a:r>
              <a:rPr lang="tr-TR" sz="2400" b="1" u="sng" smtClean="0">
                <a:solidFill>
                  <a:srgbClr val="002060"/>
                </a:solidFill>
              </a:rPr>
              <a:t>Kim?</a:t>
            </a:r>
          </a:p>
          <a:p>
            <a:pPr marL="0" indent="0">
              <a:buFont typeface="Wingdings 2" pitchFamily="18" charset="2"/>
              <a:buNone/>
            </a:pPr>
            <a:endParaRPr lang="tr-TR" sz="2400" smtClean="0">
              <a:solidFill>
                <a:srgbClr val="002060"/>
              </a:solidFill>
            </a:endParaRPr>
          </a:p>
          <a:p>
            <a:pPr lvl="1"/>
            <a:r>
              <a:rPr lang="tr-TR" sz="2400" smtClean="0">
                <a:solidFill>
                  <a:srgbClr val="002060"/>
                </a:solidFill>
              </a:rPr>
              <a:t>•Kim/ler yaralandı?</a:t>
            </a:r>
          </a:p>
          <a:p>
            <a:pPr lvl="1"/>
            <a:r>
              <a:rPr lang="tr-TR" sz="2400" smtClean="0">
                <a:solidFill>
                  <a:srgbClr val="002060"/>
                </a:solidFill>
              </a:rPr>
              <a:t>•Kazayı kim/ler gördü?</a:t>
            </a:r>
          </a:p>
          <a:p>
            <a:pPr lvl="1"/>
            <a:r>
              <a:rPr lang="tr-TR" sz="2400" smtClean="0">
                <a:solidFill>
                  <a:srgbClr val="002060"/>
                </a:solidFill>
              </a:rPr>
              <a:t>•Onunla kim/ler çalışıyordu?</a:t>
            </a:r>
          </a:p>
          <a:p>
            <a:pPr lvl="1"/>
            <a:r>
              <a:rPr lang="tr-TR" sz="2400" smtClean="0">
                <a:solidFill>
                  <a:srgbClr val="002060"/>
                </a:solidFill>
              </a:rPr>
              <a:t>•Maruz kalmış çalışana kim talimat verdi, eğitti, görevlendirdi?</a:t>
            </a:r>
          </a:p>
          <a:p>
            <a:pPr lvl="1"/>
            <a:r>
              <a:rPr lang="tr-TR" sz="2400" smtClean="0">
                <a:solidFill>
                  <a:srgbClr val="002060"/>
                </a:solidFill>
              </a:rPr>
              <a:t>•Başka kimler dahildi?</a:t>
            </a:r>
          </a:p>
          <a:p>
            <a:pPr lvl="1"/>
            <a:r>
              <a:rPr lang="tr-TR" sz="2400" smtClean="0">
                <a:solidFill>
                  <a:srgbClr val="002060"/>
                </a:solidFill>
              </a:rPr>
              <a:t>•Olayın tekrarlanmasını önlemekte kim/ler yardımcı olabilir?</a:t>
            </a:r>
          </a:p>
        </p:txBody>
      </p:sp>
      <p:sp>
        <p:nvSpPr>
          <p:cNvPr id="4" name="Slayt Numarası Yer Tutucusu 3"/>
          <p:cNvSpPr>
            <a:spLocks noGrp="1"/>
          </p:cNvSpPr>
          <p:nvPr>
            <p:ph type="sldNum" sz="quarter" idx="12"/>
          </p:nvPr>
        </p:nvSpPr>
        <p:spPr/>
        <p:txBody>
          <a:bodyPr/>
          <a:lstStyle/>
          <a:p>
            <a:pPr>
              <a:defRPr/>
            </a:pPr>
            <a:fld id="{F31E6449-DDF8-4E64-9448-342269A28614}" type="slidenum">
              <a:rPr lang="tr-TR"/>
              <a:pPr>
                <a:defRPr/>
              </a:pPr>
              <a:t>53</a:t>
            </a:fld>
            <a:endParaRPr lang="tr-T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188640"/>
            <a:ext cx="8686800" cy="1008112"/>
          </a:xfrm>
        </p:spPr>
        <p:txBody>
          <a:bodyPr>
            <a:normAutofit fontScale="90000"/>
          </a:bodyPr>
          <a:lstStyle/>
          <a:p>
            <a:pPr algn="ctr" fontAlgn="auto">
              <a:spcAft>
                <a:spcPts val="0"/>
              </a:spcAft>
              <a:defRPr/>
            </a:pPr>
            <a:r>
              <a:rPr lang="tr-TR" sz="3100" b="1" dirty="0" smtClean="0">
                <a:effectLst/>
              </a:rPr>
              <a:t/>
            </a:r>
            <a:br>
              <a:rPr lang="tr-TR" sz="3100" b="1" dirty="0" smtClean="0">
                <a:effectLst/>
              </a:rPr>
            </a:br>
            <a:r>
              <a:rPr lang="tr-TR" sz="3100" b="1" dirty="0" smtClean="0">
                <a:effectLst/>
              </a:rPr>
              <a:t>İŞ </a:t>
            </a:r>
            <a:r>
              <a:rPr lang="tr-TR" sz="3100" b="1" dirty="0">
                <a:effectLst/>
              </a:rPr>
              <a:t>KAZASININ İNCELENMESİ VE RAPOR DÜZENLENMESİ</a:t>
            </a:r>
            <a:r>
              <a:rPr lang="tr-TR" dirty="0">
                <a:effectLst/>
              </a:rPr>
              <a:t/>
            </a:r>
            <a:br>
              <a:rPr lang="tr-TR" dirty="0">
                <a:effectLst/>
              </a:rPr>
            </a:br>
            <a:endParaRPr lang="tr-TR" dirty="0"/>
          </a:p>
        </p:txBody>
      </p:sp>
      <p:sp>
        <p:nvSpPr>
          <p:cNvPr id="3" name="2 İçerik Yer Tutucusu"/>
          <p:cNvSpPr>
            <a:spLocks noGrp="1"/>
          </p:cNvSpPr>
          <p:nvPr>
            <p:ph idx="1"/>
          </p:nvPr>
        </p:nvSpPr>
        <p:spPr>
          <a:xfrm>
            <a:off x="250825" y="1268413"/>
            <a:ext cx="8686800" cy="4740275"/>
          </a:xfrm>
        </p:spPr>
        <p:txBody>
          <a:bodyPr>
            <a:normAutofit/>
          </a:bodyPr>
          <a:lstStyle/>
          <a:p>
            <a:pPr marL="0" indent="0" fontAlgn="auto">
              <a:spcAft>
                <a:spcPts val="0"/>
              </a:spcAft>
              <a:buFont typeface="Wingdings 2"/>
              <a:buNone/>
              <a:defRPr/>
            </a:pPr>
            <a:r>
              <a:rPr lang="tr-TR" sz="2400" b="1" u="sng" dirty="0"/>
              <a:t>Nerede?</a:t>
            </a:r>
            <a:endParaRPr lang="tr-TR" sz="2400" dirty="0"/>
          </a:p>
          <a:p>
            <a:pPr fontAlgn="auto">
              <a:spcAft>
                <a:spcPts val="0"/>
              </a:spcAft>
              <a:buFont typeface="Wingdings 2"/>
              <a:buChar char=""/>
              <a:defRPr/>
            </a:pPr>
            <a:r>
              <a:rPr lang="tr-TR" sz="2400" dirty="0"/>
              <a:t>•Kaza nerede oldu?</a:t>
            </a:r>
          </a:p>
          <a:p>
            <a:pPr fontAlgn="auto">
              <a:spcAft>
                <a:spcPts val="0"/>
              </a:spcAft>
              <a:buFont typeface="Wingdings 2"/>
              <a:buChar char=""/>
              <a:defRPr/>
            </a:pPr>
            <a:r>
              <a:rPr lang="tr-TR" sz="2400" dirty="0"/>
              <a:t>•Çalışan kaza anında neredeydi?</a:t>
            </a:r>
          </a:p>
          <a:p>
            <a:pPr fontAlgn="auto">
              <a:spcAft>
                <a:spcPts val="0"/>
              </a:spcAft>
              <a:buFont typeface="Wingdings 2"/>
              <a:buChar char=""/>
              <a:defRPr/>
            </a:pPr>
            <a:r>
              <a:rPr lang="tr-TR" sz="2400" dirty="0"/>
              <a:t>•Denetçi/Nezaretçi o sırada neredeydi?</a:t>
            </a:r>
          </a:p>
          <a:p>
            <a:pPr fontAlgn="auto">
              <a:spcAft>
                <a:spcPts val="0"/>
              </a:spcAft>
              <a:buFont typeface="Wingdings 2"/>
              <a:buChar char=""/>
              <a:defRPr/>
            </a:pPr>
            <a:r>
              <a:rPr lang="tr-TR" sz="2400" dirty="0"/>
              <a:t>•Beraber çalıştığı kişiler o sırada neredeydi?</a:t>
            </a:r>
          </a:p>
          <a:p>
            <a:pPr fontAlgn="auto">
              <a:spcAft>
                <a:spcPts val="0"/>
              </a:spcAft>
              <a:buFont typeface="Wingdings 2"/>
              <a:buChar char=""/>
              <a:defRPr/>
            </a:pPr>
            <a:r>
              <a:rPr lang="tr-TR" sz="2400" dirty="0"/>
              <a:t>•O sırada başka kimler dahildi?</a:t>
            </a:r>
          </a:p>
          <a:p>
            <a:pPr fontAlgn="auto">
              <a:spcAft>
                <a:spcPts val="0"/>
              </a:spcAft>
              <a:buFont typeface="Wingdings 2"/>
              <a:buChar char=""/>
              <a:defRPr/>
            </a:pPr>
            <a:r>
              <a:rPr lang="tr-TR" sz="2400" dirty="0"/>
              <a:t>•Kaza olduğunda görgü tanıkları neredeydi?</a:t>
            </a:r>
          </a:p>
          <a:p>
            <a:pPr fontAlgn="auto">
              <a:spcAft>
                <a:spcPts val="0"/>
              </a:spcAft>
              <a:buFont typeface="Wingdings 2"/>
              <a:buChar char=""/>
              <a:defRPr/>
            </a:pPr>
            <a:r>
              <a:rPr lang="tr-TR" sz="2400" dirty="0"/>
              <a:t>•Bu koşul başka nerede mevcut?</a:t>
            </a:r>
          </a:p>
          <a:p>
            <a:pPr fontAlgn="auto">
              <a:spcAft>
                <a:spcPts val="0"/>
              </a:spcAft>
              <a:buFont typeface="Wingdings 2"/>
              <a:buChar char=""/>
              <a:defRPr/>
            </a:pPr>
            <a:endParaRPr lang="tr-TR" sz="2400" dirty="0">
              <a:solidFill>
                <a:srgbClr val="002060"/>
              </a:solidFill>
            </a:endParaRPr>
          </a:p>
        </p:txBody>
      </p:sp>
      <p:sp>
        <p:nvSpPr>
          <p:cNvPr id="4" name="Slayt Numarası Yer Tutucusu 3"/>
          <p:cNvSpPr>
            <a:spLocks noGrp="1"/>
          </p:cNvSpPr>
          <p:nvPr>
            <p:ph type="sldNum" sz="quarter" idx="12"/>
          </p:nvPr>
        </p:nvSpPr>
        <p:spPr/>
        <p:txBody>
          <a:bodyPr/>
          <a:lstStyle/>
          <a:p>
            <a:pPr>
              <a:defRPr/>
            </a:pPr>
            <a:fld id="{0CDDD275-8DAE-4FF1-8C02-0A8855F400E8}" type="slidenum">
              <a:rPr lang="tr-TR"/>
              <a:pPr>
                <a:defRPr/>
              </a:pPr>
              <a:t>54</a:t>
            </a:fld>
            <a:endParaRPr lang="tr-T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188640"/>
            <a:ext cx="8686800" cy="1008112"/>
          </a:xfrm>
        </p:spPr>
        <p:txBody>
          <a:bodyPr>
            <a:normAutofit fontScale="90000"/>
          </a:bodyPr>
          <a:lstStyle/>
          <a:p>
            <a:pPr algn="ctr" fontAlgn="auto">
              <a:spcAft>
                <a:spcPts val="0"/>
              </a:spcAft>
              <a:defRPr/>
            </a:pPr>
            <a:r>
              <a:rPr lang="tr-TR" sz="3100" b="1" dirty="0" smtClean="0">
                <a:effectLst/>
              </a:rPr>
              <a:t/>
            </a:r>
            <a:br>
              <a:rPr lang="tr-TR" sz="3100" b="1" dirty="0" smtClean="0">
                <a:effectLst/>
              </a:rPr>
            </a:br>
            <a:r>
              <a:rPr lang="tr-TR" sz="3100" b="1" dirty="0" smtClean="0">
                <a:effectLst/>
              </a:rPr>
              <a:t>İŞ </a:t>
            </a:r>
            <a:r>
              <a:rPr lang="tr-TR" sz="3100" b="1" dirty="0">
                <a:effectLst/>
              </a:rPr>
              <a:t>KAZASININ İNCELENMESİ VE RAPOR DÜZENLENMESİ</a:t>
            </a:r>
            <a:r>
              <a:rPr lang="tr-TR" dirty="0">
                <a:effectLst/>
              </a:rPr>
              <a:t/>
            </a:r>
            <a:br>
              <a:rPr lang="tr-TR" dirty="0">
                <a:effectLst/>
              </a:rPr>
            </a:br>
            <a:endParaRPr lang="tr-TR" dirty="0"/>
          </a:p>
        </p:txBody>
      </p:sp>
      <p:sp>
        <p:nvSpPr>
          <p:cNvPr id="3" name="2 İçerik Yer Tutucusu"/>
          <p:cNvSpPr>
            <a:spLocks noGrp="1"/>
          </p:cNvSpPr>
          <p:nvPr>
            <p:ph idx="1"/>
          </p:nvPr>
        </p:nvSpPr>
        <p:spPr>
          <a:xfrm>
            <a:off x="250825" y="1268413"/>
            <a:ext cx="8686800" cy="4740275"/>
          </a:xfrm>
        </p:spPr>
        <p:txBody>
          <a:bodyPr>
            <a:normAutofit/>
          </a:bodyPr>
          <a:lstStyle/>
          <a:p>
            <a:pPr marL="0" indent="0" fontAlgn="auto">
              <a:spcAft>
                <a:spcPts val="0"/>
              </a:spcAft>
              <a:buFont typeface="Wingdings 2"/>
              <a:buNone/>
              <a:defRPr/>
            </a:pPr>
            <a:r>
              <a:rPr lang="tr-TR" sz="2400" b="1" u="sng" dirty="0">
                <a:solidFill>
                  <a:srgbClr val="002060"/>
                </a:solidFill>
              </a:rPr>
              <a:t>Ne Zaman</a:t>
            </a:r>
            <a:r>
              <a:rPr lang="tr-TR" sz="2400" b="1" u="sng" dirty="0" smtClean="0">
                <a:solidFill>
                  <a:srgbClr val="002060"/>
                </a:solidFill>
              </a:rPr>
              <a:t>?</a:t>
            </a:r>
          </a:p>
          <a:p>
            <a:pPr marL="0" indent="0" fontAlgn="auto">
              <a:spcAft>
                <a:spcPts val="0"/>
              </a:spcAft>
              <a:buFont typeface="Wingdings 2"/>
              <a:buNone/>
              <a:defRPr/>
            </a:pPr>
            <a:endParaRPr lang="tr-TR" sz="2400" dirty="0">
              <a:solidFill>
                <a:srgbClr val="002060"/>
              </a:solidFill>
            </a:endParaRPr>
          </a:p>
          <a:p>
            <a:pPr lvl="1" fontAlgn="auto">
              <a:spcAft>
                <a:spcPts val="0"/>
              </a:spcAft>
              <a:buFont typeface="Wingdings 2"/>
              <a:buChar char=""/>
              <a:defRPr/>
            </a:pPr>
            <a:r>
              <a:rPr lang="tr-TR" sz="2000" dirty="0">
                <a:solidFill>
                  <a:srgbClr val="002060"/>
                </a:solidFill>
              </a:rPr>
              <a:t>•</a:t>
            </a:r>
            <a:r>
              <a:rPr lang="tr-TR" sz="2400" dirty="0">
                <a:solidFill>
                  <a:srgbClr val="002060"/>
                </a:solidFill>
              </a:rPr>
              <a:t>Kaza	ne zaman oldu?</a:t>
            </a:r>
          </a:p>
          <a:p>
            <a:pPr lvl="1" fontAlgn="auto">
              <a:spcAft>
                <a:spcPts val="0"/>
              </a:spcAft>
              <a:buFont typeface="Wingdings 2"/>
              <a:buChar char=""/>
              <a:defRPr/>
            </a:pPr>
            <a:r>
              <a:rPr lang="tr-TR" sz="2400" dirty="0">
                <a:solidFill>
                  <a:srgbClr val="002060"/>
                </a:solidFill>
              </a:rPr>
              <a:t>•Çalışan göreve ne zaman başladı?</a:t>
            </a:r>
          </a:p>
          <a:p>
            <a:pPr lvl="1" fontAlgn="auto">
              <a:spcAft>
                <a:spcPts val="0"/>
              </a:spcAft>
              <a:buFont typeface="Wingdings 2"/>
              <a:buChar char=""/>
              <a:defRPr/>
            </a:pPr>
            <a:r>
              <a:rPr lang="tr-TR" sz="2400" dirty="0">
                <a:solidFill>
                  <a:srgbClr val="002060"/>
                </a:solidFill>
              </a:rPr>
              <a:t>•Çalışan göreve ne zaman atandı?</a:t>
            </a:r>
          </a:p>
          <a:p>
            <a:pPr lvl="1" fontAlgn="auto">
              <a:spcAft>
                <a:spcPts val="0"/>
              </a:spcAft>
              <a:buFont typeface="Wingdings 2"/>
              <a:buChar char=""/>
              <a:defRPr/>
            </a:pPr>
            <a:r>
              <a:rPr lang="tr-TR" sz="2400" dirty="0">
                <a:solidFill>
                  <a:srgbClr val="002060"/>
                </a:solidFill>
              </a:rPr>
              <a:t>•Tehlikeler çalışan için ne zaman belirdi?</a:t>
            </a:r>
          </a:p>
          <a:p>
            <a:pPr lvl="1" fontAlgn="auto">
              <a:spcAft>
                <a:spcPts val="0"/>
              </a:spcAft>
              <a:buFont typeface="Wingdings 2"/>
              <a:buChar char=""/>
              <a:defRPr/>
            </a:pPr>
            <a:r>
              <a:rPr lang="tr-TR" sz="2400" dirty="0">
                <a:solidFill>
                  <a:srgbClr val="002060"/>
                </a:solidFill>
              </a:rPr>
              <a:t>•Denetçi/Nezaretçi çalışanın çalışmasını en son ne zaman kontrol etti?</a:t>
            </a:r>
          </a:p>
          <a:p>
            <a:pPr lvl="1" fontAlgn="auto">
              <a:spcAft>
                <a:spcPts val="0"/>
              </a:spcAft>
              <a:buFont typeface="Wingdings 2"/>
              <a:buChar char=""/>
              <a:defRPr/>
            </a:pPr>
            <a:r>
              <a:rPr lang="tr-TR" sz="2400" dirty="0">
                <a:solidFill>
                  <a:srgbClr val="002060"/>
                </a:solidFill>
              </a:rPr>
              <a:t>•Çalışan bir şeylerin yanlış olduğunu ne zaman fark etti?</a:t>
            </a:r>
          </a:p>
          <a:p>
            <a:pPr fontAlgn="auto">
              <a:spcAft>
                <a:spcPts val="0"/>
              </a:spcAft>
              <a:buFont typeface="Wingdings 2"/>
              <a:buChar char=""/>
              <a:defRPr/>
            </a:pPr>
            <a:endParaRPr lang="tr-TR" sz="2800" dirty="0">
              <a:solidFill>
                <a:srgbClr val="002060"/>
              </a:solidFill>
            </a:endParaRPr>
          </a:p>
        </p:txBody>
      </p:sp>
      <p:sp>
        <p:nvSpPr>
          <p:cNvPr id="4" name="Slayt Numarası Yer Tutucusu 3"/>
          <p:cNvSpPr>
            <a:spLocks noGrp="1"/>
          </p:cNvSpPr>
          <p:nvPr>
            <p:ph type="sldNum" sz="quarter" idx="12"/>
          </p:nvPr>
        </p:nvSpPr>
        <p:spPr/>
        <p:txBody>
          <a:bodyPr/>
          <a:lstStyle/>
          <a:p>
            <a:pPr>
              <a:defRPr/>
            </a:pPr>
            <a:fld id="{51FC3301-7BC2-4E7B-A9D9-259F27EA5CBE}" type="slidenum">
              <a:rPr lang="tr-TR"/>
              <a:pPr>
                <a:defRPr/>
              </a:pPr>
              <a:t>55</a:t>
            </a:fld>
            <a:endParaRPr lang="tr-T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188640"/>
            <a:ext cx="8686800" cy="1008112"/>
          </a:xfrm>
        </p:spPr>
        <p:txBody>
          <a:bodyPr>
            <a:normAutofit fontScale="90000"/>
          </a:bodyPr>
          <a:lstStyle/>
          <a:p>
            <a:pPr algn="ctr" fontAlgn="auto">
              <a:spcAft>
                <a:spcPts val="0"/>
              </a:spcAft>
              <a:defRPr/>
            </a:pPr>
            <a:r>
              <a:rPr lang="tr-TR" sz="3100" b="1" dirty="0" smtClean="0">
                <a:effectLst/>
              </a:rPr>
              <a:t/>
            </a:r>
            <a:br>
              <a:rPr lang="tr-TR" sz="3100" b="1" dirty="0" smtClean="0">
                <a:effectLst/>
              </a:rPr>
            </a:br>
            <a:r>
              <a:rPr lang="tr-TR" sz="3100" b="1" dirty="0" smtClean="0">
                <a:effectLst/>
              </a:rPr>
              <a:t>İŞ </a:t>
            </a:r>
            <a:r>
              <a:rPr lang="tr-TR" sz="3100" b="1" dirty="0">
                <a:effectLst/>
              </a:rPr>
              <a:t>KAZASININ İNCELENMESİ VE RAPOR DÜZENLENMESİ</a:t>
            </a:r>
            <a:r>
              <a:rPr lang="tr-TR" dirty="0">
                <a:effectLst/>
              </a:rPr>
              <a:t/>
            </a:r>
            <a:br>
              <a:rPr lang="tr-TR" dirty="0">
                <a:effectLst/>
              </a:rPr>
            </a:br>
            <a:endParaRPr lang="tr-TR" dirty="0"/>
          </a:p>
        </p:txBody>
      </p:sp>
      <p:sp>
        <p:nvSpPr>
          <p:cNvPr id="3" name="2 İçerik Yer Tutucusu"/>
          <p:cNvSpPr>
            <a:spLocks noGrp="1"/>
          </p:cNvSpPr>
          <p:nvPr>
            <p:ph idx="1"/>
          </p:nvPr>
        </p:nvSpPr>
        <p:spPr>
          <a:xfrm>
            <a:off x="250825" y="1268413"/>
            <a:ext cx="8686800" cy="4740275"/>
          </a:xfrm>
        </p:spPr>
        <p:txBody>
          <a:bodyPr>
            <a:normAutofit/>
          </a:bodyPr>
          <a:lstStyle/>
          <a:p>
            <a:pPr marL="0" indent="0" fontAlgn="auto">
              <a:spcAft>
                <a:spcPts val="0"/>
              </a:spcAft>
              <a:buFont typeface="Wingdings 2"/>
              <a:buNone/>
              <a:defRPr/>
            </a:pPr>
            <a:r>
              <a:rPr lang="tr-TR" sz="2400" b="1" u="sng" dirty="0">
                <a:solidFill>
                  <a:srgbClr val="002060"/>
                </a:solidFill>
              </a:rPr>
              <a:t>Nasıl</a:t>
            </a:r>
            <a:r>
              <a:rPr lang="tr-TR" sz="2400" b="1" u="sng" dirty="0" smtClean="0">
                <a:solidFill>
                  <a:srgbClr val="002060"/>
                </a:solidFill>
              </a:rPr>
              <a:t>?</a:t>
            </a:r>
          </a:p>
          <a:p>
            <a:pPr marL="0" indent="0" fontAlgn="auto">
              <a:spcAft>
                <a:spcPts val="0"/>
              </a:spcAft>
              <a:buFont typeface="Wingdings 2"/>
              <a:buNone/>
              <a:defRPr/>
            </a:pPr>
            <a:endParaRPr lang="tr-TR" sz="2800" dirty="0">
              <a:solidFill>
                <a:srgbClr val="002060"/>
              </a:solidFill>
            </a:endParaRPr>
          </a:p>
          <a:p>
            <a:pPr lvl="1" fontAlgn="auto">
              <a:spcAft>
                <a:spcPts val="0"/>
              </a:spcAft>
              <a:buFont typeface="Wingdings 2"/>
              <a:buChar char=""/>
              <a:defRPr/>
            </a:pPr>
            <a:r>
              <a:rPr lang="tr-TR" sz="2400" dirty="0">
                <a:solidFill>
                  <a:srgbClr val="002060"/>
                </a:solidFill>
              </a:rPr>
              <a:t>•Çalışan nasıl yaralandı?</a:t>
            </a:r>
          </a:p>
          <a:p>
            <a:pPr lvl="1" fontAlgn="auto">
              <a:spcAft>
                <a:spcPts val="0"/>
              </a:spcAft>
              <a:buFont typeface="Wingdings 2"/>
              <a:buChar char=""/>
              <a:defRPr/>
            </a:pPr>
            <a:r>
              <a:rPr lang="tr-TR" sz="2400" dirty="0">
                <a:solidFill>
                  <a:srgbClr val="002060"/>
                </a:solidFill>
              </a:rPr>
              <a:t>•Kazadan nasıl kaçınılabilirdi?</a:t>
            </a:r>
          </a:p>
          <a:p>
            <a:pPr lvl="1" fontAlgn="auto">
              <a:spcAft>
                <a:spcPts val="0"/>
              </a:spcAft>
              <a:buFont typeface="Wingdings 2"/>
              <a:buChar char=""/>
              <a:defRPr/>
            </a:pPr>
            <a:r>
              <a:rPr lang="tr-TR" sz="2400" dirty="0">
                <a:solidFill>
                  <a:srgbClr val="002060"/>
                </a:solidFill>
              </a:rPr>
              <a:t>•İş arkadaşları (</a:t>
            </a:r>
            <a:r>
              <a:rPr lang="tr-TR" sz="2400" dirty="0" err="1">
                <a:solidFill>
                  <a:srgbClr val="002060"/>
                </a:solidFill>
              </a:rPr>
              <a:t>co-worker</a:t>
            </a:r>
            <a:r>
              <a:rPr lang="tr-TR" sz="2400" dirty="0">
                <a:solidFill>
                  <a:srgbClr val="002060"/>
                </a:solidFill>
              </a:rPr>
              <a:t>) benzer kazadan nasıl kaçınabilir?</a:t>
            </a:r>
          </a:p>
          <a:p>
            <a:pPr lvl="1" fontAlgn="auto">
              <a:spcAft>
                <a:spcPts val="0"/>
              </a:spcAft>
              <a:buFont typeface="Wingdings 2"/>
              <a:buChar char=""/>
              <a:defRPr/>
            </a:pPr>
            <a:r>
              <a:rPr lang="tr-TR" sz="2400" dirty="0">
                <a:solidFill>
                  <a:srgbClr val="002060"/>
                </a:solidFill>
              </a:rPr>
              <a:t>•Denetçi/Nezaretçi kazayı nasıl önleyebilirdi?</a:t>
            </a:r>
          </a:p>
          <a:p>
            <a:pPr fontAlgn="auto">
              <a:spcAft>
                <a:spcPts val="0"/>
              </a:spcAft>
              <a:buFont typeface="Wingdings 2"/>
              <a:buChar char=""/>
              <a:defRPr/>
            </a:pPr>
            <a:endParaRPr lang="tr-TR" sz="2800" dirty="0">
              <a:solidFill>
                <a:srgbClr val="002060"/>
              </a:solidFill>
            </a:endParaRPr>
          </a:p>
        </p:txBody>
      </p:sp>
      <p:sp>
        <p:nvSpPr>
          <p:cNvPr id="4" name="Slayt Numarası Yer Tutucusu 3"/>
          <p:cNvSpPr>
            <a:spLocks noGrp="1"/>
          </p:cNvSpPr>
          <p:nvPr>
            <p:ph type="sldNum" sz="quarter" idx="12"/>
          </p:nvPr>
        </p:nvSpPr>
        <p:spPr/>
        <p:txBody>
          <a:bodyPr/>
          <a:lstStyle/>
          <a:p>
            <a:pPr>
              <a:defRPr/>
            </a:pPr>
            <a:fld id="{96E4C104-B3F4-481C-81B3-6E89EC16062C}" type="slidenum">
              <a:rPr lang="tr-TR"/>
              <a:pPr>
                <a:defRPr/>
              </a:pPr>
              <a:t>56</a:t>
            </a:fld>
            <a:endParaRPr lang="tr-T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188640"/>
            <a:ext cx="8686800" cy="1008112"/>
          </a:xfrm>
        </p:spPr>
        <p:txBody>
          <a:bodyPr>
            <a:normAutofit fontScale="90000"/>
          </a:bodyPr>
          <a:lstStyle/>
          <a:p>
            <a:pPr algn="ctr" fontAlgn="auto">
              <a:spcAft>
                <a:spcPts val="0"/>
              </a:spcAft>
              <a:defRPr/>
            </a:pPr>
            <a:r>
              <a:rPr lang="tr-TR" sz="3100" b="1" dirty="0" smtClean="0">
                <a:effectLst/>
              </a:rPr>
              <a:t/>
            </a:r>
            <a:br>
              <a:rPr lang="tr-TR" sz="3100" b="1" dirty="0" smtClean="0">
                <a:effectLst/>
              </a:rPr>
            </a:br>
            <a:r>
              <a:rPr lang="tr-TR" sz="3100" b="1" dirty="0" smtClean="0">
                <a:effectLst/>
              </a:rPr>
              <a:t>İŞ </a:t>
            </a:r>
            <a:r>
              <a:rPr lang="tr-TR" sz="3100" b="1" dirty="0">
                <a:effectLst/>
              </a:rPr>
              <a:t>KAZASININ İNCELENMESİ VE RAPOR DÜZENLENMESİ</a:t>
            </a:r>
            <a:r>
              <a:rPr lang="tr-TR" dirty="0">
                <a:effectLst/>
              </a:rPr>
              <a:t/>
            </a:r>
            <a:br>
              <a:rPr lang="tr-TR" dirty="0">
                <a:effectLst/>
              </a:rPr>
            </a:br>
            <a:endParaRPr lang="tr-TR" dirty="0"/>
          </a:p>
        </p:txBody>
      </p:sp>
      <p:sp>
        <p:nvSpPr>
          <p:cNvPr id="3" name="2 İçerik Yer Tutucusu"/>
          <p:cNvSpPr>
            <a:spLocks noGrp="1"/>
          </p:cNvSpPr>
          <p:nvPr>
            <p:ph idx="1"/>
          </p:nvPr>
        </p:nvSpPr>
        <p:spPr>
          <a:xfrm>
            <a:off x="250825" y="1125538"/>
            <a:ext cx="8686800" cy="4883150"/>
          </a:xfrm>
        </p:spPr>
        <p:txBody>
          <a:bodyPr>
            <a:normAutofit fontScale="85000" lnSpcReduction="20000"/>
          </a:bodyPr>
          <a:lstStyle/>
          <a:p>
            <a:pPr marL="0" indent="0" fontAlgn="auto">
              <a:spcAft>
                <a:spcPts val="0"/>
              </a:spcAft>
              <a:buFont typeface="Wingdings 2"/>
              <a:buNone/>
              <a:defRPr/>
            </a:pPr>
            <a:r>
              <a:rPr lang="tr-TR" sz="2400" b="1" u="sng" dirty="0">
                <a:solidFill>
                  <a:srgbClr val="002060"/>
                </a:solidFill>
              </a:rPr>
              <a:t>Ne, Hangi?</a:t>
            </a:r>
            <a:endParaRPr lang="tr-TR" sz="2400" dirty="0">
              <a:solidFill>
                <a:srgbClr val="002060"/>
              </a:solidFill>
            </a:endParaRPr>
          </a:p>
          <a:p>
            <a:pPr lvl="1" fontAlgn="auto">
              <a:spcAft>
                <a:spcPts val="0"/>
              </a:spcAft>
              <a:buFont typeface="Wingdings 2"/>
              <a:buChar char=""/>
              <a:defRPr/>
            </a:pPr>
            <a:r>
              <a:rPr lang="tr-TR" sz="2000" dirty="0">
                <a:solidFill>
                  <a:srgbClr val="002060"/>
                </a:solidFill>
              </a:rPr>
              <a:t>•Kaza neydi?</a:t>
            </a:r>
          </a:p>
          <a:p>
            <a:pPr lvl="1" fontAlgn="auto">
              <a:spcAft>
                <a:spcPts val="0"/>
              </a:spcAft>
              <a:buFont typeface="Wingdings 2"/>
              <a:buChar char=""/>
              <a:defRPr/>
            </a:pPr>
            <a:r>
              <a:rPr lang="tr-TR" sz="2000" dirty="0">
                <a:solidFill>
                  <a:srgbClr val="002060"/>
                </a:solidFill>
              </a:rPr>
              <a:t>•Yaralanma/hastalık neydi?</a:t>
            </a:r>
          </a:p>
          <a:p>
            <a:pPr lvl="1" fontAlgn="auto">
              <a:spcAft>
                <a:spcPts val="0"/>
              </a:spcAft>
              <a:buFont typeface="Wingdings 2"/>
              <a:buChar char=""/>
              <a:defRPr/>
            </a:pPr>
            <a:r>
              <a:rPr lang="tr-TR" sz="2000" dirty="0">
                <a:solidFill>
                  <a:srgbClr val="002060"/>
                </a:solidFill>
              </a:rPr>
              <a:t>•Kaza anında ne yapılıyordu?</a:t>
            </a:r>
          </a:p>
          <a:p>
            <a:pPr lvl="1" fontAlgn="auto">
              <a:spcAft>
                <a:spcPts val="0"/>
              </a:spcAft>
              <a:buFont typeface="Wingdings 2"/>
              <a:buChar char=""/>
              <a:defRPr/>
            </a:pPr>
            <a:r>
              <a:rPr lang="tr-TR" sz="2000" dirty="0">
                <a:solidFill>
                  <a:srgbClr val="002060"/>
                </a:solidFill>
              </a:rPr>
              <a:t>•Onlara ne yapmaları söylenmişti?</a:t>
            </a:r>
          </a:p>
          <a:p>
            <a:pPr lvl="1" fontAlgn="auto">
              <a:spcAft>
                <a:spcPts val="0"/>
              </a:spcAft>
              <a:buFont typeface="Wingdings 2"/>
              <a:buChar char=""/>
              <a:defRPr/>
            </a:pPr>
            <a:r>
              <a:rPr lang="tr-TR" sz="2000" dirty="0">
                <a:solidFill>
                  <a:srgbClr val="002060"/>
                </a:solidFill>
              </a:rPr>
              <a:t>•Hangi malzemeler kullanılıyordu?</a:t>
            </a:r>
          </a:p>
          <a:p>
            <a:pPr lvl="1" fontAlgn="auto">
              <a:spcAft>
                <a:spcPts val="0"/>
              </a:spcAft>
              <a:buFont typeface="Wingdings 2"/>
              <a:buChar char=""/>
              <a:defRPr/>
            </a:pPr>
            <a:r>
              <a:rPr lang="tr-TR" sz="2000" dirty="0">
                <a:solidFill>
                  <a:srgbClr val="002060"/>
                </a:solidFill>
              </a:rPr>
              <a:t>•Hangi uygulama yürütülüyordu?</a:t>
            </a:r>
          </a:p>
          <a:p>
            <a:pPr lvl="1" fontAlgn="auto">
              <a:spcAft>
                <a:spcPts val="0"/>
              </a:spcAft>
              <a:buFont typeface="Wingdings 2"/>
              <a:buChar char=""/>
              <a:defRPr/>
            </a:pPr>
            <a:r>
              <a:rPr lang="tr-TR" sz="2000" dirty="0">
                <a:solidFill>
                  <a:srgbClr val="002060"/>
                </a:solidFill>
              </a:rPr>
              <a:t>•Hangi talimatlar verilmişti?</a:t>
            </a:r>
          </a:p>
          <a:p>
            <a:pPr lvl="1" fontAlgn="auto">
              <a:spcAft>
                <a:spcPts val="0"/>
              </a:spcAft>
              <a:buFont typeface="Wingdings 2"/>
              <a:buChar char=""/>
              <a:defRPr/>
            </a:pPr>
            <a:r>
              <a:rPr lang="tr-TR" sz="2000" dirty="0">
                <a:solidFill>
                  <a:srgbClr val="002060"/>
                </a:solidFill>
              </a:rPr>
              <a:t>•Hangi önlemler gerekliydi?</a:t>
            </a:r>
          </a:p>
          <a:p>
            <a:pPr lvl="1" fontAlgn="auto">
              <a:spcAft>
                <a:spcPts val="0"/>
              </a:spcAft>
              <a:buFont typeface="Wingdings 2"/>
              <a:buChar char=""/>
              <a:defRPr/>
            </a:pPr>
            <a:r>
              <a:rPr lang="tr-TR" sz="2000" dirty="0">
                <a:solidFill>
                  <a:srgbClr val="002060"/>
                </a:solidFill>
              </a:rPr>
              <a:t>•Hangi KKD kullanılmalıydı?</a:t>
            </a:r>
          </a:p>
          <a:p>
            <a:pPr lvl="1" fontAlgn="auto">
              <a:spcAft>
                <a:spcPts val="0"/>
              </a:spcAft>
              <a:buFont typeface="Wingdings 2"/>
              <a:buChar char=""/>
              <a:defRPr/>
            </a:pPr>
            <a:r>
              <a:rPr lang="tr-TR" sz="2000" dirty="0">
                <a:solidFill>
                  <a:srgbClr val="002060"/>
                </a:solidFill>
              </a:rPr>
              <a:t>•Diğerleri kazaya neden olacak ne yaptılar?</a:t>
            </a:r>
          </a:p>
          <a:p>
            <a:pPr lvl="1" fontAlgn="auto">
              <a:spcAft>
                <a:spcPts val="0"/>
              </a:spcAft>
              <a:buFont typeface="Wingdings 2"/>
              <a:buChar char=""/>
              <a:defRPr/>
            </a:pPr>
            <a:r>
              <a:rPr lang="tr-TR" sz="2000" dirty="0">
                <a:solidFill>
                  <a:srgbClr val="002060"/>
                </a:solidFill>
              </a:rPr>
              <a:t> •Kazadan sonra kazazede veya diğerleri ne yaptılar?</a:t>
            </a:r>
          </a:p>
          <a:p>
            <a:pPr lvl="1" fontAlgn="auto">
              <a:spcAft>
                <a:spcPts val="0"/>
              </a:spcAft>
              <a:buFont typeface="Wingdings 2"/>
              <a:buChar char=""/>
              <a:defRPr/>
            </a:pPr>
            <a:r>
              <a:rPr lang="tr-TR" sz="2000" dirty="0">
                <a:solidFill>
                  <a:srgbClr val="002060"/>
                </a:solidFill>
              </a:rPr>
              <a:t>•Görgü tanıkları ne gördüler?</a:t>
            </a:r>
          </a:p>
          <a:p>
            <a:pPr lvl="1" fontAlgn="auto">
              <a:spcAft>
                <a:spcPts val="0"/>
              </a:spcAft>
              <a:buFont typeface="Wingdings 2"/>
              <a:buChar char=""/>
              <a:defRPr/>
            </a:pPr>
            <a:r>
              <a:rPr lang="tr-TR" sz="2000" dirty="0">
                <a:solidFill>
                  <a:srgbClr val="002060"/>
                </a:solidFill>
              </a:rPr>
              <a:t>•Olayın tekrarlanmasını önlemek için ne yapılacak?</a:t>
            </a:r>
          </a:p>
          <a:p>
            <a:pPr lvl="1" fontAlgn="auto">
              <a:spcAft>
                <a:spcPts val="0"/>
              </a:spcAft>
              <a:buFont typeface="Wingdings 2"/>
              <a:buChar char=""/>
              <a:defRPr/>
            </a:pPr>
            <a:r>
              <a:rPr lang="tr-TR" sz="2000" dirty="0">
                <a:solidFill>
                  <a:srgbClr val="002060"/>
                </a:solidFill>
              </a:rPr>
              <a:t>•Hangi güvenlik kuralları bozuldu?</a:t>
            </a:r>
          </a:p>
          <a:p>
            <a:pPr lvl="1" fontAlgn="auto">
              <a:spcAft>
                <a:spcPts val="0"/>
              </a:spcAft>
              <a:buFont typeface="Wingdings 2"/>
              <a:buChar char=""/>
              <a:defRPr/>
            </a:pPr>
            <a:r>
              <a:rPr lang="tr-TR" sz="2000" dirty="0">
                <a:solidFill>
                  <a:srgbClr val="002060"/>
                </a:solidFill>
              </a:rPr>
              <a:t>•Hangi güvenlik kuralları eksikti?</a:t>
            </a:r>
          </a:p>
          <a:p>
            <a:pPr lvl="1" fontAlgn="auto">
              <a:spcAft>
                <a:spcPts val="0"/>
              </a:spcAft>
              <a:buFont typeface="Wingdings 2"/>
              <a:buChar char=""/>
              <a:defRPr/>
            </a:pPr>
            <a:r>
              <a:rPr lang="tr-TR" sz="2000" dirty="0">
                <a:solidFill>
                  <a:srgbClr val="002060"/>
                </a:solidFill>
              </a:rPr>
              <a:t>•Hangi güvenlik kuralları/prosedürleri gerekli?</a:t>
            </a:r>
          </a:p>
          <a:p>
            <a:pPr lvl="1" fontAlgn="auto">
              <a:spcAft>
                <a:spcPts val="0"/>
              </a:spcAft>
              <a:buFont typeface="Wingdings 2"/>
              <a:buChar char=""/>
              <a:defRPr/>
            </a:pPr>
            <a:r>
              <a:rPr lang="tr-TR" sz="2000" dirty="0">
                <a:solidFill>
                  <a:srgbClr val="002060"/>
                </a:solidFill>
              </a:rPr>
              <a:t> •Hangi sorun veya soruyla karşılaşıldı?</a:t>
            </a:r>
          </a:p>
          <a:p>
            <a:pPr fontAlgn="auto">
              <a:spcAft>
                <a:spcPts val="0"/>
              </a:spcAft>
              <a:buFont typeface="Wingdings 2"/>
              <a:buChar char=""/>
              <a:defRPr/>
            </a:pPr>
            <a:endParaRPr lang="tr-TR" sz="2400" dirty="0">
              <a:solidFill>
                <a:srgbClr val="002060"/>
              </a:solidFill>
            </a:endParaRPr>
          </a:p>
        </p:txBody>
      </p:sp>
      <p:sp>
        <p:nvSpPr>
          <p:cNvPr id="4" name="Slayt Numarası Yer Tutucusu 3"/>
          <p:cNvSpPr>
            <a:spLocks noGrp="1"/>
          </p:cNvSpPr>
          <p:nvPr>
            <p:ph type="sldNum" sz="quarter" idx="12"/>
          </p:nvPr>
        </p:nvSpPr>
        <p:spPr/>
        <p:txBody>
          <a:bodyPr/>
          <a:lstStyle/>
          <a:p>
            <a:pPr>
              <a:defRPr/>
            </a:pPr>
            <a:fld id="{1F24EFC5-6888-4373-9249-02E997E469ED}" type="slidenum">
              <a:rPr lang="tr-TR"/>
              <a:pPr>
                <a:defRPr/>
              </a:pPr>
              <a:t>57</a:t>
            </a:fld>
            <a:endParaRPr lang="tr-T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188640"/>
            <a:ext cx="8686800" cy="1008112"/>
          </a:xfrm>
        </p:spPr>
        <p:txBody>
          <a:bodyPr>
            <a:normAutofit fontScale="90000"/>
          </a:bodyPr>
          <a:lstStyle/>
          <a:p>
            <a:pPr algn="ctr" fontAlgn="auto">
              <a:spcAft>
                <a:spcPts val="0"/>
              </a:spcAft>
              <a:defRPr/>
            </a:pPr>
            <a:r>
              <a:rPr lang="tr-TR" sz="3100" b="1" dirty="0" smtClean="0">
                <a:effectLst/>
              </a:rPr>
              <a:t/>
            </a:r>
            <a:br>
              <a:rPr lang="tr-TR" sz="3100" b="1" dirty="0" smtClean="0">
                <a:effectLst/>
              </a:rPr>
            </a:br>
            <a:r>
              <a:rPr lang="tr-TR" sz="3100" b="1" dirty="0" smtClean="0">
                <a:effectLst/>
              </a:rPr>
              <a:t>İŞ </a:t>
            </a:r>
            <a:r>
              <a:rPr lang="tr-TR" sz="3100" b="1" dirty="0">
                <a:effectLst/>
              </a:rPr>
              <a:t>KAZASININ İNCELENMESİ VE RAPOR DÜZENLENMESİ</a:t>
            </a:r>
            <a:r>
              <a:rPr lang="tr-TR" dirty="0">
                <a:effectLst/>
              </a:rPr>
              <a:t/>
            </a:r>
            <a:br>
              <a:rPr lang="tr-TR" dirty="0">
                <a:effectLst/>
              </a:rPr>
            </a:br>
            <a:endParaRPr lang="tr-TR" dirty="0"/>
          </a:p>
        </p:txBody>
      </p:sp>
      <p:sp>
        <p:nvSpPr>
          <p:cNvPr id="3" name="2 İçerik Yer Tutucusu"/>
          <p:cNvSpPr>
            <a:spLocks noGrp="1"/>
          </p:cNvSpPr>
          <p:nvPr>
            <p:ph idx="1"/>
          </p:nvPr>
        </p:nvSpPr>
        <p:spPr>
          <a:xfrm>
            <a:off x="250825" y="1268413"/>
            <a:ext cx="8686800" cy="4740275"/>
          </a:xfrm>
        </p:spPr>
        <p:txBody>
          <a:bodyPr>
            <a:normAutofit/>
          </a:bodyPr>
          <a:lstStyle/>
          <a:p>
            <a:pPr marL="0" indent="0" fontAlgn="auto">
              <a:spcAft>
                <a:spcPts val="0"/>
              </a:spcAft>
              <a:buFont typeface="Wingdings 2"/>
              <a:buNone/>
              <a:defRPr/>
            </a:pPr>
            <a:r>
              <a:rPr lang="tr-TR" sz="2400" b="1" u="sng" dirty="0">
                <a:solidFill>
                  <a:srgbClr val="002060"/>
                </a:solidFill>
              </a:rPr>
              <a:t>Neden?</a:t>
            </a:r>
            <a:endParaRPr lang="tr-TR" sz="2400" dirty="0">
              <a:solidFill>
                <a:srgbClr val="002060"/>
              </a:solidFill>
            </a:endParaRPr>
          </a:p>
          <a:p>
            <a:pPr lvl="1" fontAlgn="auto">
              <a:spcAft>
                <a:spcPts val="0"/>
              </a:spcAft>
              <a:buFont typeface="Wingdings 2"/>
              <a:buChar char=""/>
              <a:defRPr/>
            </a:pPr>
            <a:r>
              <a:rPr lang="tr-TR" sz="2000" dirty="0">
                <a:solidFill>
                  <a:srgbClr val="002060"/>
                </a:solidFill>
              </a:rPr>
              <a:t>•Çalışan neden yaralandı?</a:t>
            </a:r>
          </a:p>
          <a:p>
            <a:pPr lvl="1" fontAlgn="auto">
              <a:spcAft>
                <a:spcPts val="0"/>
              </a:spcAft>
              <a:buFont typeface="Wingdings 2"/>
              <a:buChar char=""/>
              <a:defRPr/>
            </a:pPr>
            <a:r>
              <a:rPr lang="tr-TR" sz="2000" dirty="0">
                <a:solidFill>
                  <a:srgbClr val="002060"/>
                </a:solidFill>
              </a:rPr>
              <a:t>•Çalışan neden bu şekilde davrandı?</a:t>
            </a:r>
          </a:p>
          <a:p>
            <a:pPr lvl="1" fontAlgn="auto">
              <a:spcAft>
                <a:spcPts val="0"/>
              </a:spcAft>
              <a:buFont typeface="Wingdings 2"/>
              <a:buChar char=""/>
              <a:defRPr/>
            </a:pPr>
            <a:r>
              <a:rPr lang="tr-TR" sz="2000" dirty="0">
                <a:solidFill>
                  <a:srgbClr val="002060"/>
                </a:solidFill>
              </a:rPr>
              <a:t>•Diğer kişiler neden bu şekilde davrandı?</a:t>
            </a:r>
          </a:p>
          <a:p>
            <a:pPr lvl="1" fontAlgn="auto">
              <a:spcAft>
                <a:spcPts val="0"/>
              </a:spcAft>
              <a:buFont typeface="Wingdings 2"/>
              <a:buChar char=""/>
              <a:defRPr/>
            </a:pPr>
            <a:r>
              <a:rPr lang="tr-TR" sz="2000" dirty="0">
                <a:solidFill>
                  <a:srgbClr val="002060"/>
                </a:solidFill>
              </a:rPr>
              <a:t>•Kişisel Koruyucu Donanım neden kullanılmadı?</a:t>
            </a:r>
          </a:p>
          <a:p>
            <a:pPr lvl="1" fontAlgn="auto">
              <a:spcAft>
                <a:spcPts val="0"/>
              </a:spcAft>
              <a:buFont typeface="Wingdings 2"/>
              <a:buChar char=""/>
              <a:defRPr/>
            </a:pPr>
            <a:r>
              <a:rPr lang="tr-TR" sz="2000" dirty="0">
                <a:solidFill>
                  <a:srgbClr val="002060"/>
                </a:solidFill>
              </a:rPr>
              <a:t>•Çalışana neden belirli talimatlar verilmedi?</a:t>
            </a:r>
          </a:p>
          <a:p>
            <a:pPr lvl="1" fontAlgn="auto">
              <a:spcAft>
                <a:spcPts val="0"/>
              </a:spcAft>
              <a:buFont typeface="Wingdings 2"/>
              <a:buChar char=""/>
              <a:defRPr/>
            </a:pPr>
            <a:r>
              <a:rPr lang="tr-TR" sz="2000" dirty="0">
                <a:solidFill>
                  <a:srgbClr val="002060"/>
                </a:solidFill>
              </a:rPr>
              <a:t>•Çalışan neden bu konum/yerdeydi?</a:t>
            </a:r>
          </a:p>
          <a:p>
            <a:pPr lvl="1" fontAlgn="auto">
              <a:spcAft>
                <a:spcPts val="0"/>
              </a:spcAft>
              <a:buFont typeface="Wingdings 2"/>
              <a:buChar char=""/>
              <a:defRPr/>
            </a:pPr>
            <a:r>
              <a:rPr lang="tr-TR" sz="2000" dirty="0">
                <a:solidFill>
                  <a:srgbClr val="002060"/>
                </a:solidFill>
              </a:rPr>
              <a:t>•Çalışan neden bu alet(</a:t>
            </a:r>
            <a:r>
              <a:rPr lang="tr-TR" sz="2000" dirty="0" err="1">
                <a:solidFill>
                  <a:srgbClr val="002060"/>
                </a:solidFill>
              </a:rPr>
              <a:t>ler</a:t>
            </a:r>
            <a:r>
              <a:rPr lang="tr-TR" sz="2000" dirty="0">
                <a:solidFill>
                  <a:srgbClr val="002060"/>
                </a:solidFill>
              </a:rPr>
              <a:t>)i veya makineyi kullanıyordu?</a:t>
            </a:r>
          </a:p>
          <a:p>
            <a:pPr lvl="1" fontAlgn="auto">
              <a:spcAft>
                <a:spcPts val="0"/>
              </a:spcAft>
              <a:buFont typeface="Wingdings 2"/>
              <a:buChar char=""/>
              <a:defRPr/>
            </a:pPr>
            <a:r>
              <a:rPr lang="tr-TR" sz="2000" dirty="0">
                <a:solidFill>
                  <a:srgbClr val="002060"/>
                </a:solidFill>
              </a:rPr>
              <a:t>•Çalışan neden denetçiyle/nezaretçiyle birlikte kontrol etmedi?</a:t>
            </a:r>
          </a:p>
          <a:p>
            <a:pPr lvl="1" fontAlgn="auto">
              <a:spcAft>
                <a:spcPts val="0"/>
              </a:spcAft>
              <a:buFont typeface="Wingdings 2"/>
              <a:buChar char=""/>
              <a:defRPr/>
            </a:pPr>
            <a:r>
              <a:rPr lang="tr-TR" sz="2000" dirty="0">
                <a:solidFill>
                  <a:srgbClr val="002060"/>
                </a:solidFill>
              </a:rPr>
              <a:t>•Çalışan neden bu koşullarda çalışmaya devam etti?</a:t>
            </a:r>
          </a:p>
          <a:p>
            <a:pPr lvl="1" fontAlgn="auto">
              <a:spcAft>
                <a:spcPts val="0"/>
              </a:spcAft>
              <a:buFont typeface="Wingdings 2"/>
              <a:buChar char=""/>
              <a:defRPr/>
            </a:pPr>
            <a:r>
              <a:rPr lang="tr-TR" sz="2000" dirty="0">
                <a:solidFill>
                  <a:srgbClr val="002060"/>
                </a:solidFill>
              </a:rPr>
              <a:t>•Denetçi o sırada neden orada değildi?</a:t>
            </a:r>
          </a:p>
          <a:p>
            <a:pPr fontAlgn="auto">
              <a:spcAft>
                <a:spcPts val="0"/>
              </a:spcAft>
              <a:buFont typeface="Wingdings 2"/>
              <a:buChar char=""/>
              <a:defRPr/>
            </a:pPr>
            <a:endParaRPr lang="tr-TR" sz="2400" dirty="0">
              <a:solidFill>
                <a:srgbClr val="002060"/>
              </a:solidFill>
            </a:endParaRPr>
          </a:p>
        </p:txBody>
      </p:sp>
      <p:sp>
        <p:nvSpPr>
          <p:cNvPr id="4" name="Slayt Numarası Yer Tutucusu 3"/>
          <p:cNvSpPr>
            <a:spLocks noGrp="1"/>
          </p:cNvSpPr>
          <p:nvPr>
            <p:ph type="sldNum" sz="quarter" idx="12"/>
          </p:nvPr>
        </p:nvSpPr>
        <p:spPr/>
        <p:txBody>
          <a:bodyPr/>
          <a:lstStyle/>
          <a:p>
            <a:pPr>
              <a:defRPr/>
            </a:pPr>
            <a:fld id="{F46496F8-BCC8-4307-8A7A-56E350878FB3}" type="slidenum">
              <a:rPr lang="tr-TR"/>
              <a:pPr>
                <a:defRPr/>
              </a:pPr>
              <a:t>58</a:t>
            </a:fld>
            <a:endParaRPr lang="tr-T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188640"/>
            <a:ext cx="8686800" cy="1008112"/>
          </a:xfrm>
        </p:spPr>
        <p:txBody>
          <a:bodyPr>
            <a:normAutofit fontScale="90000"/>
          </a:bodyPr>
          <a:lstStyle/>
          <a:p>
            <a:pPr algn="ctr" fontAlgn="auto">
              <a:spcAft>
                <a:spcPts val="0"/>
              </a:spcAft>
              <a:defRPr/>
            </a:pPr>
            <a:r>
              <a:rPr lang="tr-TR" sz="3100" b="1" dirty="0" smtClean="0">
                <a:effectLst/>
              </a:rPr>
              <a:t/>
            </a:r>
            <a:br>
              <a:rPr lang="tr-TR" sz="3100" b="1" dirty="0" smtClean="0">
                <a:effectLst/>
              </a:rPr>
            </a:br>
            <a:r>
              <a:rPr lang="tr-TR" sz="3100" b="1" dirty="0" smtClean="0">
                <a:effectLst/>
              </a:rPr>
              <a:t>İŞ </a:t>
            </a:r>
            <a:r>
              <a:rPr lang="tr-TR" sz="3100" b="1" dirty="0">
                <a:effectLst/>
              </a:rPr>
              <a:t>KAZASININ İNCELENMESİ VE RAPOR DÜZENLENMESİ</a:t>
            </a:r>
            <a:r>
              <a:rPr lang="tr-TR" dirty="0">
                <a:effectLst/>
              </a:rPr>
              <a:t/>
            </a:r>
            <a:br>
              <a:rPr lang="tr-TR" dirty="0">
                <a:effectLst/>
              </a:rPr>
            </a:br>
            <a:endParaRPr lang="tr-TR" dirty="0"/>
          </a:p>
        </p:txBody>
      </p:sp>
      <p:sp>
        <p:nvSpPr>
          <p:cNvPr id="3" name="2 İçerik Yer Tutucusu"/>
          <p:cNvSpPr>
            <a:spLocks noGrp="1"/>
          </p:cNvSpPr>
          <p:nvPr>
            <p:ph idx="1"/>
          </p:nvPr>
        </p:nvSpPr>
        <p:spPr>
          <a:xfrm>
            <a:off x="304800" y="1341438"/>
            <a:ext cx="8686800" cy="4738687"/>
          </a:xfrm>
        </p:spPr>
        <p:txBody>
          <a:bodyPr>
            <a:normAutofit fontScale="62500" lnSpcReduction="20000"/>
          </a:bodyPr>
          <a:lstStyle/>
          <a:p>
            <a:pPr marL="0" indent="0" fontAlgn="auto">
              <a:spcAft>
                <a:spcPts val="0"/>
              </a:spcAft>
              <a:buFont typeface="Wingdings 2"/>
              <a:buNone/>
              <a:defRPr/>
            </a:pPr>
            <a:r>
              <a:rPr lang="tr-TR" dirty="0" smtClean="0">
                <a:solidFill>
                  <a:srgbClr val="002060"/>
                </a:solidFill>
              </a:rPr>
              <a:t>Kaza </a:t>
            </a:r>
            <a:r>
              <a:rPr lang="tr-TR" dirty="0">
                <a:solidFill>
                  <a:srgbClr val="002060"/>
                </a:solidFill>
              </a:rPr>
              <a:t>soruşturması yürütülürken aşağıdaki soruların kullanılmasını tavsiye etmektedir: </a:t>
            </a:r>
          </a:p>
          <a:p>
            <a:pPr marL="0" indent="0" fontAlgn="auto">
              <a:spcAft>
                <a:spcPts val="0"/>
              </a:spcAft>
              <a:buFont typeface="Wingdings 2"/>
              <a:buNone/>
              <a:defRPr/>
            </a:pPr>
            <a:r>
              <a:rPr lang="tr-TR" dirty="0">
                <a:solidFill>
                  <a:srgbClr val="002060"/>
                </a:solidFill>
              </a:rPr>
              <a:t> </a:t>
            </a:r>
          </a:p>
          <a:p>
            <a:pPr fontAlgn="auto">
              <a:spcAft>
                <a:spcPts val="0"/>
              </a:spcAft>
              <a:buFont typeface="Wingdings 2"/>
              <a:buChar char=""/>
              <a:defRPr/>
            </a:pPr>
            <a:r>
              <a:rPr lang="tr-TR" dirty="0">
                <a:solidFill>
                  <a:srgbClr val="002060"/>
                </a:solidFill>
              </a:rPr>
              <a:t>1. </a:t>
            </a:r>
            <a:r>
              <a:rPr lang="tr-TR" dirty="0" err="1">
                <a:solidFill>
                  <a:srgbClr val="002060"/>
                </a:solidFill>
              </a:rPr>
              <a:t>Kazalanan</a:t>
            </a:r>
            <a:r>
              <a:rPr lang="tr-TR" dirty="0">
                <a:solidFill>
                  <a:srgbClr val="002060"/>
                </a:solidFill>
              </a:rPr>
              <a:t> kişinin yaptığı iş neydi? </a:t>
            </a:r>
          </a:p>
          <a:p>
            <a:pPr fontAlgn="auto">
              <a:spcAft>
                <a:spcPts val="0"/>
              </a:spcAft>
              <a:buFont typeface="Wingdings 2"/>
              <a:buChar char=""/>
              <a:defRPr/>
            </a:pPr>
            <a:r>
              <a:rPr lang="tr-TR" dirty="0">
                <a:solidFill>
                  <a:srgbClr val="002060"/>
                </a:solidFill>
              </a:rPr>
              <a:t>2. Kaza esnasında yaralanan kişinin yaptığı ya da yapmaya çalıştığı iş tam olarak neydi? </a:t>
            </a:r>
          </a:p>
          <a:p>
            <a:pPr fontAlgn="auto">
              <a:spcAft>
                <a:spcPts val="0"/>
              </a:spcAft>
              <a:buFont typeface="Wingdings 2"/>
              <a:buChar char=""/>
              <a:defRPr/>
            </a:pPr>
            <a:r>
              <a:rPr lang="tr-TR" dirty="0">
                <a:solidFill>
                  <a:srgbClr val="002060"/>
                </a:solidFill>
              </a:rPr>
              <a:t>3. Kaza sırasında yaralanan kişinin yaptığı işte kişi yeterli miydi? Kişi yeterli eğitimi aldı mı? </a:t>
            </a:r>
          </a:p>
          <a:p>
            <a:pPr fontAlgn="auto">
              <a:spcAft>
                <a:spcPts val="0"/>
              </a:spcAft>
              <a:buFont typeface="Wingdings 2"/>
              <a:buChar char=""/>
              <a:defRPr/>
            </a:pPr>
            <a:r>
              <a:rPr lang="tr-TR" dirty="0">
                <a:solidFill>
                  <a:srgbClr val="002060"/>
                </a:solidFill>
              </a:rPr>
              <a:t>4. Yaralanan kişi kazaya dahil olan ekipmanı kullanmaya ya da işi yapmaya yetkili miydi? </a:t>
            </a:r>
          </a:p>
          <a:p>
            <a:pPr fontAlgn="auto">
              <a:spcAft>
                <a:spcPts val="0"/>
              </a:spcAft>
              <a:buFont typeface="Wingdings 2"/>
              <a:buChar char=""/>
              <a:defRPr/>
            </a:pPr>
            <a:r>
              <a:rPr lang="tr-TR" dirty="0">
                <a:solidFill>
                  <a:srgbClr val="002060"/>
                </a:solidFill>
              </a:rPr>
              <a:t>5. Kaza sırasında diğer işçiler de orada mıydı? Eğer öyleyse onlar kimdi ve ne yapıyorlardı? </a:t>
            </a:r>
          </a:p>
          <a:p>
            <a:pPr fontAlgn="auto">
              <a:spcAft>
                <a:spcPts val="0"/>
              </a:spcAft>
              <a:buFont typeface="Wingdings 2"/>
              <a:buChar char=""/>
              <a:defRPr/>
            </a:pPr>
            <a:r>
              <a:rPr lang="tr-TR" dirty="0">
                <a:solidFill>
                  <a:srgbClr val="002060"/>
                </a:solidFill>
              </a:rPr>
              <a:t>6. Sorgulanan görev, onaylanan prosedüre (işleyişe) göre yerine getiriliyor muydu? </a:t>
            </a:r>
          </a:p>
          <a:p>
            <a:pPr fontAlgn="auto">
              <a:spcAft>
                <a:spcPts val="0"/>
              </a:spcAft>
              <a:buFont typeface="Wingdings 2"/>
              <a:buChar char=""/>
              <a:defRPr/>
            </a:pPr>
            <a:r>
              <a:rPr lang="tr-TR" dirty="0">
                <a:solidFill>
                  <a:srgbClr val="002060"/>
                </a:solidFill>
              </a:rPr>
              <a:t>7. Kişisel koruyucu donanım dahil olmak üzere uygun donanım kullanılıyor muydu? </a:t>
            </a:r>
          </a:p>
          <a:p>
            <a:pPr fontAlgn="auto">
              <a:spcAft>
                <a:spcPts val="0"/>
              </a:spcAft>
              <a:buFont typeface="Wingdings 2"/>
              <a:buChar char=""/>
              <a:defRPr/>
            </a:pPr>
            <a:endParaRPr lang="tr-TR" dirty="0">
              <a:solidFill>
                <a:srgbClr val="002060"/>
              </a:solidFill>
            </a:endParaRPr>
          </a:p>
        </p:txBody>
      </p:sp>
      <p:sp>
        <p:nvSpPr>
          <p:cNvPr id="4" name="Slayt Numarası Yer Tutucusu 3"/>
          <p:cNvSpPr>
            <a:spLocks noGrp="1"/>
          </p:cNvSpPr>
          <p:nvPr>
            <p:ph type="sldNum" sz="quarter" idx="12"/>
          </p:nvPr>
        </p:nvSpPr>
        <p:spPr/>
        <p:txBody>
          <a:bodyPr/>
          <a:lstStyle/>
          <a:p>
            <a:pPr>
              <a:defRPr/>
            </a:pPr>
            <a:fld id="{E89BD252-3A9F-4565-9BEB-902EABCCDFFC}" type="slidenum">
              <a:rPr lang="tr-TR"/>
              <a:pPr>
                <a:defRPr/>
              </a:pPr>
              <a:t>59</a:t>
            </a:fld>
            <a:endParaRPr lang="tr-TR"/>
          </a:p>
        </p:txBody>
      </p:sp>
    </p:spTree>
    <p:extLst>
      <p:ext uri="{BB962C8B-B14F-4D97-AF65-F5344CB8AC3E}">
        <p14:creationId xmlns:p14="http://schemas.microsoft.com/office/powerpoint/2010/main" val="1096046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684213" y="260649"/>
            <a:ext cx="7772400" cy="864096"/>
          </a:xfrm>
        </p:spPr>
        <p:txBody>
          <a:bodyPr>
            <a:normAutofit fontScale="90000"/>
          </a:bodyPr>
          <a:lstStyle/>
          <a:p>
            <a:pPr algn="ctr" fontAlgn="auto">
              <a:spcAft>
                <a:spcPts val="0"/>
              </a:spcAft>
              <a:defRPr/>
            </a:pPr>
            <a:r>
              <a:rPr lang="tr-TR" sz="2800" b="1" dirty="0" smtClean="0"/>
              <a:t>İŞ KAZALARININ NEDENLERİ</a:t>
            </a:r>
            <a:r>
              <a:rPr lang="tr-TR" sz="2800" dirty="0" smtClean="0"/>
              <a:t/>
            </a:r>
            <a:br>
              <a:rPr lang="tr-TR" sz="2800" dirty="0" smtClean="0"/>
            </a:br>
            <a:endParaRPr lang="tr-TR" sz="2800" b="1" dirty="0">
              <a:solidFill>
                <a:srgbClr val="FF0000"/>
              </a:solidFill>
            </a:endParaRPr>
          </a:p>
        </p:txBody>
      </p:sp>
      <p:pic>
        <p:nvPicPr>
          <p:cNvPr id="64514" name="Picture 5" descr="~AUT0038"/>
          <p:cNvPicPr>
            <a:picLocks noGrp="1" noChangeAspect="1" noChangeArrowheads="1"/>
          </p:cNvPicPr>
          <p:nvPr>
            <p:ph idx="1"/>
          </p:nvPr>
        </p:nvPicPr>
        <p:blipFill>
          <a:blip r:embed="rId2" cstate="print"/>
          <a:srcRect b="4108"/>
          <a:stretch>
            <a:fillRect/>
          </a:stretch>
        </p:blipFill>
        <p:spPr>
          <a:xfrm>
            <a:off x="1042988" y="1412875"/>
            <a:ext cx="6985000" cy="4537075"/>
          </a:xfrm>
        </p:spPr>
      </p:pic>
      <p:sp>
        <p:nvSpPr>
          <p:cNvPr id="64515" name="3 Metin kutusu"/>
          <p:cNvSpPr txBox="1">
            <a:spLocks noChangeArrowheads="1"/>
          </p:cNvSpPr>
          <p:nvPr/>
        </p:nvSpPr>
        <p:spPr bwMode="auto">
          <a:xfrm>
            <a:off x="3419475" y="6021388"/>
            <a:ext cx="1944688" cy="369887"/>
          </a:xfrm>
          <a:prstGeom prst="rect">
            <a:avLst/>
          </a:prstGeom>
          <a:noFill/>
          <a:ln w="9525">
            <a:noFill/>
            <a:miter lim="800000"/>
            <a:headEnd/>
            <a:tailEnd/>
          </a:ln>
        </p:spPr>
        <p:txBody>
          <a:bodyPr>
            <a:spAutoFit/>
          </a:bodyPr>
          <a:lstStyle/>
          <a:p>
            <a:r>
              <a:rPr lang="tr-TR">
                <a:latin typeface="Lucida Sans Unicode" pitchFamily="34" charset="0"/>
              </a:rPr>
              <a:t>Domino Kuramı</a:t>
            </a:r>
          </a:p>
        </p:txBody>
      </p:sp>
      <p:sp>
        <p:nvSpPr>
          <p:cNvPr id="2" name="Slayt Numarası Yer Tutucusu 1"/>
          <p:cNvSpPr>
            <a:spLocks noGrp="1"/>
          </p:cNvSpPr>
          <p:nvPr>
            <p:ph type="sldNum" sz="quarter" idx="12"/>
          </p:nvPr>
        </p:nvSpPr>
        <p:spPr/>
        <p:txBody>
          <a:bodyPr/>
          <a:lstStyle/>
          <a:p>
            <a:pPr>
              <a:defRPr/>
            </a:pPr>
            <a:fld id="{F3BA1D40-F087-46A8-87BA-AF376F6F2BD4}" type="slidenum">
              <a:rPr lang="tr-TR"/>
              <a:pPr>
                <a:defRPr/>
              </a:pPr>
              <a:t>6</a:t>
            </a:fld>
            <a:endParaRPr lang="tr-T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188640"/>
            <a:ext cx="8686800" cy="1008112"/>
          </a:xfrm>
        </p:spPr>
        <p:txBody>
          <a:bodyPr>
            <a:normAutofit fontScale="90000"/>
          </a:bodyPr>
          <a:lstStyle/>
          <a:p>
            <a:pPr algn="ctr" fontAlgn="auto">
              <a:spcAft>
                <a:spcPts val="0"/>
              </a:spcAft>
              <a:defRPr/>
            </a:pPr>
            <a:r>
              <a:rPr lang="tr-TR" sz="3100" b="1" dirty="0" smtClean="0">
                <a:effectLst/>
              </a:rPr>
              <a:t/>
            </a:r>
            <a:br>
              <a:rPr lang="tr-TR" sz="3100" b="1" dirty="0" smtClean="0">
                <a:effectLst/>
              </a:rPr>
            </a:br>
            <a:r>
              <a:rPr lang="tr-TR" sz="3100" b="1" dirty="0" smtClean="0">
                <a:effectLst/>
              </a:rPr>
              <a:t>İŞ </a:t>
            </a:r>
            <a:r>
              <a:rPr lang="tr-TR" sz="3100" b="1" dirty="0">
                <a:effectLst/>
              </a:rPr>
              <a:t>KAZASININ İNCELENMESİ VE RAPOR DÜZENLENMESİ</a:t>
            </a:r>
            <a:r>
              <a:rPr lang="tr-TR" dirty="0">
                <a:effectLst/>
              </a:rPr>
              <a:t/>
            </a:r>
            <a:br>
              <a:rPr lang="tr-TR" dirty="0">
                <a:effectLst/>
              </a:rPr>
            </a:br>
            <a:endParaRPr lang="tr-TR" dirty="0"/>
          </a:p>
        </p:txBody>
      </p:sp>
      <p:sp>
        <p:nvSpPr>
          <p:cNvPr id="142338" name="2 İçerik Yer Tutucusu"/>
          <p:cNvSpPr>
            <a:spLocks noGrp="1"/>
          </p:cNvSpPr>
          <p:nvPr>
            <p:ph idx="1"/>
          </p:nvPr>
        </p:nvSpPr>
        <p:spPr>
          <a:xfrm>
            <a:off x="539750" y="1557338"/>
            <a:ext cx="8280400" cy="4522787"/>
          </a:xfrm>
        </p:spPr>
        <p:txBody>
          <a:bodyPr/>
          <a:lstStyle/>
          <a:p>
            <a:r>
              <a:rPr lang="tr-TR" sz="2000" smtClean="0">
                <a:solidFill>
                  <a:srgbClr val="002060"/>
                </a:solidFill>
              </a:rPr>
              <a:t>8. Yaralanan işçi işte yeni miydi? </a:t>
            </a:r>
          </a:p>
          <a:p>
            <a:r>
              <a:rPr lang="tr-TR" sz="2000" smtClean="0">
                <a:solidFill>
                  <a:srgbClr val="002060"/>
                </a:solidFill>
              </a:rPr>
              <a:t>9. İşlem/donanım/sistem yeni miydi? </a:t>
            </a:r>
          </a:p>
          <a:p>
            <a:r>
              <a:rPr lang="tr-TR" sz="2000" smtClean="0">
                <a:solidFill>
                  <a:srgbClr val="002060"/>
                </a:solidFill>
              </a:rPr>
              <a:t>10. Yaralanan kişiye, kaza öncesinde tavsiyede bulunulmuş muydu? </a:t>
            </a:r>
          </a:p>
          <a:p>
            <a:r>
              <a:rPr lang="tr-TR" sz="2000" smtClean="0">
                <a:solidFill>
                  <a:srgbClr val="002060"/>
                </a:solidFill>
              </a:rPr>
              <a:t>11. Açık bir şekilde takip edilmeyen güvenlik kuralları veya prosedürleri mevcut muydu? </a:t>
            </a:r>
          </a:p>
          <a:p>
            <a:r>
              <a:rPr lang="tr-TR" sz="2000" smtClean="0">
                <a:solidFill>
                  <a:srgbClr val="002060"/>
                </a:solidFill>
              </a:rPr>
              <a:t>12. Kaza nerede oldu? </a:t>
            </a:r>
          </a:p>
          <a:p>
            <a:r>
              <a:rPr lang="tr-TR" sz="2000" smtClean="0">
                <a:solidFill>
                  <a:srgbClr val="002060"/>
                </a:solidFill>
              </a:rPr>
              <a:t>13. Kaza esnasında kaza mahallinin şartları nasıldı? </a:t>
            </a:r>
          </a:p>
          <a:p>
            <a:r>
              <a:rPr lang="tr-TR" sz="2000" smtClean="0">
                <a:solidFill>
                  <a:srgbClr val="002060"/>
                </a:solidFill>
              </a:rPr>
              <a:t>14. Daha önce buna benzer kaza meydana geldi mi? Eğer olduysa, tavsiye edilen önleyici tedbirler alındı mı? Geliştirildi mi? </a:t>
            </a:r>
          </a:p>
          <a:p>
            <a:r>
              <a:rPr lang="tr-TR" sz="2000" smtClean="0">
                <a:solidFill>
                  <a:srgbClr val="002060"/>
                </a:solidFill>
              </a:rPr>
              <a:t>15. Kazayı önleyecek açık çözümler mevcut muydu? </a:t>
            </a:r>
          </a:p>
          <a:p>
            <a:endParaRPr lang="tr-TR" sz="2000" smtClean="0">
              <a:solidFill>
                <a:srgbClr val="002060"/>
              </a:solidFill>
            </a:endParaRPr>
          </a:p>
        </p:txBody>
      </p:sp>
      <p:sp>
        <p:nvSpPr>
          <p:cNvPr id="4" name="Slayt Numarası Yer Tutucusu 3"/>
          <p:cNvSpPr>
            <a:spLocks noGrp="1"/>
          </p:cNvSpPr>
          <p:nvPr>
            <p:ph type="sldNum" sz="quarter" idx="12"/>
          </p:nvPr>
        </p:nvSpPr>
        <p:spPr/>
        <p:txBody>
          <a:bodyPr/>
          <a:lstStyle/>
          <a:p>
            <a:pPr>
              <a:defRPr/>
            </a:pPr>
            <a:fld id="{A03A1A9F-743A-4ED5-AA29-E1931C8F9749}" type="slidenum">
              <a:rPr lang="tr-TR"/>
              <a:pPr>
                <a:defRPr/>
              </a:pPr>
              <a:t>60</a:t>
            </a:fld>
            <a:endParaRPr lang="tr-TR"/>
          </a:p>
        </p:txBody>
      </p:sp>
    </p:spTree>
    <p:extLst>
      <p:ext uri="{BB962C8B-B14F-4D97-AF65-F5344CB8AC3E}">
        <p14:creationId xmlns:p14="http://schemas.microsoft.com/office/powerpoint/2010/main" val="267487845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188640"/>
            <a:ext cx="8686800" cy="1008112"/>
          </a:xfrm>
        </p:spPr>
        <p:txBody>
          <a:bodyPr>
            <a:normAutofit fontScale="90000"/>
          </a:bodyPr>
          <a:lstStyle/>
          <a:p>
            <a:pPr algn="ctr" fontAlgn="auto">
              <a:spcAft>
                <a:spcPts val="0"/>
              </a:spcAft>
              <a:defRPr/>
            </a:pPr>
            <a:r>
              <a:rPr lang="tr-TR" sz="3100" b="1" dirty="0" smtClean="0">
                <a:effectLst/>
              </a:rPr>
              <a:t/>
            </a:r>
            <a:br>
              <a:rPr lang="tr-TR" sz="3100" b="1" dirty="0" smtClean="0">
                <a:effectLst/>
              </a:rPr>
            </a:br>
            <a:r>
              <a:rPr lang="tr-TR" sz="3100" b="1" dirty="0" smtClean="0">
                <a:effectLst/>
              </a:rPr>
              <a:t>İŞ </a:t>
            </a:r>
            <a:r>
              <a:rPr lang="tr-TR" sz="3100" b="1" dirty="0">
                <a:effectLst/>
              </a:rPr>
              <a:t>KAZASININ İNCELENMESİ VE RAPOR DÜZENLENMESİ</a:t>
            </a:r>
            <a:r>
              <a:rPr lang="tr-TR" dirty="0">
                <a:effectLst/>
              </a:rPr>
              <a:t/>
            </a:r>
            <a:br>
              <a:rPr lang="tr-TR" dirty="0">
                <a:effectLst/>
              </a:rPr>
            </a:br>
            <a:endParaRPr lang="tr-TR" dirty="0"/>
          </a:p>
        </p:txBody>
      </p:sp>
      <p:sp>
        <p:nvSpPr>
          <p:cNvPr id="3" name="2 İçerik Yer Tutucusu"/>
          <p:cNvSpPr>
            <a:spLocks noGrp="1"/>
          </p:cNvSpPr>
          <p:nvPr>
            <p:ph idx="1"/>
          </p:nvPr>
        </p:nvSpPr>
        <p:spPr>
          <a:xfrm>
            <a:off x="323850" y="1412875"/>
            <a:ext cx="8686800" cy="4525963"/>
          </a:xfrm>
        </p:spPr>
        <p:txBody>
          <a:bodyPr>
            <a:normAutofit/>
          </a:bodyPr>
          <a:lstStyle/>
          <a:p>
            <a:pPr fontAlgn="auto">
              <a:spcAft>
                <a:spcPts val="0"/>
              </a:spcAft>
              <a:buFont typeface="Wingdings 2"/>
              <a:buChar char=""/>
              <a:defRPr/>
            </a:pPr>
            <a:r>
              <a:rPr lang="tr-TR" sz="2400" b="1" dirty="0">
                <a:solidFill>
                  <a:srgbClr val="002060"/>
                </a:solidFill>
              </a:rPr>
              <a:t>Soruşturmanın Yönetimi ve Raporlama </a:t>
            </a:r>
            <a:endParaRPr lang="tr-TR" sz="2400" dirty="0" smtClean="0">
              <a:solidFill>
                <a:srgbClr val="002060"/>
              </a:solidFill>
            </a:endParaRPr>
          </a:p>
          <a:p>
            <a:pPr marL="0" indent="0" fontAlgn="auto">
              <a:spcAft>
                <a:spcPts val="0"/>
              </a:spcAft>
              <a:buFont typeface="Wingdings 2"/>
              <a:buNone/>
              <a:defRPr/>
            </a:pPr>
            <a:endParaRPr lang="tr-TR" sz="2400" dirty="0">
              <a:solidFill>
                <a:srgbClr val="002060"/>
              </a:solidFill>
            </a:endParaRPr>
          </a:p>
          <a:p>
            <a:pPr marL="0" indent="0" fontAlgn="auto">
              <a:spcAft>
                <a:spcPts val="0"/>
              </a:spcAft>
              <a:buFont typeface="Wingdings 2"/>
              <a:buNone/>
              <a:defRPr/>
            </a:pPr>
            <a:r>
              <a:rPr lang="tr-TR" sz="2400" dirty="0" smtClean="0">
                <a:solidFill>
                  <a:srgbClr val="002060"/>
                </a:solidFill>
              </a:rPr>
              <a:t>Kaza </a:t>
            </a:r>
            <a:r>
              <a:rPr lang="tr-TR" sz="2400" dirty="0">
                <a:solidFill>
                  <a:srgbClr val="002060"/>
                </a:solidFill>
              </a:rPr>
              <a:t>soruşturması ve raporlanması sırasında takip edilecek beş adımı şu şekildedir: </a:t>
            </a:r>
            <a:endParaRPr lang="tr-TR" sz="2400" dirty="0" smtClean="0">
              <a:solidFill>
                <a:srgbClr val="002060"/>
              </a:solidFill>
            </a:endParaRPr>
          </a:p>
          <a:p>
            <a:pPr marL="0" indent="0" fontAlgn="auto">
              <a:spcAft>
                <a:spcPts val="0"/>
              </a:spcAft>
              <a:buFont typeface="Wingdings 2"/>
              <a:buNone/>
              <a:defRPr/>
            </a:pPr>
            <a:r>
              <a:rPr lang="tr-TR" sz="2400" dirty="0" smtClean="0">
                <a:solidFill>
                  <a:srgbClr val="002060"/>
                </a:solidFill>
              </a:rPr>
              <a:t>- Kaza </a:t>
            </a:r>
            <a:r>
              <a:rPr lang="tr-TR" sz="2400" dirty="0">
                <a:solidFill>
                  <a:srgbClr val="002060"/>
                </a:solidFill>
              </a:rPr>
              <a:t>mahallinin izolasyonu; </a:t>
            </a:r>
            <a:endParaRPr lang="tr-TR" sz="2400" dirty="0" smtClean="0">
              <a:solidFill>
                <a:srgbClr val="002060"/>
              </a:solidFill>
            </a:endParaRPr>
          </a:p>
          <a:p>
            <a:pPr marL="0" indent="0" fontAlgn="auto">
              <a:spcAft>
                <a:spcPts val="0"/>
              </a:spcAft>
              <a:buFont typeface="Wingdings 2"/>
              <a:buNone/>
              <a:defRPr/>
            </a:pPr>
            <a:r>
              <a:rPr lang="tr-TR" sz="2400" dirty="0" smtClean="0">
                <a:solidFill>
                  <a:srgbClr val="002060"/>
                </a:solidFill>
              </a:rPr>
              <a:t>- bütün </a:t>
            </a:r>
            <a:r>
              <a:rPr lang="tr-TR" sz="2400" dirty="0">
                <a:solidFill>
                  <a:srgbClr val="002060"/>
                </a:solidFill>
              </a:rPr>
              <a:t>kanıtların kaydedilmesi; </a:t>
            </a:r>
            <a:endParaRPr lang="tr-TR" sz="2400" dirty="0" smtClean="0">
              <a:solidFill>
                <a:srgbClr val="002060"/>
              </a:solidFill>
            </a:endParaRPr>
          </a:p>
          <a:p>
            <a:pPr marL="0" indent="0" fontAlgn="auto">
              <a:spcAft>
                <a:spcPts val="0"/>
              </a:spcAft>
              <a:buFont typeface="Wingdings 2"/>
              <a:buNone/>
              <a:defRPr/>
            </a:pPr>
            <a:r>
              <a:rPr lang="tr-TR" sz="2400" dirty="0" smtClean="0">
                <a:solidFill>
                  <a:srgbClr val="002060"/>
                </a:solidFill>
              </a:rPr>
              <a:t>- Olay </a:t>
            </a:r>
            <a:r>
              <a:rPr lang="tr-TR" sz="2400" dirty="0">
                <a:solidFill>
                  <a:srgbClr val="002060"/>
                </a:solidFill>
              </a:rPr>
              <a:t>mahallinin planının-kesitlerin çıkartılması, fotoğrafının çekilmesi; </a:t>
            </a:r>
            <a:endParaRPr lang="tr-TR" sz="2400" dirty="0" smtClean="0">
              <a:solidFill>
                <a:srgbClr val="002060"/>
              </a:solidFill>
            </a:endParaRPr>
          </a:p>
          <a:p>
            <a:pPr marL="0" indent="0" fontAlgn="auto">
              <a:spcAft>
                <a:spcPts val="0"/>
              </a:spcAft>
              <a:buFont typeface="Wingdings 2"/>
              <a:buNone/>
              <a:defRPr/>
            </a:pPr>
            <a:r>
              <a:rPr lang="tr-TR" sz="2400" dirty="0" smtClean="0">
                <a:solidFill>
                  <a:srgbClr val="002060"/>
                </a:solidFill>
              </a:rPr>
              <a:t>- Tanıkların </a:t>
            </a:r>
            <a:r>
              <a:rPr lang="tr-TR" sz="2400" dirty="0">
                <a:solidFill>
                  <a:srgbClr val="002060"/>
                </a:solidFill>
              </a:rPr>
              <a:t>belirlenmesi; </a:t>
            </a:r>
            <a:endParaRPr lang="tr-TR" sz="2400" dirty="0" smtClean="0">
              <a:solidFill>
                <a:srgbClr val="002060"/>
              </a:solidFill>
            </a:endParaRPr>
          </a:p>
          <a:p>
            <a:pPr marL="0" indent="0" fontAlgn="auto">
              <a:spcAft>
                <a:spcPts val="0"/>
              </a:spcAft>
              <a:buFont typeface="Wingdings 2"/>
              <a:buNone/>
              <a:defRPr/>
            </a:pPr>
            <a:r>
              <a:rPr lang="tr-TR" sz="2400" dirty="0" smtClean="0">
                <a:solidFill>
                  <a:srgbClr val="002060"/>
                </a:solidFill>
              </a:rPr>
              <a:t>- Tanıklarla </a:t>
            </a:r>
            <a:r>
              <a:rPr lang="tr-TR" sz="2400" dirty="0">
                <a:solidFill>
                  <a:srgbClr val="002060"/>
                </a:solidFill>
              </a:rPr>
              <a:t>görüşme. Bu süreçte kazalının (ölüm olmamışsa) ifadesi de raporda yer almalıdır.</a:t>
            </a:r>
          </a:p>
          <a:p>
            <a:pPr fontAlgn="auto">
              <a:spcAft>
                <a:spcPts val="0"/>
              </a:spcAft>
              <a:buFont typeface="Wingdings 2"/>
              <a:buChar char=""/>
              <a:defRPr/>
            </a:pPr>
            <a:endParaRPr lang="tr-TR" dirty="0">
              <a:solidFill>
                <a:srgbClr val="002060"/>
              </a:solidFill>
            </a:endParaRPr>
          </a:p>
        </p:txBody>
      </p:sp>
      <p:sp>
        <p:nvSpPr>
          <p:cNvPr id="4" name="Slayt Numarası Yer Tutucusu 3"/>
          <p:cNvSpPr>
            <a:spLocks noGrp="1"/>
          </p:cNvSpPr>
          <p:nvPr>
            <p:ph type="sldNum" sz="quarter" idx="12"/>
          </p:nvPr>
        </p:nvSpPr>
        <p:spPr/>
        <p:txBody>
          <a:bodyPr/>
          <a:lstStyle/>
          <a:p>
            <a:pPr>
              <a:defRPr/>
            </a:pPr>
            <a:fld id="{54B30C67-7DCE-4CEA-8A55-1B66B13DD35F}" type="slidenum">
              <a:rPr lang="tr-TR"/>
              <a:pPr>
                <a:defRPr/>
              </a:pPr>
              <a:t>61</a:t>
            </a:fld>
            <a:endParaRPr lang="tr-TR"/>
          </a:p>
        </p:txBody>
      </p:sp>
    </p:spTree>
    <p:extLst>
      <p:ext uri="{BB962C8B-B14F-4D97-AF65-F5344CB8AC3E}">
        <p14:creationId xmlns:p14="http://schemas.microsoft.com/office/powerpoint/2010/main" val="37155905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332656"/>
            <a:ext cx="8686800" cy="838200"/>
          </a:xfrm>
        </p:spPr>
        <p:txBody>
          <a:bodyPr/>
          <a:lstStyle/>
          <a:p>
            <a:pPr algn="ctr" fontAlgn="auto">
              <a:spcAft>
                <a:spcPts val="0"/>
              </a:spcAft>
              <a:defRPr/>
            </a:pPr>
            <a:r>
              <a:rPr lang="tr-TR" sz="2800" b="1" dirty="0">
                <a:effectLst/>
              </a:rPr>
              <a:t>İŞ KAZALARININ ÖNLENMESİ</a:t>
            </a:r>
            <a:endParaRPr lang="tr-TR" sz="2800" dirty="0"/>
          </a:p>
        </p:txBody>
      </p:sp>
      <p:sp>
        <p:nvSpPr>
          <p:cNvPr id="3" name="2 İçerik Yer Tutucusu"/>
          <p:cNvSpPr>
            <a:spLocks noGrp="1"/>
          </p:cNvSpPr>
          <p:nvPr>
            <p:ph idx="1"/>
          </p:nvPr>
        </p:nvSpPr>
        <p:spPr>
          <a:xfrm>
            <a:off x="482600" y="1412875"/>
            <a:ext cx="8266113" cy="4525963"/>
          </a:xfrm>
        </p:spPr>
        <p:txBody>
          <a:bodyPr>
            <a:normAutofit/>
          </a:bodyPr>
          <a:lstStyle/>
          <a:p>
            <a:pPr marL="0" indent="0" fontAlgn="auto">
              <a:spcAft>
                <a:spcPts val="0"/>
              </a:spcAft>
              <a:buFont typeface="Wingdings 2"/>
              <a:buNone/>
              <a:defRPr/>
            </a:pPr>
            <a:r>
              <a:rPr lang="tr-TR" sz="2800" dirty="0">
                <a:solidFill>
                  <a:srgbClr val="002060"/>
                </a:solidFill>
              </a:rPr>
              <a:t>İş kazalarından korunmada dört temel aşama vardır. Bunlar sırasıyla:</a:t>
            </a:r>
          </a:p>
          <a:p>
            <a:pPr marL="0" indent="0" fontAlgn="auto">
              <a:spcAft>
                <a:spcPts val="0"/>
              </a:spcAft>
              <a:buFont typeface="Wingdings 2"/>
              <a:buNone/>
              <a:defRPr/>
            </a:pPr>
            <a:endParaRPr lang="tr-TR" sz="2800" dirty="0">
              <a:solidFill>
                <a:srgbClr val="002060"/>
              </a:solidFill>
            </a:endParaRPr>
          </a:p>
          <a:p>
            <a:pPr fontAlgn="auto">
              <a:spcAft>
                <a:spcPts val="0"/>
              </a:spcAft>
              <a:buFont typeface="Wingdings 2"/>
              <a:buChar char=""/>
              <a:defRPr/>
            </a:pPr>
            <a:r>
              <a:rPr lang="tr-TR" sz="2800" dirty="0">
                <a:solidFill>
                  <a:srgbClr val="002060"/>
                </a:solidFill>
              </a:rPr>
              <a:t>Mühendislik Çalışmaları</a:t>
            </a:r>
          </a:p>
          <a:p>
            <a:pPr fontAlgn="auto">
              <a:spcAft>
                <a:spcPts val="0"/>
              </a:spcAft>
              <a:buFont typeface="Wingdings 2"/>
              <a:buChar char=""/>
              <a:defRPr/>
            </a:pPr>
            <a:r>
              <a:rPr lang="tr-TR" sz="2800" dirty="0">
                <a:solidFill>
                  <a:srgbClr val="002060"/>
                </a:solidFill>
              </a:rPr>
              <a:t>İkna ve Teşvik</a:t>
            </a:r>
          </a:p>
          <a:p>
            <a:pPr fontAlgn="auto">
              <a:spcAft>
                <a:spcPts val="0"/>
              </a:spcAft>
              <a:buFont typeface="Wingdings 2"/>
              <a:buChar char=""/>
              <a:defRPr/>
            </a:pPr>
            <a:r>
              <a:rPr lang="tr-TR" sz="2800" dirty="0">
                <a:solidFill>
                  <a:srgbClr val="002060"/>
                </a:solidFill>
              </a:rPr>
              <a:t>Ergonomiden Yararlanma</a:t>
            </a:r>
          </a:p>
          <a:p>
            <a:pPr fontAlgn="auto">
              <a:spcAft>
                <a:spcPts val="0"/>
              </a:spcAft>
              <a:buFont typeface="Wingdings 2"/>
              <a:buChar char=""/>
              <a:defRPr/>
            </a:pPr>
            <a:r>
              <a:rPr lang="tr-TR" sz="2800" dirty="0">
                <a:solidFill>
                  <a:srgbClr val="002060"/>
                </a:solidFill>
              </a:rPr>
              <a:t>Disiplin Önlemleridir.</a:t>
            </a:r>
          </a:p>
        </p:txBody>
      </p:sp>
      <p:sp>
        <p:nvSpPr>
          <p:cNvPr id="4" name="Slayt Numarası Yer Tutucusu 3"/>
          <p:cNvSpPr>
            <a:spLocks noGrp="1"/>
          </p:cNvSpPr>
          <p:nvPr>
            <p:ph type="sldNum" sz="quarter" idx="12"/>
          </p:nvPr>
        </p:nvSpPr>
        <p:spPr/>
        <p:txBody>
          <a:bodyPr/>
          <a:lstStyle/>
          <a:p>
            <a:pPr>
              <a:defRPr/>
            </a:pPr>
            <a:fld id="{D57178A2-8619-4A18-A298-5EF0E6860A47}" type="slidenum">
              <a:rPr lang="tr-TR"/>
              <a:pPr>
                <a:defRPr/>
              </a:pPr>
              <a:t>62</a:t>
            </a:fld>
            <a:endParaRPr lang="tr-T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332656"/>
            <a:ext cx="8686800" cy="838200"/>
          </a:xfrm>
        </p:spPr>
        <p:txBody>
          <a:bodyPr/>
          <a:lstStyle/>
          <a:p>
            <a:pPr algn="ctr" fontAlgn="auto">
              <a:spcAft>
                <a:spcPts val="0"/>
              </a:spcAft>
              <a:defRPr/>
            </a:pPr>
            <a:r>
              <a:rPr lang="tr-TR" sz="2800" b="1" dirty="0">
                <a:effectLst/>
              </a:rPr>
              <a:t>İŞ KAZALARININ ÖNLENMESİ</a:t>
            </a:r>
            <a:endParaRPr lang="tr-TR" sz="2800" dirty="0"/>
          </a:p>
        </p:txBody>
      </p:sp>
      <p:sp>
        <p:nvSpPr>
          <p:cNvPr id="178178" name="2 İçerik Yer Tutucusu"/>
          <p:cNvSpPr>
            <a:spLocks noGrp="1"/>
          </p:cNvSpPr>
          <p:nvPr>
            <p:ph idx="1"/>
          </p:nvPr>
        </p:nvSpPr>
        <p:spPr>
          <a:xfrm>
            <a:off x="304800" y="1773238"/>
            <a:ext cx="8686800" cy="4306887"/>
          </a:xfrm>
        </p:spPr>
        <p:txBody>
          <a:bodyPr/>
          <a:lstStyle/>
          <a:p>
            <a:r>
              <a:rPr lang="tr-TR" sz="2400" smtClean="0">
                <a:solidFill>
                  <a:srgbClr val="002060"/>
                </a:solidFill>
              </a:rPr>
              <a:t>Mühendislik çalışmalarıyla gerekli güvenlik önlemleri alınmamış veya koruyucularla donatılmamış bir makinada, dikkatli çalışma ikazının yapılması çok fazla bir değer taşımaz. İlk iki aşamadaki çalışmalar sonucunda iş kazası teknik olarak önlenemiyorsa bu takdirde ergonomik araştırmalar yapılmalı, işçiye daha güvenli bir çalışma ortamı ve aracı sağlanmalıdır.  Bu çalışmalar yapılmadan, çalışanlara dikkatsizlik kusuru verilmesi hatalıdır. İş güvenliğinin sağlanmasındaki son çare disiplin önlemleri olmalıdır.</a:t>
            </a:r>
          </a:p>
          <a:p>
            <a:endParaRPr lang="tr-TR" sz="2400" smtClean="0">
              <a:solidFill>
                <a:srgbClr val="002060"/>
              </a:solidFill>
            </a:endParaRPr>
          </a:p>
        </p:txBody>
      </p:sp>
      <p:sp>
        <p:nvSpPr>
          <p:cNvPr id="4" name="Slayt Numarası Yer Tutucusu 3"/>
          <p:cNvSpPr>
            <a:spLocks noGrp="1"/>
          </p:cNvSpPr>
          <p:nvPr>
            <p:ph type="sldNum" sz="quarter" idx="12"/>
          </p:nvPr>
        </p:nvSpPr>
        <p:spPr/>
        <p:txBody>
          <a:bodyPr/>
          <a:lstStyle/>
          <a:p>
            <a:pPr>
              <a:defRPr/>
            </a:pPr>
            <a:fld id="{5C889AD9-09C1-473A-BD28-E815C7C3F39B}" type="slidenum">
              <a:rPr lang="tr-TR"/>
              <a:pPr>
                <a:defRPr/>
              </a:pPr>
              <a:t>63</a:t>
            </a:fld>
            <a:endParaRPr lang="tr-T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332656"/>
            <a:ext cx="8686800" cy="838200"/>
          </a:xfrm>
        </p:spPr>
        <p:txBody>
          <a:bodyPr/>
          <a:lstStyle/>
          <a:p>
            <a:pPr algn="ctr" fontAlgn="auto">
              <a:spcAft>
                <a:spcPts val="0"/>
              </a:spcAft>
              <a:defRPr/>
            </a:pPr>
            <a:r>
              <a:rPr lang="tr-TR" sz="2800" b="1" dirty="0">
                <a:effectLst/>
              </a:rPr>
              <a:t>İŞ KAZALARININ ÖNLENMESİ</a:t>
            </a:r>
            <a:endParaRPr lang="tr-TR" sz="2800" dirty="0"/>
          </a:p>
        </p:txBody>
      </p:sp>
      <p:sp>
        <p:nvSpPr>
          <p:cNvPr id="3" name="2 İçerik Yer Tutucusu"/>
          <p:cNvSpPr>
            <a:spLocks noGrp="1"/>
          </p:cNvSpPr>
          <p:nvPr>
            <p:ph idx="1"/>
          </p:nvPr>
        </p:nvSpPr>
        <p:spPr>
          <a:xfrm>
            <a:off x="395288" y="1554163"/>
            <a:ext cx="8280400" cy="4525962"/>
          </a:xfrm>
        </p:spPr>
        <p:txBody>
          <a:bodyPr>
            <a:normAutofit fontScale="92500" lnSpcReduction="10000"/>
          </a:bodyPr>
          <a:lstStyle/>
          <a:p>
            <a:pPr marL="0" indent="0" fontAlgn="auto">
              <a:spcAft>
                <a:spcPts val="0"/>
              </a:spcAft>
              <a:buFont typeface="Wingdings 2"/>
              <a:buNone/>
              <a:defRPr/>
            </a:pPr>
            <a:r>
              <a:rPr lang="tr-TR" dirty="0">
                <a:solidFill>
                  <a:srgbClr val="002060"/>
                </a:solidFill>
              </a:rPr>
              <a:t>İş kazalarında büyük payı olan güvensiz davranışları aşağıdaki çalışmalarla kontrol altına almak olanaklıdır:</a:t>
            </a:r>
          </a:p>
          <a:p>
            <a:pPr marL="0" indent="0" fontAlgn="auto">
              <a:spcAft>
                <a:spcPts val="0"/>
              </a:spcAft>
              <a:buFont typeface="Wingdings 2"/>
              <a:buNone/>
              <a:defRPr/>
            </a:pPr>
            <a:endParaRPr lang="tr-TR" dirty="0">
              <a:solidFill>
                <a:srgbClr val="002060"/>
              </a:solidFill>
            </a:endParaRPr>
          </a:p>
          <a:p>
            <a:pPr fontAlgn="auto">
              <a:spcAft>
                <a:spcPts val="0"/>
              </a:spcAft>
              <a:buFont typeface="Wingdings 2"/>
              <a:buChar char=""/>
              <a:defRPr/>
            </a:pPr>
            <a:r>
              <a:rPr lang="tr-TR" dirty="0">
                <a:solidFill>
                  <a:srgbClr val="002060"/>
                </a:solidFill>
              </a:rPr>
              <a:t>Risk Yönetimi</a:t>
            </a:r>
          </a:p>
          <a:p>
            <a:pPr fontAlgn="auto">
              <a:spcAft>
                <a:spcPts val="0"/>
              </a:spcAft>
              <a:buFont typeface="Wingdings 2"/>
              <a:buChar char=""/>
              <a:defRPr/>
            </a:pPr>
            <a:r>
              <a:rPr lang="tr-TR" dirty="0">
                <a:solidFill>
                  <a:srgbClr val="002060"/>
                </a:solidFill>
              </a:rPr>
              <a:t>İş ve İş Güvenliği Analizi</a:t>
            </a:r>
          </a:p>
          <a:p>
            <a:pPr fontAlgn="auto">
              <a:spcAft>
                <a:spcPts val="0"/>
              </a:spcAft>
              <a:buFont typeface="Wingdings 2"/>
              <a:buChar char=""/>
              <a:defRPr/>
            </a:pPr>
            <a:r>
              <a:rPr lang="tr-TR" dirty="0">
                <a:solidFill>
                  <a:srgbClr val="002060"/>
                </a:solidFill>
              </a:rPr>
              <a:t>Hizmet İçi eğitim</a:t>
            </a:r>
          </a:p>
          <a:p>
            <a:pPr fontAlgn="auto">
              <a:spcAft>
                <a:spcPts val="0"/>
              </a:spcAft>
              <a:buFont typeface="Wingdings 2"/>
              <a:buChar char=""/>
              <a:defRPr/>
            </a:pPr>
            <a:r>
              <a:rPr lang="tr-TR" dirty="0">
                <a:solidFill>
                  <a:srgbClr val="002060"/>
                </a:solidFill>
              </a:rPr>
              <a:t>Denetim</a:t>
            </a:r>
          </a:p>
          <a:p>
            <a:pPr fontAlgn="auto">
              <a:spcAft>
                <a:spcPts val="0"/>
              </a:spcAft>
              <a:buFont typeface="Wingdings 2"/>
              <a:buChar char=""/>
              <a:defRPr/>
            </a:pPr>
            <a:r>
              <a:rPr lang="tr-TR" dirty="0">
                <a:solidFill>
                  <a:srgbClr val="002060"/>
                </a:solidFill>
              </a:rPr>
              <a:t>Disiplin</a:t>
            </a:r>
          </a:p>
          <a:p>
            <a:pPr fontAlgn="auto">
              <a:spcAft>
                <a:spcPts val="0"/>
              </a:spcAft>
              <a:buFont typeface="Wingdings 2"/>
              <a:buChar char=""/>
              <a:defRPr/>
            </a:pPr>
            <a:endParaRPr lang="tr-TR" dirty="0"/>
          </a:p>
        </p:txBody>
      </p:sp>
      <p:sp>
        <p:nvSpPr>
          <p:cNvPr id="4" name="Slayt Numarası Yer Tutucusu 3"/>
          <p:cNvSpPr>
            <a:spLocks noGrp="1"/>
          </p:cNvSpPr>
          <p:nvPr>
            <p:ph type="sldNum" sz="quarter" idx="12"/>
          </p:nvPr>
        </p:nvSpPr>
        <p:spPr/>
        <p:txBody>
          <a:bodyPr/>
          <a:lstStyle/>
          <a:p>
            <a:pPr>
              <a:defRPr/>
            </a:pPr>
            <a:fld id="{B20C8DA6-B5C0-45E7-974B-B6A50F4C01DA}" type="slidenum">
              <a:rPr lang="tr-TR"/>
              <a:pPr>
                <a:defRPr/>
              </a:pPr>
              <a:t>64</a:t>
            </a:fld>
            <a:endParaRPr lang="tr-T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332656"/>
            <a:ext cx="8686800" cy="838200"/>
          </a:xfrm>
        </p:spPr>
        <p:txBody>
          <a:bodyPr/>
          <a:lstStyle/>
          <a:p>
            <a:pPr algn="ctr" fontAlgn="auto">
              <a:spcAft>
                <a:spcPts val="0"/>
              </a:spcAft>
              <a:defRPr/>
            </a:pPr>
            <a:r>
              <a:rPr lang="tr-TR" sz="2800" b="1" dirty="0">
                <a:effectLst/>
              </a:rPr>
              <a:t>İŞ KAZALARININ ÖNLENMESİ</a:t>
            </a:r>
            <a:endParaRPr lang="tr-TR" sz="2800" dirty="0"/>
          </a:p>
        </p:txBody>
      </p:sp>
      <p:sp>
        <p:nvSpPr>
          <p:cNvPr id="180226" name="2 İçerik Yer Tutucusu"/>
          <p:cNvSpPr>
            <a:spLocks noGrp="1"/>
          </p:cNvSpPr>
          <p:nvPr>
            <p:ph idx="1"/>
          </p:nvPr>
        </p:nvSpPr>
        <p:spPr>
          <a:xfrm>
            <a:off x="304800" y="1412875"/>
            <a:ext cx="8588375" cy="4667250"/>
          </a:xfrm>
        </p:spPr>
        <p:txBody>
          <a:bodyPr/>
          <a:lstStyle/>
          <a:p>
            <a:r>
              <a:rPr lang="tr-TR" sz="2800" smtClean="0">
                <a:solidFill>
                  <a:srgbClr val="002060"/>
                </a:solidFill>
              </a:rPr>
              <a:t>İş kazalarını önleme çalışmaları, öncelikle iş kazası öncesinde mevcut olan güvensiz davranış ve koşulların kontrol edilmesi veya ortadan kaldırılmasına yönelik olmalıdır. İngiltere’de kazaların önlenmesi için 4E prensibi ön plana çıkartılmaktadır. Bunlar; </a:t>
            </a:r>
            <a:r>
              <a:rPr lang="tr-TR" sz="2800" b="1" smtClean="0">
                <a:solidFill>
                  <a:srgbClr val="002060"/>
                </a:solidFill>
              </a:rPr>
              <a:t>Eğitim (Education), Mühendislik (Engineering), Denetim (Enforcement) ve İlk Yardım (Emergency)</a:t>
            </a:r>
            <a:r>
              <a:rPr lang="tr-TR" sz="2800" smtClean="0">
                <a:solidFill>
                  <a:srgbClr val="002060"/>
                </a:solidFill>
              </a:rPr>
              <a:t> kelimelerinin baş harfleridir.</a:t>
            </a:r>
          </a:p>
          <a:p>
            <a:endParaRPr lang="tr-TR" smtClean="0"/>
          </a:p>
        </p:txBody>
      </p:sp>
      <p:sp>
        <p:nvSpPr>
          <p:cNvPr id="4" name="Slayt Numarası Yer Tutucusu 3"/>
          <p:cNvSpPr>
            <a:spLocks noGrp="1"/>
          </p:cNvSpPr>
          <p:nvPr>
            <p:ph type="sldNum" sz="quarter" idx="12"/>
          </p:nvPr>
        </p:nvSpPr>
        <p:spPr/>
        <p:txBody>
          <a:bodyPr/>
          <a:lstStyle/>
          <a:p>
            <a:pPr>
              <a:defRPr/>
            </a:pPr>
            <a:fld id="{83AEE4F7-B4E1-409C-A60B-1ED36090E0E6}" type="slidenum">
              <a:rPr lang="tr-TR"/>
              <a:pPr>
                <a:defRPr/>
              </a:pPr>
              <a:t>65</a:t>
            </a:fld>
            <a:endParaRPr lang="tr-T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332656"/>
            <a:ext cx="8686800" cy="838200"/>
          </a:xfrm>
        </p:spPr>
        <p:txBody>
          <a:bodyPr/>
          <a:lstStyle/>
          <a:p>
            <a:pPr algn="ctr" fontAlgn="auto">
              <a:spcAft>
                <a:spcPts val="0"/>
              </a:spcAft>
              <a:defRPr/>
            </a:pPr>
            <a:r>
              <a:rPr lang="tr-TR" sz="2800" b="1" dirty="0">
                <a:effectLst/>
              </a:rPr>
              <a:t>İŞ KAZALARININ ÖNLENMESİ</a:t>
            </a:r>
            <a:endParaRPr lang="tr-TR" sz="2800" dirty="0"/>
          </a:p>
        </p:txBody>
      </p:sp>
      <p:sp>
        <p:nvSpPr>
          <p:cNvPr id="181250" name="2 İçerik Yer Tutucusu"/>
          <p:cNvSpPr>
            <a:spLocks noGrp="1"/>
          </p:cNvSpPr>
          <p:nvPr>
            <p:ph idx="1"/>
          </p:nvPr>
        </p:nvSpPr>
        <p:spPr>
          <a:xfrm>
            <a:off x="395288" y="1916113"/>
            <a:ext cx="8137525" cy="4164012"/>
          </a:xfrm>
        </p:spPr>
        <p:txBody>
          <a:bodyPr/>
          <a:lstStyle/>
          <a:p>
            <a:r>
              <a:rPr lang="tr-TR" sz="2800" smtClean="0">
                <a:solidFill>
                  <a:srgbClr val="002060"/>
                </a:solidFill>
              </a:rPr>
              <a:t>Eğitimin amacı; işçileri yapacakları işle ilgili riskleri önceden tanıtmak, tehlikelere karşı korunmaları için beceriler kazandırmaktır. Eğitim teknolojik gelişmeleri kapsamalı ve uygulamalı olmalıdır. Eğitim programları periyodik olarak yapılmalı ve uygulamalarla desteklenmelidir</a:t>
            </a:r>
            <a:r>
              <a:rPr lang="tr-TR" smtClean="0">
                <a:solidFill>
                  <a:srgbClr val="002060"/>
                </a:solidFill>
              </a:rPr>
              <a:t>.</a:t>
            </a:r>
          </a:p>
          <a:p>
            <a:endParaRPr lang="tr-TR" smtClean="0"/>
          </a:p>
        </p:txBody>
      </p:sp>
      <p:sp>
        <p:nvSpPr>
          <p:cNvPr id="4" name="Slayt Numarası Yer Tutucusu 3"/>
          <p:cNvSpPr>
            <a:spLocks noGrp="1"/>
          </p:cNvSpPr>
          <p:nvPr>
            <p:ph type="sldNum" sz="quarter" idx="12"/>
          </p:nvPr>
        </p:nvSpPr>
        <p:spPr/>
        <p:txBody>
          <a:bodyPr/>
          <a:lstStyle/>
          <a:p>
            <a:pPr>
              <a:defRPr/>
            </a:pPr>
            <a:fld id="{5A0587C7-D8E2-44CB-B4D2-7C8E48EAB8BE}" type="slidenum">
              <a:rPr lang="tr-TR"/>
              <a:pPr>
                <a:defRPr/>
              </a:pPr>
              <a:t>66</a:t>
            </a:fld>
            <a:endParaRPr lang="tr-T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332656"/>
            <a:ext cx="8686800" cy="838200"/>
          </a:xfrm>
        </p:spPr>
        <p:txBody>
          <a:bodyPr/>
          <a:lstStyle/>
          <a:p>
            <a:pPr algn="ctr" fontAlgn="auto">
              <a:spcAft>
                <a:spcPts val="0"/>
              </a:spcAft>
              <a:defRPr/>
            </a:pPr>
            <a:r>
              <a:rPr lang="tr-TR" sz="2800" b="1" dirty="0">
                <a:effectLst/>
              </a:rPr>
              <a:t>İŞ KAZALARININ ÖNLENMESİ</a:t>
            </a:r>
            <a:endParaRPr lang="tr-TR" sz="2800" dirty="0"/>
          </a:p>
        </p:txBody>
      </p:sp>
      <p:sp>
        <p:nvSpPr>
          <p:cNvPr id="182274" name="2 İçerik Yer Tutucusu"/>
          <p:cNvSpPr>
            <a:spLocks noGrp="1"/>
          </p:cNvSpPr>
          <p:nvPr>
            <p:ph idx="1"/>
          </p:nvPr>
        </p:nvSpPr>
        <p:spPr>
          <a:xfrm>
            <a:off x="684213" y="1916113"/>
            <a:ext cx="8135937" cy="4164012"/>
          </a:xfrm>
        </p:spPr>
        <p:txBody>
          <a:bodyPr/>
          <a:lstStyle/>
          <a:p>
            <a:r>
              <a:rPr lang="tr-TR" sz="2800" smtClean="0">
                <a:solidFill>
                  <a:srgbClr val="002060"/>
                </a:solidFill>
              </a:rPr>
              <a:t>Mühendislik çalışmaları; makinaların tasarımından başlayarak çalışma ortamındaki tüm riskleri kontrol altında tutmaya kadar çok geniş bir evreyi kapsar. Çalışma yaşamının her aşamasında varlığını hissettirir.</a:t>
            </a:r>
          </a:p>
        </p:txBody>
      </p:sp>
      <p:sp>
        <p:nvSpPr>
          <p:cNvPr id="4" name="Slayt Numarası Yer Tutucusu 3"/>
          <p:cNvSpPr>
            <a:spLocks noGrp="1"/>
          </p:cNvSpPr>
          <p:nvPr>
            <p:ph type="sldNum" sz="quarter" idx="12"/>
          </p:nvPr>
        </p:nvSpPr>
        <p:spPr/>
        <p:txBody>
          <a:bodyPr/>
          <a:lstStyle/>
          <a:p>
            <a:pPr>
              <a:defRPr/>
            </a:pPr>
            <a:fld id="{0532BFE3-0730-4A61-9B89-4C7383083C15}" type="slidenum">
              <a:rPr lang="tr-TR"/>
              <a:pPr>
                <a:defRPr/>
              </a:pPr>
              <a:t>67</a:t>
            </a:fld>
            <a:endParaRPr lang="tr-T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332656"/>
            <a:ext cx="8686800" cy="838200"/>
          </a:xfrm>
        </p:spPr>
        <p:txBody>
          <a:bodyPr/>
          <a:lstStyle/>
          <a:p>
            <a:pPr algn="ctr" fontAlgn="auto">
              <a:spcAft>
                <a:spcPts val="0"/>
              </a:spcAft>
              <a:defRPr/>
            </a:pPr>
            <a:r>
              <a:rPr lang="tr-TR" sz="2800" b="1" dirty="0">
                <a:effectLst/>
              </a:rPr>
              <a:t>İŞ KAZALARININ ÖNLENMESİ</a:t>
            </a:r>
            <a:endParaRPr lang="tr-TR" sz="2800" dirty="0"/>
          </a:p>
        </p:txBody>
      </p:sp>
      <p:sp>
        <p:nvSpPr>
          <p:cNvPr id="183298" name="2 İçerik Yer Tutucusu"/>
          <p:cNvSpPr>
            <a:spLocks noGrp="1"/>
          </p:cNvSpPr>
          <p:nvPr>
            <p:ph idx="1"/>
          </p:nvPr>
        </p:nvSpPr>
        <p:spPr>
          <a:xfrm>
            <a:off x="468313" y="1844675"/>
            <a:ext cx="8280400" cy="4235450"/>
          </a:xfrm>
        </p:spPr>
        <p:txBody>
          <a:bodyPr/>
          <a:lstStyle/>
          <a:p>
            <a:r>
              <a:rPr lang="tr-TR" sz="2800" smtClean="0">
                <a:solidFill>
                  <a:srgbClr val="002060"/>
                </a:solidFill>
              </a:rPr>
              <a:t>Denetim işlemi işletmelerin kendi kurdukları İş Güvenliği Denetim servisleri tarafından yapılabildiği gibi devletin iş denetim müfettişleri tarafından da periyodik olarak yapılmaktadır. İş güvenliği denetim birimleri yeterli kalitede ve sayıda elemandan oluşmadığı zaman denetimler aksar ve daha büyük güvenlik sorunları ortaya çıkabilir.</a:t>
            </a:r>
          </a:p>
          <a:p>
            <a:endParaRPr lang="tr-TR" smtClean="0"/>
          </a:p>
        </p:txBody>
      </p:sp>
      <p:sp>
        <p:nvSpPr>
          <p:cNvPr id="4" name="Slayt Numarası Yer Tutucusu 3"/>
          <p:cNvSpPr>
            <a:spLocks noGrp="1"/>
          </p:cNvSpPr>
          <p:nvPr>
            <p:ph type="sldNum" sz="quarter" idx="12"/>
          </p:nvPr>
        </p:nvSpPr>
        <p:spPr/>
        <p:txBody>
          <a:bodyPr/>
          <a:lstStyle/>
          <a:p>
            <a:pPr>
              <a:defRPr/>
            </a:pPr>
            <a:fld id="{3C01C8ED-9446-4B2B-A1B9-49CC8BD62B42}" type="slidenum">
              <a:rPr lang="tr-TR"/>
              <a:pPr>
                <a:defRPr/>
              </a:pPr>
              <a:t>68</a:t>
            </a:fld>
            <a:endParaRPr lang="tr-T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332656"/>
            <a:ext cx="8686800" cy="838200"/>
          </a:xfrm>
        </p:spPr>
        <p:txBody>
          <a:bodyPr/>
          <a:lstStyle/>
          <a:p>
            <a:pPr algn="ctr" fontAlgn="auto">
              <a:spcAft>
                <a:spcPts val="0"/>
              </a:spcAft>
              <a:defRPr/>
            </a:pPr>
            <a:r>
              <a:rPr lang="tr-TR" sz="2800" b="1" dirty="0">
                <a:effectLst/>
              </a:rPr>
              <a:t>İŞ KAZALARININ ÖNLENMESİ</a:t>
            </a:r>
            <a:endParaRPr lang="tr-TR" sz="2800" dirty="0"/>
          </a:p>
        </p:txBody>
      </p:sp>
      <p:sp>
        <p:nvSpPr>
          <p:cNvPr id="3" name="2 İçerik Yer Tutucusu"/>
          <p:cNvSpPr>
            <a:spLocks noGrp="1"/>
          </p:cNvSpPr>
          <p:nvPr>
            <p:ph idx="1"/>
          </p:nvPr>
        </p:nvSpPr>
        <p:spPr>
          <a:xfrm>
            <a:off x="468313" y="1554163"/>
            <a:ext cx="8207375" cy="4525962"/>
          </a:xfrm>
        </p:spPr>
        <p:txBody>
          <a:bodyPr>
            <a:normAutofit/>
          </a:bodyPr>
          <a:lstStyle/>
          <a:p>
            <a:pPr marL="0" indent="0" fontAlgn="auto">
              <a:spcAft>
                <a:spcPts val="0"/>
              </a:spcAft>
              <a:buFont typeface="Wingdings 2"/>
              <a:buNone/>
              <a:defRPr/>
            </a:pPr>
            <a:endParaRPr lang="tr-TR" dirty="0"/>
          </a:p>
          <a:p>
            <a:pPr fontAlgn="auto">
              <a:spcAft>
                <a:spcPts val="0"/>
              </a:spcAft>
              <a:buFont typeface="Wingdings 2"/>
              <a:buChar char=""/>
              <a:defRPr/>
            </a:pPr>
            <a:r>
              <a:rPr lang="tr-TR" sz="2800" dirty="0">
                <a:solidFill>
                  <a:srgbClr val="002060"/>
                </a:solidFill>
              </a:rPr>
              <a:t>Yapılan araştırmalara göre; ölümlü iş kazalarında ölümün %80’i kazalıların hastaneye taşınması sırasında veya hastanede meydana gelmektedir. İyi bir ilk yardımla ölümlerin veya malul kalmaların büyük bir kısmının önüne geçmek olanaklıdır.</a:t>
            </a:r>
          </a:p>
          <a:p>
            <a:pPr fontAlgn="auto">
              <a:spcAft>
                <a:spcPts val="0"/>
              </a:spcAft>
              <a:buFont typeface="Wingdings 2"/>
              <a:buChar char=""/>
              <a:defRPr/>
            </a:pPr>
            <a:endParaRPr lang="tr-TR" dirty="0"/>
          </a:p>
        </p:txBody>
      </p:sp>
      <p:sp>
        <p:nvSpPr>
          <p:cNvPr id="4" name="Slayt Numarası Yer Tutucusu 3"/>
          <p:cNvSpPr>
            <a:spLocks noGrp="1"/>
          </p:cNvSpPr>
          <p:nvPr>
            <p:ph type="sldNum" sz="quarter" idx="12"/>
          </p:nvPr>
        </p:nvSpPr>
        <p:spPr/>
        <p:txBody>
          <a:bodyPr/>
          <a:lstStyle/>
          <a:p>
            <a:pPr>
              <a:defRPr/>
            </a:pPr>
            <a:fld id="{86E426D3-12B8-467A-87A5-94E0378EA5AD}" type="slidenum">
              <a:rPr lang="tr-TR"/>
              <a:pPr>
                <a:defRPr/>
              </a:pPr>
              <a:t>69</a:t>
            </a:fld>
            <a:endParaRPr lang="tr-T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fontAlgn="auto">
              <a:spcAft>
                <a:spcPts val="0"/>
              </a:spcAft>
              <a:defRPr/>
            </a:pPr>
            <a:r>
              <a:rPr lang="tr-TR" sz="2800" b="1" dirty="0" smtClean="0"/>
              <a:t>İŞ KAZALARININ NEDENLERİ</a:t>
            </a:r>
            <a:r>
              <a:rPr lang="tr-TR" sz="2800" dirty="0" smtClean="0"/>
              <a:t/>
            </a:r>
            <a:br>
              <a:rPr lang="tr-TR" sz="2800" dirty="0" smtClean="0"/>
            </a:br>
            <a:endParaRPr lang="tr-TR" sz="2800" dirty="0"/>
          </a:p>
        </p:txBody>
      </p:sp>
      <p:sp>
        <p:nvSpPr>
          <p:cNvPr id="3" name="2 İçerik Yer Tutucusu"/>
          <p:cNvSpPr>
            <a:spLocks noGrp="1"/>
          </p:cNvSpPr>
          <p:nvPr>
            <p:ph idx="1"/>
          </p:nvPr>
        </p:nvSpPr>
        <p:spPr>
          <a:xfrm>
            <a:off x="304800" y="1125538"/>
            <a:ext cx="8686800" cy="5471814"/>
          </a:xfrm>
        </p:spPr>
        <p:txBody>
          <a:bodyPr>
            <a:noAutofit/>
          </a:bodyPr>
          <a:lstStyle/>
          <a:p>
            <a:pPr fontAlgn="auto">
              <a:spcAft>
                <a:spcPts val="0"/>
              </a:spcAft>
              <a:buFont typeface="Wingdings 2"/>
              <a:buNone/>
              <a:defRPr/>
            </a:pPr>
            <a:r>
              <a:rPr lang="tr-TR" sz="1600" b="1" u="sng" dirty="0" smtClean="0">
                <a:solidFill>
                  <a:srgbClr val="002060"/>
                </a:solidFill>
              </a:rPr>
              <a:t>Kaza / Olay Kuramı:</a:t>
            </a:r>
            <a:r>
              <a:rPr lang="tr-TR" sz="1600" b="1" dirty="0" smtClean="0">
                <a:solidFill>
                  <a:srgbClr val="002060"/>
                </a:solidFill>
              </a:rPr>
              <a:t> </a:t>
            </a:r>
            <a:r>
              <a:rPr lang="tr-TR" sz="1600" dirty="0" smtClean="0">
                <a:solidFill>
                  <a:srgbClr val="002060"/>
                </a:solidFill>
              </a:rPr>
              <a:t>Bu kuram insan faktörleri kuramının geliştirilmiş şeklidir. Ek olarak; Ergonomik yetersizlikleri, hata yapma kararı ve sistem hataları gibi yeni elemanları ortaya çıkarır.</a:t>
            </a:r>
          </a:p>
          <a:p>
            <a:pPr fontAlgn="auto">
              <a:spcAft>
                <a:spcPts val="0"/>
              </a:spcAft>
              <a:buFont typeface="Wingdings 2"/>
              <a:buNone/>
              <a:defRPr/>
            </a:pPr>
            <a:r>
              <a:rPr lang="tr-TR" sz="1600" dirty="0" smtClean="0">
                <a:solidFill>
                  <a:srgbClr val="002060"/>
                </a:solidFill>
              </a:rPr>
              <a:t> </a:t>
            </a:r>
          </a:p>
          <a:p>
            <a:pPr fontAlgn="auto">
              <a:spcAft>
                <a:spcPts val="0"/>
              </a:spcAft>
              <a:buFont typeface="Wingdings 2"/>
              <a:buNone/>
              <a:defRPr/>
            </a:pPr>
            <a:r>
              <a:rPr lang="tr-TR" sz="1600" b="1" u="sng" dirty="0" smtClean="0">
                <a:solidFill>
                  <a:srgbClr val="002060"/>
                </a:solidFill>
              </a:rPr>
              <a:t>Epidemiyoloji Kuramı:</a:t>
            </a:r>
            <a:r>
              <a:rPr lang="tr-TR" sz="1600" dirty="0" smtClean="0">
                <a:solidFill>
                  <a:srgbClr val="002060"/>
                </a:solidFill>
              </a:rPr>
              <a:t> Bu kuram, çevre faktörleri ve hastalık arasındaki ilişkiyi belirleme ve çalışma için kullanılan modellerin, çevre etkenleriyle kazalar arasındaki nedensel ilişkinin açıklanmasında da kullanılabileceğini ileri sürer.</a:t>
            </a:r>
          </a:p>
          <a:p>
            <a:pPr fontAlgn="auto">
              <a:spcAft>
                <a:spcPts val="0"/>
              </a:spcAft>
              <a:buFont typeface="Wingdings 2"/>
              <a:buNone/>
              <a:defRPr/>
            </a:pPr>
            <a:r>
              <a:rPr lang="tr-TR" sz="1600" dirty="0" smtClean="0">
                <a:solidFill>
                  <a:srgbClr val="002060"/>
                </a:solidFill>
              </a:rPr>
              <a:t> </a:t>
            </a:r>
          </a:p>
          <a:p>
            <a:pPr fontAlgn="auto">
              <a:spcAft>
                <a:spcPts val="0"/>
              </a:spcAft>
              <a:buFont typeface="Wingdings 2"/>
              <a:buNone/>
              <a:defRPr/>
            </a:pPr>
            <a:r>
              <a:rPr lang="tr-TR" sz="1600" b="1" u="sng" dirty="0" smtClean="0">
                <a:solidFill>
                  <a:srgbClr val="002060"/>
                </a:solidFill>
              </a:rPr>
              <a:t>Sistem Kuramı:</a:t>
            </a:r>
            <a:r>
              <a:rPr lang="tr-TR" sz="1600" b="1" dirty="0" smtClean="0">
                <a:solidFill>
                  <a:srgbClr val="002060"/>
                </a:solidFill>
              </a:rPr>
              <a:t> </a:t>
            </a:r>
            <a:r>
              <a:rPr lang="tr-TR" sz="1600" dirty="0" smtClean="0">
                <a:solidFill>
                  <a:srgbClr val="002060"/>
                </a:solidFill>
              </a:rPr>
              <a:t>Bir kazanın oluşabileceği herhangi bir durum, üç unsurdan oluşan bir sistem olarak görür: insan-makine-çevre olmak üzere.</a:t>
            </a:r>
          </a:p>
          <a:p>
            <a:pPr fontAlgn="auto">
              <a:spcAft>
                <a:spcPts val="0"/>
              </a:spcAft>
              <a:buFont typeface="Wingdings 2"/>
              <a:buNone/>
              <a:defRPr/>
            </a:pPr>
            <a:endParaRPr lang="tr-TR" sz="1600" dirty="0" smtClean="0">
              <a:solidFill>
                <a:srgbClr val="002060"/>
              </a:solidFill>
            </a:endParaRPr>
          </a:p>
          <a:p>
            <a:pPr fontAlgn="auto">
              <a:spcAft>
                <a:spcPts val="0"/>
              </a:spcAft>
              <a:buFont typeface="Wingdings 2"/>
              <a:buNone/>
              <a:defRPr/>
            </a:pPr>
            <a:r>
              <a:rPr lang="tr-TR" sz="1600" b="1" u="sng" dirty="0" smtClean="0">
                <a:solidFill>
                  <a:srgbClr val="002060"/>
                </a:solidFill>
              </a:rPr>
              <a:t>Kombinasyon Kuramı:</a:t>
            </a:r>
            <a:r>
              <a:rPr lang="tr-TR" sz="1600" b="1" dirty="0" smtClean="0">
                <a:solidFill>
                  <a:srgbClr val="002060"/>
                </a:solidFill>
              </a:rPr>
              <a:t> </a:t>
            </a:r>
            <a:r>
              <a:rPr lang="tr-TR" sz="1600" dirty="0" smtClean="0">
                <a:solidFill>
                  <a:srgbClr val="002060"/>
                </a:solidFill>
              </a:rPr>
              <a:t>Hiçbir modelin ve tek bir kuramın tek başına bütün olayları açıklayamayacağını savunur. Kurama göre kazaların gerçek sebebi iki veya daha fazla modelin kombinasyonu ile ortaya konulabilir</a:t>
            </a:r>
            <a:r>
              <a:rPr lang="tr-TR" sz="1600" dirty="0" smtClean="0"/>
              <a:t>.</a:t>
            </a:r>
          </a:p>
          <a:p>
            <a:pPr>
              <a:buNone/>
            </a:pPr>
            <a:r>
              <a:rPr lang="tr-TR" sz="1600" b="1" u="sng" dirty="0">
                <a:solidFill>
                  <a:srgbClr val="002060"/>
                </a:solidFill>
              </a:rPr>
              <a:t>İnsan Faktörleri Kuramı:</a:t>
            </a:r>
            <a:r>
              <a:rPr lang="tr-TR" sz="1600" b="1" dirty="0">
                <a:solidFill>
                  <a:srgbClr val="002060"/>
                </a:solidFill>
              </a:rPr>
              <a:t> </a:t>
            </a:r>
            <a:r>
              <a:rPr lang="tr-TR" sz="1600" dirty="0">
                <a:solidFill>
                  <a:srgbClr val="002060"/>
                </a:solidFill>
              </a:rPr>
              <a:t>Bu kuram, kazaları eninde-sonunda insan hatasından kaynaklanan olaylar zincirine bağlar. Kuram; insan hatasına yol açan üç önemli etkeni içerir: </a:t>
            </a:r>
          </a:p>
          <a:p>
            <a:pPr>
              <a:buFontTx/>
              <a:buChar char="-"/>
            </a:pPr>
            <a:r>
              <a:rPr lang="tr-TR" sz="1600" dirty="0">
                <a:solidFill>
                  <a:srgbClr val="002060"/>
                </a:solidFill>
              </a:rPr>
              <a:t>aşırı yük, </a:t>
            </a:r>
          </a:p>
          <a:p>
            <a:pPr>
              <a:buFontTx/>
              <a:buChar char="-"/>
            </a:pPr>
            <a:r>
              <a:rPr lang="tr-TR" sz="1600" dirty="0">
                <a:solidFill>
                  <a:srgbClr val="002060"/>
                </a:solidFill>
              </a:rPr>
              <a:t>uygun olmayan tepki </a:t>
            </a:r>
          </a:p>
          <a:p>
            <a:pPr>
              <a:buFontTx/>
              <a:buChar char="-"/>
            </a:pPr>
            <a:r>
              <a:rPr lang="tr-TR" sz="1600" dirty="0">
                <a:solidFill>
                  <a:srgbClr val="002060"/>
                </a:solidFill>
              </a:rPr>
              <a:t>yerinde olmayan hareketler.</a:t>
            </a:r>
          </a:p>
          <a:p>
            <a:pPr fontAlgn="auto">
              <a:spcAft>
                <a:spcPts val="0"/>
              </a:spcAft>
              <a:buFont typeface="Wingdings 2"/>
              <a:buNone/>
              <a:defRPr/>
            </a:pPr>
            <a:endParaRPr lang="tr-TR" sz="1600" dirty="0">
              <a:solidFill>
                <a:srgbClr val="002060"/>
              </a:solidFill>
            </a:endParaRPr>
          </a:p>
        </p:txBody>
      </p:sp>
      <p:sp>
        <p:nvSpPr>
          <p:cNvPr id="4" name="Slayt Numarası Yer Tutucusu 3"/>
          <p:cNvSpPr>
            <a:spLocks noGrp="1"/>
          </p:cNvSpPr>
          <p:nvPr>
            <p:ph type="sldNum" sz="quarter" idx="12"/>
          </p:nvPr>
        </p:nvSpPr>
        <p:spPr/>
        <p:txBody>
          <a:bodyPr/>
          <a:lstStyle/>
          <a:p>
            <a:pPr>
              <a:defRPr/>
            </a:pPr>
            <a:fld id="{771CE986-9E03-40AA-8418-E9DDE7162B50}" type="slidenum">
              <a:rPr lang="tr-TR"/>
              <a:pPr>
                <a:defRPr/>
              </a:pPr>
              <a:t>7</a:t>
            </a:fld>
            <a:endParaRPr lang="tr-T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332656"/>
            <a:ext cx="8686800" cy="838200"/>
          </a:xfrm>
        </p:spPr>
        <p:txBody>
          <a:bodyPr/>
          <a:lstStyle/>
          <a:p>
            <a:pPr algn="ctr" fontAlgn="auto">
              <a:spcAft>
                <a:spcPts val="0"/>
              </a:spcAft>
              <a:defRPr/>
            </a:pPr>
            <a:r>
              <a:rPr lang="tr-TR" sz="2800" b="1" dirty="0">
                <a:effectLst/>
              </a:rPr>
              <a:t>İŞ KAZALARININ ÖNLENMESİ</a:t>
            </a:r>
            <a:endParaRPr lang="tr-TR" sz="2800" dirty="0"/>
          </a:p>
        </p:txBody>
      </p:sp>
      <p:sp>
        <p:nvSpPr>
          <p:cNvPr id="3" name="2 İçerik Yer Tutucusu"/>
          <p:cNvSpPr>
            <a:spLocks noGrp="1"/>
          </p:cNvSpPr>
          <p:nvPr>
            <p:ph idx="1"/>
          </p:nvPr>
        </p:nvSpPr>
        <p:spPr>
          <a:xfrm>
            <a:off x="539750" y="1554163"/>
            <a:ext cx="7993063" cy="4525962"/>
          </a:xfrm>
        </p:spPr>
        <p:txBody>
          <a:bodyPr>
            <a:normAutofit/>
          </a:bodyPr>
          <a:lstStyle/>
          <a:p>
            <a:pPr fontAlgn="auto">
              <a:spcAft>
                <a:spcPts val="0"/>
              </a:spcAft>
              <a:buFont typeface="Wingdings 2"/>
              <a:buChar char=""/>
              <a:defRPr/>
            </a:pPr>
            <a:r>
              <a:rPr lang="tr-TR" sz="2800" dirty="0">
                <a:solidFill>
                  <a:srgbClr val="002060"/>
                </a:solidFill>
              </a:rPr>
              <a:t>İş kazalarının önlenmesine ilişkin önerileri üç bölümde toplamak olanaklıdır:</a:t>
            </a:r>
          </a:p>
          <a:p>
            <a:pPr marL="0" indent="0" fontAlgn="auto">
              <a:spcAft>
                <a:spcPts val="0"/>
              </a:spcAft>
              <a:buFont typeface="Wingdings 2"/>
              <a:buNone/>
              <a:defRPr/>
            </a:pPr>
            <a:endParaRPr lang="tr-TR" sz="2800" dirty="0" smtClean="0">
              <a:solidFill>
                <a:srgbClr val="002060"/>
              </a:solidFill>
            </a:endParaRPr>
          </a:p>
          <a:p>
            <a:pPr marL="0" indent="0" fontAlgn="auto">
              <a:spcAft>
                <a:spcPts val="0"/>
              </a:spcAft>
              <a:buFont typeface="Wingdings 2"/>
              <a:buNone/>
              <a:defRPr/>
            </a:pPr>
            <a:endParaRPr lang="tr-TR" sz="2800" dirty="0">
              <a:solidFill>
                <a:srgbClr val="002060"/>
              </a:solidFill>
            </a:endParaRPr>
          </a:p>
          <a:p>
            <a:pPr lvl="1" fontAlgn="auto">
              <a:spcAft>
                <a:spcPts val="0"/>
              </a:spcAft>
              <a:buFont typeface="Wingdings 2"/>
              <a:buChar char=""/>
              <a:defRPr/>
            </a:pPr>
            <a:r>
              <a:rPr lang="tr-TR" sz="2400" b="1" dirty="0">
                <a:solidFill>
                  <a:srgbClr val="002060"/>
                </a:solidFill>
              </a:rPr>
              <a:t>Çalışanlara yönelik öneriler</a:t>
            </a:r>
          </a:p>
          <a:p>
            <a:pPr lvl="1" fontAlgn="auto">
              <a:spcAft>
                <a:spcPts val="0"/>
              </a:spcAft>
              <a:buFont typeface="Wingdings 2"/>
              <a:buChar char=""/>
              <a:defRPr/>
            </a:pPr>
            <a:r>
              <a:rPr lang="tr-TR" sz="2400" b="1" dirty="0">
                <a:solidFill>
                  <a:srgbClr val="002060"/>
                </a:solidFill>
              </a:rPr>
              <a:t>İşletmeye yönelik öneriler</a:t>
            </a:r>
          </a:p>
          <a:p>
            <a:pPr lvl="1" fontAlgn="auto">
              <a:spcAft>
                <a:spcPts val="0"/>
              </a:spcAft>
              <a:buFont typeface="Wingdings 2"/>
              <a:buChar char=""/>
              <a:defRPr/>
            </a:pPr>
            <a:r>
              <a:rPr lang="tr-TR" sz="2400" b="1" dirty="0">
                <a:solidFill>
                  <a:srgbClr val="002060"/>
                </a:solidFill>
              </a:rPr>
              <a:t>Ulusal düzeydeki öneriler</a:t>
            </a:r>
          </a:p>
          <a:p>
            <a:pPr marL="0" indent="0" fontAlgn="auto">
              <a:spcAft>
                <a:spcPts val="0"/>
              </a:spcAft>
              <a:buFont typeface="Wingdings 2"/>
              <a:buNone/>
              <a:defRPr/>
            </a:pPr>
            <a:endParaRPr lang="tr-TR" sz="2800" dirty="0">
              <a:solidFill>
                <a:srgbClr val="002060"/>
              </a:solidFill>
            </a:endParaRPr>
          </a:p>
        </p:txBody>
      </p:sp>
      <p:sp>
        <p:nvSpPr>
          <p:cNvPr id="4" name="Slayt Numarası Yer Tutucusu 3"/>
          <p:cNvSpPr>
            <a:spLocks noGrp="1"/>
          </p:cNvSpPr>
          <p:nvPr>
            <p:ph type="sldNum" sz="quarter" idx="12"/>
          </p:nvPr>
        </p:nvSpPr>
        <p:spPr/>
        <p:txBody>
          <a:bodyPr/>
          <a:lstStyle/>
          <a:p>
            <a:pPr>
              <a:defRPr/>
            </a:pPr>
            <a:fld id="{EC892D34-57F0-417A-AE3D-C12C82386C76}" type="slidenum">
              <a:rPr lang="tr-TR"/>
              <a:pPr>
                <a:defRPr/>
              </a:pPr>
              <a:t>70</a:t>
            </a:fld>
            <a:endParaRPr lang="tr-T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332656"/>
            <a:ext cx="8686800" cy="838200"/>
          </a:xfrm>
        </p:spPr>
        <p:txBody>
          <a:bodyPr/>
          <a:lstStyle/>
          <a:p>
            <a:pPr algn="ctr" fontAlgn="auto">
              <a:spcAft>
                <a:spcPts val="0"/>
              </a:spcAft>
              <a:defRPr/>
            </a:pPr>
            <a:r>
              <a:rPr lang="tr-TR" sz="2800" b="1" dirty="0">
                <a:effectLst/>
              </a:rPr>
              <a:t>İŞ KAZALARININ ÖNLENMESİ</a:t>
            </a:r>
            <a:endParaRPr lang="tr-TR" sz="2800" dirty="0"/>
          </a:p>
        </p:txBody>
      </p:sp>
      <p:sp>
        <p:nvSpPr>
          <p:cNvPr id="3" name="2 İçerik Yer Tutucusu"/>
          <p:cNvSpPr>
            <a:spLocks noGrp="1"/>
          </p:cNvSpPr>
          <p:nvPr>
            <p:ph idx="1"/>
          </p:nvPr>
        </p:nvSpPr>
        <p:spPr>
          <a:xfrm>
            <a:off x="436563" y="1268413"/>
            <a:ext cx="8167687" cy="4740275"/>
          </a:xfrm>
        </p:spPr>
        <p:txBody>
          <a:bodyPr>
            <a:normAutofit fontScale="85000" lnSpcReduction="20000"/>
          </a:bodyPr>
          <a:lstStyle/>
          <a:p>
            <a:pPr fontAlgn="auto">
              <a:spcAft>
                <a:spcPts val="0"/>
              </a:spcAft>
              <a:buFont typeface="Wingdings 2"/>
              <a:buChar char=""/>
              <a:defRPr/>
            </a:pPr>
            <a:r>
              <a:rPr lang="tr-TR" b="1" u="sng" dirty="0" smtClean="0">
                <a:solidFill>
                  <a:srgbClr val="002060"/>
                </a:solidFill>
              </a:rPr>
              <a:t>Çalışanlara Yönelik </a:t>
            </a:r>
            <a:r>
              <a:rPr lang="tr-TR" b="1" u="sng" dirty="0">
                <a:solidFill>
                  <a:srgbClr val="002060"/>
                </a:solidFill>
              </a:rPr>
              <a:t>Öneriler:</a:t>
            </a:r>
            <a:endParaRPr lang="tr-TR" dirty="0">
              <a:solidFill>
                <a:srgbClr val="002060"/>
              </a:solidFill>
            </a:endParaRPr>
          </a:p>
          <a:p>
            <a:pPr marL="0" indent="0" fontAlgn="auto">
              <a:spcAft>
                <a:spcPts val="0"/>
              </a:spcAft>
              <a:buFont typeface="Wingdings 2"/>
              <a:buNone/>
              <a:defRPr/>
            </a:pPr>
            <a:endParaRPr lang="tr-TR" dirty="0">
              <a:solidFill>
                <a:srgbClr val="002060"/>
              </a:solidFill>
            </a:endParaRPr>
          </a:p>
          <a:p>
            <a:pPr marL="0" indent="0" fontAlgn="auto">
              <a:spcAft>
                <a:spcPts val="0"/>
              </a:spcAft>
              <a:buFont typeface="Wingdings 2"/>
              <a:buNone/>
              <a:defRPr/>
            </a:pPr>
            <a:r>
              <a:rPr lang="tr-TR" dirty="0">
                <a:solidFill>
                  <a:srgbClr val="002060"/>
                </a:solidFill>
              </a:rPr>
              <a:t>İş kazalarını önlemede, sonuca ulaşma açısından en önemli basamağı </a:t>
            </a:r>
            <a:r>
              <a:rPr lang="tr-TR" dirty="0" smtClean="0">
                <a:solidFill>
                  <a:srgbClr val="002060"/>
                </a:solidFill>
              </a:rPr>
              <a:t>çalışanlara yönelik </a:t>
            </a:r>
            <a:r>
              <a:rPr lang="tr-TR" dirty="0">
                <a:solidFill>
                  <a:srgbClr val="002060"/>
                </a:solidFill>
              </a:rPr>
              <a:t>öneriler oluşturmaktadır. Bu öneriler</a:t>
            </a:r>
            <a:r>
              <a:rPr lang="tr-TR" dirty="0" smtClean="0">
                <a:solidFill>
                  <a:srgbClr val="002060"/>
                </a:solidFill>
              </a:rPr>
              <a:t>;</a:t>
            </a:r>
          </a:p>
          <a:p>
            <a:pPr marL="0" indent="0" fontAlgn="auto">
              <a:spcAft>
                <a:spcPts val="0"/>
              </a:spcAft>
              <a:buFont typeface="Wingdings 2"/>
              <a:buNone/>
              <a:defRPr/>
            </a:pPr>
            <a:endParaRPr lang="tr-TR" b="1" dirty="0">
              <a:solidFill>
                <a:srgbClr val="002060"/>
              </a:solidFill>
            </a:endParaRPr>
          </a:p>
          <a:p>
            <a:pPr lvl="1" fontAlgn="auto">
              <a:spcAft>
                <a:spcPts val="0"/>
              </a:spcAft>
              <a:buFont typeface="Wingdings 2"/>
              <a:buChar char=""/>
              <a:defRPr/>
            </a:pPr>
            <a:r>
              <a:rPr lang="tr-TR" b="1" dirty="0">
                <a:solidFill>
                  <a:srgbClr val="002060"/>
                </a:solidFill>
              </a:rPr>
              <a:t>İşçi Eğitimi</a:t>
            </a:r>
          </a:p>
          <a:p>
            <a:pPr lvl="1" fontAlgn="auto">
              <a:spcAft>
                <a:spcPts val="0"/>
              </a:spcAft>
              <a:buFont typeface="Wingdings 2"/>
              <a:buChar char=""/>
              <a:defRPr/>
            </a:pPr>
            <a:r>
              <a:rPr lang="tr-TR" b="1" dirty="0">
                <a:solidFill>
                  <a:srgbClr val="002060"/>
                </a:solidFill>
              </a:rPr>
              <a:t>Sağlık Kontrolleri</a:t>
            </a:r>
          </a:p>
          <a:p>
            <a:pPr lvl="1" fontAlgn="auto">
              <a:spcAft>
                <a:spcPts val="0"/>
              </a:spcAft>
              <a:buFont typeface="Wingdings 2"/>
              <a:buChar char=""/>
              <a:defRPr/>
            </a:pPr>
            <a:r>
              <a:rPr lang="tr-TR" b="1" dirty="0">
                <a:solidFill>
                  <a:srgbClr val="002060"/>
                </a:solidFill>
              </a:rPr>
              <a:t>Psikolojik Yöntemler</a:t>
            </a:r>
          </a:p>
          <a:p>
            <a:pPr lvl="1" fontAlgn="auto">
              <a:spcAft>
                <a:spcPts val="0"/>
              </a:spcAft>
              <a:buFont typeface="Wingdings 2"/>
              <a:buChar char=""/>
              <a:defRPr/>
            </a:pPr>
            <a:r>
              <a:rPr lang="tr-TR" b="1" dirty="0">
                <a:solidFill>
                  <a:srgbClr val="002060"/>
                </a:solidFill>
              </a:rPr>
              <a:t>Ergonomik Önlemler</a:t>
            </a:r>
          </a:p>
          <a:p>
            <a:pPr marL="0" indent="0" fontAlgn="auto">
              <a:spcAft>
                <a:spcPts val="0"/>
              </a:spcAft>
              <a:buFont typeface="Wingdings 2"/>
              <a:buNone/>
              <a:defRPr/>
            </a:pPr>
            <a:r>
              <a:rPr lang="tr-TR" b="1" dirty="0">
                <a:solidFill>
                  <a:srgbClr val="002060"/>
                </a:solidFill>
              </a:rPr>
              <a:t> </a:t>
            </a:r>
          </a:p>
          <a:p>
            <a:pPr marL="0" indent="0" fontAlgn="auto">
              <a:spcAft>
                <a:spcPts val="0"/>
              </a:spcAft>
              <a:buFont typeface="Wingdings 2"/>
              <a:buNone/>
              <a:defRPr/>
            </a:pPr>
            <a:r>
              <a:rPr lang="tr-TR" dirty="0">
                <a:solidFill>
                  <a:srgbClr val="002060"/>
                </a:solidFill>
              </a:rPr>
              <a:t>olarak sıralanabilir.</a:t>
            </a:r>
          </a:p>
          <a:p>
            <a:pPr fontAlgn="auto">
              <a:spcAft>
                <a:spcPts val="0"/>
              </a:spcAft>
              <a:buFont typeface="Wingdings 2"/>
              <a:buChar char=""/>
              <a:defRPr/>
            </a:pPr>
            <a:endParaRPr lang="tr-TR" dirty="0"/>
          </a:p>
        </p:txBody>
      </p:sp>
      <p:sp>
        <p:nvSpPr>
          <p:cNvPr id="4" name="Slayt Numarası Yer Tutucusu 3"/>
          <p:cNvSpPr>
            <a:spLocks noGrp="1"/>
          </p:cNvSpPr>
          <p:nvPr>
            <p:ph type="sldNum" sz="quarter" idx="12"/>
          </p:nvPr>
        </p:nvSpPr>
        <p:spPr/>
        <p:txBody>
          <a:bodyPr/>
          <a:lstStyle/>
          <a:p>
            <a:pPr>
              <a:defRPr/>
            </a:pPr>
            <a:fld id="{9DB34B9D-69D1-4A40-A7E5-A43A93013B02}" type="slidenum">
              <a:rPr lang="tr-TR"/>
              <a:pPr>
                <a:defRPr/>
              </a:pPr>
              <a:t>71</a:t>
            </a:fld>
            <a:endParaRPr lang="tr-T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332656"/>
            <a:ext cx="8686800" cy="838200"/>
          </a:xfrm>
        </p:spPr>
        <p:txBody>
          <a:bodyPr/>
          <a:lstStyle/>
          <a:p>
            <a:pPr algn="ctr" fontAlgn="auto">
              <a:spcAft>
                <a:spcPts val="0"/>
              </a:spcAft>
              <a:defRPr/>
            </a:pPr>
            <a:r>
              <a:rPr lang="tr-TR" sz="2800" b="1" dirty="0">
                <a:effectLst/>
              </a:rPr>
              <a:t>İŞ KAZALARININ ÖNLENMESİ</a:t>
            </a:r>
            <a:endParaRPr lang="tr-TR" sz="2800" dirty="0"/>
          </a:p>
        </p:txBody>
      </p:sp>
      <p:sp>
        <p:nvSpPr>
          <p:cNvPr id="3" name="2 İçerik Yer Tutucusu"/>
          <p:cNvSpPr>
            <a:spLocks noGrp="1"/>
          </p:cNvSpPr>
          <p:nvPr>
            <p:ph idx="1"/>
          </p:nvPr>
        </p:nvSpPr>
        <p:spPr>
          <a:xfrm>
            <a:off x="323850" y="1341438"/>
            <a:ext cx="8397875" cy="4738687"/>
          </a:xfrm>
        </p:spPr>
        <p:txBody>
          <a:bodyPr>
            <a:normAutofit fontScale="85000" lnSpcReduction="10000"/>
          </a:bodyPr>
          <a:lstStyle/>
          <a:p>
            <a:pPr fontAlgn="auto">
              <a:spcAft>
                <a:spcPts val="0"/>
              </a:spcAft>
              <a:buFont typeface="Wingdings 2"/>
              <a:buChar char=""/>
              <a:defRPr/>
            </a:pPr>
            <a:r>
              <a:rPr lang="tr-TR" b="1" u="sng" dirty="0">
                <a:solidFill>
                  <a:srgbClr val="002060"/>
                </a:solidFill>
              </a:rPr>
              <a:t>İşletmeye Yönelik Öneriler:</a:t>
            </a:r>
            <a:endParaRPr lang="tr-TR" dirty="0">
              <a:solidFill>
                <a:srgbClr val="002060"/>
              </a:solidFill>
            </a:endParaRPr>
          </a:p>
          <a:p>
            <a:pPr marL="0" indent="0" fontAlgn="auto">
              <a:spcAft>
                <a:spcPts val="0"/>
              </a:spcAft>
              <a:buFont typeface="Wingdings 2"/>
              <a:buNone/>
              <a:defRPr/>
            </a:pPr>
            <a:endParaRPr lang="tr-TR" dirty="0">
              <a:solidFill>
                <a:srgbClr val="002060"/>
              </a:solidFill>
            </a:endParaRPr>
          </a:p>
          <a:p>
            <a:pPr marL="0" indent="0" fontAlgn="auto">
              <a:spcAft>
                <a:spcPts val="0"/>
              </a:spcAft>
              <a:buFont typeface="Wingdings 2"/>
              <a:buNone/>
              <a:defRPr/>
            </a:pPr>
            <a:r>
              <a:rPr lang="tr-TR" dirty="0">
                <a:solidFill>
                  <a:srgbClr val="002060"/>
                </a:solidFill>
              </a:rPr>
              <a:t>İşletmelerde iş kazalarını önlemek için iş kolunun türü ve özelliklerine göre teknik düzenlemeler yapılması esastır. İşletmelerle ilgili öneriler de dört başlık altında toplanabilir:  </a:t>
            </a:r>
          </a:p>
          <a:p>
            <a:pPr marL="0" indent="0" fontAlgn="auto">
              <a:spcAft>
                <a:spcPts val="0"/>
              </a:spcAft>
              <a:buFont typeface="Wingdings 2"/>
              <a:buNone/>
              <a:defRPr/>
            </a:pPr>
            <a:r>
              <a:rPr lang="tr-TR" dirty="0">
                <a:solidFill>
                  <a:srgbClr val="002060"/>
                </a:solidFill>
              </a:rPr>
              <a:t> </a:t>
            </a:r>
          </a:p>
          <a:p>
            <a:pPr lvl="1" fontAlgn="auto">
              <a:spcAft>
                <a:spcPts val="0"/>
              </a:spcAft>
              <a:buFont typeface="Wingdings 2"/>
              <a:buChar char=""/>
              <a:defRPr/>
            </a:pPr>
            <a:r>
              <a:rPr lang="tr-TR" b="1" dirty="0">
                <a:solidFill>
                  <a:srgbClr val="002060"/>
                </a:solidFill>
              </a:rPr>
              <a:t>İşçi sağlığı ve iş güvenliği kurullarının çalışmaları</a:t>
            </a:r>
          </a:p>
          <a:p>
            <a:pPr lvl="1" fontAlgn="auto">
              <a:spcAft>
                <a:spcPts val="0"/>
              </a:spcAft>
              <a:buFont typeface="Wingdings 2"/>
              <a:buChar char=""/>
              <a:defRPr/>
            </a:pPr>
            <a:r>
              <a:rPr lang="tr-TR" b="1" dirty="0">
                <a:solidFill>
                  <a:srgbClr val="002060"/>
                </a:solidFill>
              </a:rPr>
              <a:t>İşletmeye ait istatistiklerin değerlendirilmesi</a:t>
            </a:r>
          </a:p>
          <a:p>
            <a:pPr lvl="1" fontAlgn="auto">
              <a:spcAft>
                <a:spcPts val="0"/>
              </a:spcAft>
              <a:buFont typeface="Wingdings 2"/>
              <a:buChar char=""/>
              <a:defRPr/>
            </a:pPr>
            <a:r>
              <a:rPr lang="tr-TR" b="1" dirty="0">
                <a:solidFill>
                  <a:srgbClr val="002060"/>
                </a:solidFill>
              </a:rPr>
              <a:t>İşletmenin öz denetimi</a:t>
            </a:r>
          </a:p>
          <a:p>
            <a:pPr lvl="1" fontAlgn="auto">
              <a:spcAft>
                <a:spcPts val="0"/>
              </a:spcAft>
              <a:buFont typeface="Wingdings 2"/>
              <a:buChar char=""/>
              <a:defRPr/>
            </a:pPr>
            <a:r>
              <a:rPr lang="tr-TR" b="1" dirty="0">
                <a:solidFill>
                  <a:srgbClr val="002060"/>
                </a:solidFill>
              </a:rPr>
              <a:t>Rehabilitasyon hizmetleri verilmesi</a:t>
            </a:r>
          </a:p>
          <a:p>
            <a:pPr fontAlgn="auto">
              <a:spcAft>
                <a:spcPts val="0"/>
              </a:spcAft>
              <a:buFont typeface="Wingdings 2"/>
              <a:buChar char=""/>
              <a:defRPr/>
            </a:pPr>
            <a:endParaRPr lang="tr-TR" dirty="0"/>
          </a:p>
        </p:txBody>
      </p:sp>
      <p:sp>
        <p:nvSpPr>
          <p:cNvPr id="4" name="Slayt Numarası Yer Tutucusu 3"/>
          <p:cNvSpPr>
            <a:spLocks noGrp="1"/>
          </p:cNvSpPr>
          <p:nvPr>
            <p:ph type="sldNum" sz="quarter" idx="12"/>
          </p:nvPr>
        </p:nvSpPr>
        <p:spPr/>
        <p:txBody>
          <a:bodyPr/>
          <a:lstStyle/>
          <a:p>
            <a:pPr>
              <a:defRPr/>
            </a:pPr>
            <a:fld id="{AE9206CC-1583-4F96-B080-61DE5F9235C9}" type="slidenum">
              <a:rPr lang="tr-TR"/>
              <a:pPr>
                <a:defRPr/>
              </a:pPr>
              <a:t>72</a:t>
            </a:fld>
            <a:endParaRPr lang="tr-T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332656"/>
            <a:ext cx="8686800" cy="838200"/>
          </a:xfrm>
        </p:spPr>
        <p:txBody>
          <a:bodyPr/>
          <a:lstStyle/>
          <a:p>
            <a:pPr algn="ctr" fontAlgn="auto">
              <a:spcAft>
                <a:spcPts val="0"/>
              </a:spcAft>
              <a:defRPr/>
            </a:pPr>
            <a:r>
              <a:rPr lang="tr-TR" sz="2800" b="1" dirty="0">
                <a:effectLst/>
              </a:rPr>
              <a:t>İŞ KAZALARININ ÖNLENMESİ</a:t>
            </a:r>
            <a:endParaRPr lang="tr-TR" sz="2800" dirty="0"/>
          </a:p>
        </p:txBody>
      </p:sp>
      <p:sp>
        <p:nvSpPr>
          <p:cNvPr id="3" name="2 İçerik Yer Tutucusu"/>
          <p:cNvSpPr>
            <a:spLocks noGrp="1"/>
          </p:cNvSpPr>
          <p:nvPr>
            <p:ph idx="1"/>
          </p:nvPr>
        </p:nvSpPr>
        <p:spPr>
          <a:xfrm>
            <a:off x="323850" y="1484313"/>
            <a:ext cx="8569325" cy="4525962"/>
          </a:xfrm>
        </p:spPr>
        <p:txBody>
          <a:bodyPr>
            <a:normAutofit fontScale="85000" lnSpcReduction="20000"/>
          </a:bodyPr>
          <a:lstStyle/>
          <a:p>
            <a:pPr fontAlgn="auto">
              <a:spcAft>
                <a:spcPts val="0"/>
              </a:spcAft>
              <a:buFont typeface="Wingdings 2"/>
              <a:buChar char=""/>
              <a:defRPr/>
            </a:pPr>
            <a:r>
              <a:rPr lang="tr-TR" b="1" u="sng" dirty="0">
                <a:solidFill>
                  <a:srgbClr val="002060"/>
                </a:solidFill>
              </a:rPr>
              <a:t>Ulusal Düzeydeki Öneriler:</a:t>
            </a:r>
            <a:endParaRPr lang="tr-TR" dirty="0">
              <a:solidFill>
                <a:srgbClr val="002060"/>
              </a:solidFill>
            </a:endParaRPr>
          </a:p>
          <a:p>
            <a:pPr marL="0" indent="0" fontAlgn="auto">
              <a:spcAft>
                <a:spcPts val="0"/>
              </a:spcAft>
              <a:buFont typeface="Wingdings 2"/>
              <a:buNone/>
              <a:defRPr/>
            </a:pPr>
            <a:endParaRPr lang="tr-TR" dirty="0">
              <a:solidFill>
                <a:srgbClr val="002060"/>
              </a:solidFill>
            </a:endParaRPr>
          </a:p>
          <a:p>
            <a:pPr marL="0" indent="0" fontAlgn="auto">
              <a:spcAft>
                <a:spcPts val="0"/>
              </a:spcAft>
              <a:buFont typeface="Wingdings 2"/>
              <a:buNone/>
              <a:defRPr/>
            </a:pPr>
            <a:r>
              <a:rPr lang="tr-TR" dirty="0">
                <a:solidFill>
                  <a:srgbClr val="002060"/>
                </a:solidFill>
              </a:rPr>
              <a:t>İş kazalarını önlemek üzere ulusal düzeyde alınması gereken önlemleri ve öneriler altı başlıkta toplanabilir:</a:t>
            </a:r>
          </a:p>
          <a:p>
            <a:pPr marL="0" indent="0" fontAlgn="auto">
              <a:spcAft>
                <a:spcPts val="0"/>
              </a:spcAft>
              <a:buFont typeface="Wingdings 2"/>
              <a:buNone/>
              <a:defRPr/>
            </a:pPr>
            <a:r>
              <a:rPr lang="tr-TR" dirty="0">
                <a:solidFill>
                  <a:srgbClr val="002060"/>
                </a:solidFill>
              </a:rPr>
              <a:t> </a:t>
            </a:r>
            <a:endParaRPr lang="tr-TR" b="1" dirty="0">
              <a:solidFill>
                <a:srgbClr val="002060"/>
              </a:solidFill>
            </a:endParaRPr>
          </a:p>
          <a:p>
            <a:pPr lvl="1" fontAlgn="auto">
              <a:spcAft>
                <a:spcPts val="0"/>
              </a:spcAft>
              <a:buFont typeface="Wingdings 2"/>
              <a:buChar char=""/>
              <a:defRPr/>
            </a:pPr>
            <a:r>
              <a:rPr lang="tr-TR" b="1" dirty="0">
                <a:solidFill>
                  <a:srgbClr val="002060"/>
                </a:solidFill>
              </a:rPr>
              <a:t>Hukuki önlemler</a:t>
            </a:r>
          </a:p>
          <a:p>
            <a:pPr lvl="1" fontAlgn="auto">
              <a:spcAft>
                <a:spcPts val="0"/>
              </a:spcAft>
              <a:buFont typeface="Wingdings 2"/>
              <a:buChar char=""/>
              <a:defRPr/>
            </a:pPr>
            <a:r>
              <a:rPr lang="tr-TR" b="1" dirty="0">
                <a:solidFill>
                  <a:srgbClr val="002060"/>
                </a:solidFill>
              </a:rPr>
              <a:t>Sosyal Politikalar</a:t>
            </a:r>
          </a:p>
          <a:p>
            <a:pPr lvl="1" fontAlgn="auto">
              <a:spcAft>
                <a:spcPts val="0"/>
              </a:spcAft>
              <a:buFont typeface="Wingdings 2"/>
              <a:buChar char=""/>
              <a:defRPr/>
            </a:pPr>
            <a:r>
              <a:rPr lang="tr-TR" b="1" dirty="0">
                <a:solidFill>
                  <a:srgbClr val="002060"/>
                </a:solidFill>
              </a:rPr>
              <a:t>İstatistiksel önlemler</a:t>
            </a:r>
          </a:p>
          <a:p>
            <a:pPr lvl="1" fontAlgn="auto">
              <a:spcAft>
                <a:spcPts val="0"/>
              </a:spcAft>
              <a:buFont typeface="Wingdings 2"/>
              <a:buChar char=""/>
              <a:defRPr/>
            </a:pPr>
            <a:r>
              <a:rPr lang="tr-TR" b="1" dirty="0">
                <a:solidFill>
                  <a:srgbClr val="002060"/>
                </a:solidFill>
              </a:rPr>
              <a:t>İşçi ve işverenin bilinçlendirilmesi</a:t>
            </a:r>
          </a:p>
          <a:p>
            <a:pPr lvl="1" fontAlgn="auto">
              <a:spcAft>
                <a:spcPts val="0"/>
              </a:spcAft>
              <a:buFont typeface="Wingdings 2"/>
              <a:buChar char=""/>
              <a:defRPr/>
            </a:pPr>
            <a:r>
              <a:rPr lang="tr-TR" b="1" dirty="0">
                <a:solidFill>
                  <a:srgbClr val="002060"/>
                </a:solidFill>
              </a:rPr>
              <a:t>İş güvenliği denetimleri</a:t>
            </a:r>
          </a:p>
          <a:p>
            <a:pPr lvl="1" fontAlgn="auto">
              <a:spcAft>
                <a:spcPts val="0"/>
              </a:spcAft>
              <a:buFont typeface="Wingdings 2"/>
              <a:buChar char=""/>
              <a:defRPr/>
            </a:pPr>
            <a:r>
              <a:rPr lang="tr-TR" b="1" dirty="0">
                <a:solidFill>
                  <a:srgbClr val="002060"/>
                </a:solidFill>
              </a:rPr>
              <a:t>İş güvenliği eğitimi verilmesi</a:t>
            </a:r>
          </a:p>
        </p:txBody>
      </p:sp>
      <p:sp>
        <p:nvSpPr>
          <p:cNvPr id="4" name="Slayt Numarası Yer Tutucusu 3"/>
          <p:cNvSpPr>
            <a:spLocks noGrp="1"/>
          </p:cNvSpPr>
          <p:nvPr>
            <p:ph type="sldNum" sz="quarter" idx="12"/>
          </p:nvPr>
        </p:nvSpPr>
        <p:spPr/>
        <p:txBody>
          <a:bodyPr/>
          <a:lstStyle/>
          <a:p>
            <a:pPr>
              <a:defRPr/>
            </a:pPr>
            <a:fld id="{44263A42-0604-4895-B0D4-9FD7F60A2592}" type="slidenum">
              <a:rPr lang="tr-TR"/>
              <a:pPr>
                <a:defRPr/>
              </a:pPr>
              <a:t>73</a:t>
            </a:fld>
            <a:endParaRPr lang="tr-T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332656"/>
            <a:ext cx="8686800" cy="838200"/>
          </a:xfrm>
        </p:spPr>
        <p:txBody>
          <a:bodyPr/>
          <a:lstStyle/>
          <a:p>
            <a:pPr algn="ctr" fontAlgn="auto">
              <a:spcAft>
                <a:spcPts val="0"/>
              </a:spcAft>
              <a:defRPr/>
            </a:pPr>
            <a:r>
              <a:rPr lang="tr-TR" sz="2800" b="1" dirty="0">
                <a:effectLst/>
              </a:rPr>
              <a:t>İŞ KAZALARININ ÖNLENMESİ</a:t>
            </a:r>
            <a:endParaRPr lang="tr-TR" sz="2800" dirty="0"/>
          </a:p>
        </p:txBody>
      </p:sp>
      <p:sp>
        <p:nvSpPr>
          <p:cNvPr id="3" name="2 İçerik Yer Tutucusu"/>
          <p:cNvSpPr>
            <a:spLocks noGrp="1"/>
          </p:cNvSpPr>
          <p:nvPr>
            <p:ph idx="1"/>
          </p:nvPr>
        </p:nvSpPr>
        <p:spPr>
          <a:xfrm>
            <a:off x="468313" y="1341438"/>
            <a:ext cx="8523287" cy="4738687"/>
          </a:xfrm>
        </p:spPr>
        <p:txBody>
          <a:bodyPr>
            <a:normAutofit fontScale="85000" lnSpcReduction="20000"/>
          </a:bodyPr>
          <a:lstStyle/>
          <a:p>
            <a:pPr fontAlgn="auto">
              <a:spcAft>
                <a:spcPts val="0"/>
              </a:spcAft>
              <a:buFont typeface="Wingdings 2"/>
              <a:buChar char=""/>
              <a:defRPr/>
            </a:pPr>
            <a:r>
              <a:rPr lang="tr-TR" sz="3300" b="1" dirty="0" smtClean="0">
                <a:solidFill>
                  <a:srgbClr val="002060"/>
                </a:solidFill>
              </a:rPr>
              <a:t>İş Kazaları Önlenebilir .</a:t>
            </a:r>
          </a:p>
          <a:p>
            <a:pPr fontAlgn="auto">
              <a:spcAft>
                <a:spcPts val="0"/>
              </a:spcAft>
              <a:buFont typeface="Wingdings 2"/>
              <a:buChar char=""/>
              <a:defRPr/>
            </a:pPr>
            <a:r>
              <a:rPr lang="tr-TR" sz="3300" b="1" dirty="0" smtClean="0">
                <a:solidFill>
                  <a:srgbClr val="002060"/>
                </a:solidFill>
              </a:rPr>
              <a:t>Önlemek, Ödemekten Daha Ucuz ve İnsancıldır .</a:t>
            </a:r>
          </a:p>
          <a:p>
            <a:pPr fontAlgn="auto">
              <a:spcAft>
                <a:spcPts val="0"/>
              </a:spcAft>
              <a:buFont typeface="Wingdings 2"/>
              <a:buChar char=""/>
              <a:defRPr/>
            </a:pPr>
            <a:r>
              <a:rPr lang="tr-TR" sz="3300" b="1" dirty="0" smtClean="0">
                <a:solidFill>
                  <a:srgbClr val="002060"/>
                </a:solidFill>
              </a:rPr>
              <a:t>İş Kazalarını Önlemek İçin Sistemli Çalışma Gerekir .</a:t>
            </a:r>
          </a:p>
          <a:p>
            <a:pPr fontAlgn="auto">
              <a:spcAft>
                <a:spcPts val="0"/>
              </a:spcAft>
              <a:buFont typeface="Wingdings 2"/>
              <a:buChar char=""/>
              <a:defRPr/>
            </a:pPr>
            <a:r>
              <a:rPr lang="tr-TR" sz="3300" b="1" dirty="0" smtClean="0">
                <a:solidFill>
                  <a:srgbClr val="002060"/>
                </a:solidFill>
              </a:rPr>
              <a:t>İş Kazalarını Önleyerek Maliyetleri Azaltabiliriz . </a:t>
            </a:r>
          </a:p>
          <a:p>
            <a:pPr fontAlgn="auto">
              <a:spcAft>
                <a:spcPts val="0"/>
              </a:spcAft>
              <a:buFont typeface="Wingdings 2"/>
              <a:buChar char=""/>
              <a:defRPr/>
            </a:pPr>
            <a:r>
              <a:rPr lang="tr-TR" sz="3300" b="1" dirty="0" smtClean="0">
                <a:solidFill>
                  <a:srgbClr val="002060"/>
                </a:solidFill>
              </a:rPr>
              <a:t>Kurumsal Sosyal Sorumluluğumuzu Yerine Getirir, İtibarımızı Koruyabiliriz. </a:t>
            </a:r>
          </a:p>
          <a:p>
            <a:pPr fontAlgn="auto">
              <a:spcAft>
                <a:spcPts val="0"/>
              </a:spcAft>
              <a:buFont typeface="Wingdings 2"/>
              <a:buChar char=""/>
              <a:defRPr/>
            </a:pPr>
            <a:r>
              <a:rPr lang="tr-TR" sz="3300" b="1" dirty="0" smtClean="0">
                <a:solidFill>
                  <a:srgbClr val="002060"/>
                </a:solidFill>
              </a:rPr>
              <a:t>Verimliliğimizi Artırır, Yeni İş İmkanları Sağlar, Rekabette Öne Geçebiliriz. </a:t>
            </a:r>
          </a:p>
          <a:p>
            <a:pPr fontAlgn="auto">
              <a:spcAft>
                <a:spcPts val="0"/>
              </a:spcAft>
              <a:buFont typeface="Wingdings 2"/>
              <a:buChar char=""/>
              <a:defRPr/>
            </a:pPr>
            <a:endParaRPr lang="tr-TR" sz="3300" b="1" dirty="0" smtClean="0">
              <a:solidFill>
                <a:srgbClr val="002060"/>
              </a:solidFill>
            </a:endParaRPr>
          </a:p>
          <a:p>
            <a:pPr fontAlgn="auto">
              <a:spcAft>
                <a:spcPts val="0"/>
              </a:spcAft>
              <a:buFont typeface="Wingdings 2"/>
              <a:buChar char=""/>
              <a:defRPr/>
            </a:pPr>
            <a:endParaRPr lang="tr-TR" dirty="0"/>
          </a:p>
        </p:txBody>
      </p:sp>
      <p:sp>
        <p:nvSpPr>
          <p:cNvPr id="4" name="Slayt Numarası Yer Tutucusu 3"/>
          <p:cNvSpPr>
            <a:spLocks noGrp="1"/>
          </p:cNvSpPr>
          <p:nvPr>
            <p:ph type="sldNum" sz="quarter" idx="12"/>
          </p:nvPr>
        </p:nvSpPr>
        <p:spPr/>
        <p:txBody>
          <a:bodyPr/>
          <a:lstStyle/>
          <a:p>
            <a:pPr>
              <a:defRPr/>
            </a:pPr>
            <a:fld id="{6664FA0F-E6CD-4652-BA86-876F64893414}" type="slidenum">
              <a:rPr lang="tr-TR"/>
              <a:pPr>
                <a:defRPr/>
              </a:pPr>
              <a:t>74</a:t>
            </a:fld>
            <a:endParaRPr lang="tr-T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332656"/>
            <a:ext cx="8686800" cy="838200"/>
          </a:xfrm>
        </p:spPr>
        <p:txBody>
          <a:bodyPr/>
          <a:lstStyle/>
          <a:p>
            <a:pPr algn="ctr" fontAlgn="auto">
              <a:spcAft>
                <a:spcPts val="0"/>
              </a:spcAft>
              <a:defRPr/>
            </a:pPr>
            <a:endParaRPr lang="tr-TR" sz="2800" dirty="0"/>
          </a:p>
        </p:txBody>
      </p:sp>
      <p:sp>
        <p:nvSpPr>
          <p:cNvPr id="189442" name="2 İçerik Yer Tutucusu"/>
          <p:cNvSpPr>
            <a:spLocks noGrp="1"/>
          </p:cNvSpPr>
          <p:nvPr>
            <p:ph idx="1"/>
          </p:nvPr>
        </p:nvSpPr>
        <p:spPr/>
        <p:txBody>
          <a:bodyPr/>
          <a:lstStyle/>
          <a:p>
            <a:pPr algn="ctr">
              <a:buNone/>
            </a:pPr>
            <a:r>
              <a:rPr lang="tr-TR" sz="8000" dirty="0" smtClean="0">
                <a:solidFill>
                  <a:srgbClr val="751756"/>
                </a:solidFill>
              </a:rPr>
              <a:t>ÖNLEMEK ÖDEMEKTEN UCUZDUR</a:t>
            </a:r>
          </a:p>
        </p:txBody>
      </p:sp>
      <p:sp>
        <p:nvSpPr>
          <p:cNvPr id="4" name="Slayt Numarası Yer Tutucusu 3"/>
          <p:cNvSpPr>
            <a:spLocks noGrp="1"/>
          </p:cNvSpPr>
          <p:nvPr>
            <p:ph type="sldNum" sz="quarter" idx="12"/>
          </p:nvPr>
        </p:nvSpPr>
        <p:spPr/>
        <p:txBody>
          <a:bodyPr/>
          <a:lstStyle/>
          <a:p>
            <a:pPr>
              <a:defRPr/>
            </a:pPr>
            <a:fld id="{96A7873B-57FE-4AC6-8780-891972A76D01}" type="slidenum">
              <a:rPr lang="tr-TR"/>
              <a:pPr>
                <a:defRPr/>
              </a:pPr>
              <a:t>75</a:t>
            </a:fld>
            <a:endParaRPr lang="tr-T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fontAlgn="auto">
              <a:spcAft>
                <a:spcPts val="0"/>
              </a:spcAft>
              <a:defRPr/>
            </a:pPr>
            <a:r>
              <a:rPr lang="tr-TR" sz="2800" b="1" dirty="0" smtClean="0"/>
              <a:t>İŞ KAZALARININ NEDENLERİ</a:t>
            </a:r>
            <a:endParaRPr lang="tr-TR" sz="2800" dirty="0"/>
          </a:p>
        </p:txBody>
      </p:sp>
      <p:sp>
        <p:nvSpPr>
          <p:cNvPr id="68610" name="2 İçerik Yer Tutucusu"/>
          <p:cNvSpPr>
            <a:spLocks noGrp="1"/>
          </p:cNvSpPr>
          <p:nvPr>
            <p:ph idx="1"/>
          </p:nvPr>
        </p:nvSpPr>
        <p:spPr/>
        <p:txBody>
          <a:bodyPr/>
          <a:lstStyle/>
          <a:p>
            <a:pPr>
              <a:buFont typeface="Wingdings 2" pitchFamily="18" charset="2"/>
              <a:buNone/>
            </a:pPr>
            <a:r>
              <a:rPr lang="tr-TR" sz="2800" b="1" dirty="0" smtClean="0">
                <a:solidFill>
                  <a:srgbClr val="002060"/>
                </a:solidFill>
              </a:rPr>
              <a:t>İş kazalarının nedenleri üç ana grupta toplanabilir:</a:t>
            </a:r>
          </a:p>
          <a:p>
            <a:pPr>
              <a:buFont typeface="Wingdings 2" pitchFamily="18" charset="2"/>
              <a:buNone/>
            </a:pPr>
            <a:endParaRPr lang="tr-TR" sz="2800" b="1" dirty="0" smtClean="0">
              <a:solidFill>
                <a:srgbClr val="002060"/>
              </a:solidFill>
            </a:endParaRPr>
          </a:p>
          <a:p>
            <a:r>
              <a:rPr lang="tr-TR" sz="2800" b="1" dirty="0">
                <a:solidFill>
                  <a:srgbClr val="002060"/>
                </a:solidFill>
              </a:rPr>
              <a:t>Temel Nedenler</a:t>
            </a:r>
          </a:p>
          <a:p>
            <a:r>
              <a:rPr lang="tr-TR" sz="2800" b="1" dirty="0">
                <a:solidFill>
                  <a:srgbClr val="002060"/>
                </a:solidFill>
              </a:rPr>
              <a:t>Dolaylı Nedenler</a:t>
            </a:r>
          </a:p>
          <a:p>
            <a:r>
              <a:rPr lang="tr-TR" sz="2800" b="1" dirty="0" smtClean="0">
                <a:solidFill>
                  <a:srgbClr val="002060"/>
                </a:solidFill>
              </a:rPr>
              <a:t>Doğrudan </a:t>
            </a:r>
            <a:r>
              <a:rPr lang="tr-TR" sz="2800" b="1" dirty="0" smtClean="0">
                <a:solidFill>
                  <a:srgbClr val="002060"/>
                </a:solidFill>
              </a:rPr>
              <a:t>Nedenler</a:t>
            </a:r>
          </a:p>
          <a:p>
            <a:endParaRPr lang="tr-TR" dirty="0" smtClean="0"/>
          </a:p>
        </p:txBody>
      </p:sp>
      <p:sp>
        <p:nvSpPr>
          <p:cNvPr id="4" name="Slayt Numarası Yer Tutucusu 3"/>
          <p:cNvSpPr>
            <a:spLocks noGrp="1"/>
          </p:cNvSpPr>
          <p:nvPr>
            <p:ph type="sldNum" sz="quarter" idx="12"/>
          </p:nvPr>
        </p:nvSpPr>
        <p:spPr/>
        <p:txBody>
          <a:bodyPr/>
          <a:lstStyle/>
          <a:p>
            <a:pPr>
              <a:defRPr/>
            </a:pPr>
            <a:fld id="{455E3224-F391-4DE8-84B7-8BAB8BA07002}" type="slidenum">
              <a:rPr lang="tr-TR"/>
              <a:pPr>
                <a:defRPr/>
              </a:pPr>
              <a:t>8</a:t>
            </a:fld>
            <a:endParaRPr lang="tr-T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404664"/>
            <a:ext cx="8686800" cy="648072"/>
          </a:xfrm>
        </p:spPr>
        <p:txBody>
          <a:bodyPr/>
          <a:lstStyle/>
          <a:p>
            <a:pPr algn="ctr" fontAlgn="auto">
              <a:spcAft>
                <a:spcPts val="0"/>
              </a:spcAft>
              <a:defRPr/>
            </a:pPr>
            <a:r>
              <a:rPr lang="tr-TR" sz="2800" b="1" dirty="0" smtClean="0"/>
              <a:t>İŞ KAZALARININ NEDENLERİ</a:t>
            </a:r>
            <a:endParaRPr lang="tr-TR" sz="2800" dirty="0"/>
          </a:p>
        </p:txBody>
      </p:sp>
      <p:graphicFrame>
        <p:nvGraphicFramePr>
          <p:cNvPr id="51246" name="Object 46"/>
          <p:cNvGraphicFramePr>
            <a:graphicFrameLocks noGrp="1" noChangeAspect="1"/>
          </p:cNvGraphicFramePr>
          <p:nvPr>
            <p:ph idx="1"/>
          </p:nvPr>
        </p:nvGraphicFramePr>
        <p:xfrm>
          <a:off x="1176338" y="1196975"/>
          <a:ext cx="6719887" cy="4824413"/>
        </p:xfrm>
        <a:graphic>
          <a:graphicData uri="http://schemas.openxmlformats.org/presentationml/2006/ole">
            <mc:AlternateContent xmlns:mc="http://schemas.openxmlformats.org/markup-compatibility/2006">
              <mc:Choice xmlns:v="urn:schemas-microsoft-com:vml" Requires="v">
                <p:oleObj spid="_x0000_s51249" name="Sunu" r:id="rId3" imgW="3956335" imgH="2967227" progId="PowerPoint.Show.8">
                  <p:embed/>
                </p:oleObj>
              </mc:Choice>
              <mc:Fallback>
                <p:oleObj name="Sunu" r:id="rId3" imgW="3956335" imgH="2967227" progId="PowerPoint.Show.8">
                  <p:embed/>
                  <p:pic>
                    <p:nvPicPr>
                      <p:cNvPr id="0" name="Picture 4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6338" y="1196975"/>
                        <a:ext cx="6719887" cy="482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layt Numarası Yer Tutucusu 2"/>
          <p:cNvSpPr>
            <a:spLocks noGrp="1"/>
          </p:cNvSpPr>
          <p:nvPr>
            <p:ph type="sldNum" sz="quarter" idx="12"/>
          </p:nvPr>
        </p:nvSpPr>
        <p:spPr/>
        <p:txBody>
          <a:bodyPr/>
          <a:lstStyle/>
          <a:p>
            <a:pPr>
              <a:defRPr/>
            </a:pPr>
            <a:fld id="{12A6A8A7-C57C-42A6-942A-035113D659BE}" type="slidenum">
              <a:rPr lang="tr-TR"/>
              <a:pPr>
                <a:defRPr/>
              </a:pPr>
              <a:t>9</a:t>
            </a:fld>
            <a:endParaRPr lang="tr-T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Varsayılan Tasarım">
  <a:themeElements>
    <a:clrScheme name="Varsayılan Tasarı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arsayılan Tasarım">
      <a:majorFont>
        <a:latin typeface="Times New Roman"/>
        <a:ea typeface=""/>
        <a:cs typeface=""/>
      </a:majorFont>
      <a:minorFont>
        <a:latin typeface="Times New Roman"/>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arsayılan Tasarı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arsayılan Tasarı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Trek</Template>
  <TotalTime>1528</TotalTime>
  <Words>3782</Words>
  <Application>Microsoft Office PowerPoint</Application>
  <PresentationFormat>Ekran Gösterisi (4:3)</PresentationFormat>
  <Paragraphs>598</Paragraphs>
  <Slides>75</Slides>
  <Notes>0</Notes>
  <HiddenSlides>0</HiddenSlides>
  <MMClips>0</MMClips>
  <ScaleCrop>false</ScaleCrop>
  <HeadingPairs>
    <vt:vector size="8" baseType="variant">
      <vt:variant>
        <vt:lpstr>Kullanılan Yazı Tipleri</vt:lpstr>
      </vt:variant>
      <vt:variant>
        <vt:i4>5</vt:i4>
      </vt:variant>
      <vt:variant>
        <vt:lpstr>Tema</vt:lpstr>
      </vt:variant>
      <vt:variant>
        <vt:i4>2</vt:i4>
      </vt:variant>
      <vt:variant>
        <vt:lpstr>Eklenmiş OLE Hizmet Programları</vt:lpstr>
      </vt:variant>
      <vt:variant>
        <vt:i4>2</vt:i4>
      </vt:variant>
      <vt:variant>
        <vt:lpstr>Slayt Başlıkları</vt:lpstr>
      </vt:variant>
      <vt:variant>
        <vt:i4>75</vt:i4>
      </vt:variant>
    </vt:vector>
  </HeadingPairs>
  <TitlesOfParts>
    <vt:vector size="84" baseType="lpstr">
      <vt:lpstr>Arial</vt:lpstr>
      <vt:lpstr>Calibri</vt:lpstr>
      <vt:lpstr>Lucida Sans Unicode</vt:lpstr>
      <vt:lpstr>Times New Roman</vt:lpstr>
      <vt:lpstr>Wingdings 2</vt:lpstr>
      <vt:lpstr>Gezinti</vt:lpstr>
      <vt:lpstr>Varsayılan Tasarım</vt:lpstr>
      <vt:lpstr>Sunu</vt:lpstr>
      <vt:lpstr>Belge</vt:lpstr>
      <vt:lpstr>İŞ KAZALARI</vt:lpstr>
      <vt:lpstr>Teknik Açıdan İş Kazası Kavramı</vt:lpstr>
      <vt:lpstr>Hukuksal Açıdan İş Kazası Kavramı</vt:lpstr>
      <vt:lpstr>İŞ KAZALARININ NEDENLERİ </vt:lpstr>
      <vt:lpstr>İŞ KAZALARININ NEDENLERİ </vt:lpstr>
      <vt:lpstr>İŞ KAZALARININ NEDENLERİ </vt:lpstr>
      <vt:lpstr>İŞ KAZALARININ NEDENLERİ </vt:lpstr>
      <vt:lpstr>İŞ KAZALARININ NEDENLERİ</vt:lpstr>
      <vt:lpstr>İŞ KAZALARININ NEDENLERİ</vt:lpstr>
      <vt:lpstr>İŞ KAZALARININ NEDENLERİ</vt:lpstr>
      <vt:lpstr>İŞ KAZALARININ NEDENLERİ</vt:lpstr>
      <vt:lpstr>İŞ KAZALARININ NEDENLERİ</vt:lpstr>
      <vt:lpstr>İŞ KAZALARININ NEDENLERİ</vt:lpstr>
      <vt:lpstr>İŞ KAZALARININ NEDENLERİ</vt:lpstr>
      <vt:lpstr>İŞ KAZALARININ NEDENLERİ</vt:lpstr>
      <vt:lpstr>İŞ KAZALARININ NEDENLERİ</vt:lpstr>
      <vt:lpstr>İŞ KAZALARININ NEDENLERİ</vt:lpstr>
      <vt:lpstr>İŞ KAZALARININ NEDENLERİ</vt:lpstr>
      <vt:lpstr>İŞ KAZALARININ NEDENLERİ</vt:lpstr>
      <vt:lpstr>İŞ KAZALARININ NEDENLERİ</vt:lpstr>
      <vt:lpstr>İŞ KAZALARININ NEDENLERİ</vt:lpstr>
      <vt:lpstr>İŞ KAZAsI NEDENLİ MADDİ  VE MANEVİ KAYIPLAR</vt:lpstr>
      <vt:lpstr>İŞ KAZAsI NEDENLİ MADDİ  VE MANEVİ KAYIPLAR</vt:lpstr>
      <vt:lpstr>İŞ KAZAsI NEDENLİ MADDİ  VE MANEVİ KAYIPLAR</vt:lpstr>
      <vt:lpstr>İŞ KAZAsI NEDENLİ MADDİ  VE MANEVİ KAYIPLAR</vt:lpstr>
      <vt:lpstr>İŞ KAZAsI NEDENLİ MADDİ  VE MANEVİ KAYIPLAR</vt:lpstr>
      <vt:lpstr>İŞ KAZAsI NEDENLİ MADDİ  VE MANEVİ KAYIPLAR</vt:lpstr>
      <vt:lpstr>İŞ KAZAsI NEDENLİ MADDİ  VE MANEVİ KAYIPLAR</vt:lpstr>
      <vt:lpstr>İŞ KAZAsI NEDENLİ MADDİ  VE MANEVİ KAYIPLAR</vt:lpstr>
      <vt:lpstr>İŞ KAZAsI NEDENLİ MADDİ  VE MANEVİ KAYIPLAR</vt:lpstr>
      <vt:lpstr>İŞ KAZALARININ SINIFLANDIRILMASI  </vt:lpstr>
      <vt:lpstr> İŞ KAZALARININ SINIFLANDIRILMASI </vt:lpstr>
      <vt:lpstr> İŞ KAZALARININ SINIFLANDIRILMASI </vt:lpstr>
      <vt:lpstr> İŞ KAZALARININ SINIFLANDIRILMASI </vt:lpstr>
      <vt:lpstr> İŞ KAZALARININ SINIFLANDIRILMASI </vt:lpstr>
      <vt:lpstr> İŞ KAZALARININ SINIFLANDIRILMASI </vt:lpstr>
      <vt:lpstr> İŞ KAZALARININ SINIFLANDIRILMASI </vt:lpstr>
      <vt:lpstr> İŞ KAZALARININ SINIFLANDIRILMASI </vt:lpstr>
      <vt:lpstr> İŞ KAZASI İSTATİSTİKLERİ </vt:lpstr>
      <vt:lpstr> ÇİZELGE 1. AKTİF SİGORTALILARDAN İŞ KAZASI VE MESLEK HASTALIĞI SONUCU ÖLENLERİN ÖLÜM NEDENLERİNE GÖRE DAĞILIMI (2008-2012)</vt:lpstr>
      <vt:lpstr>İŞ KAZASI İSTATİSTİKLERİ</vt:lpstr>
      <vt:lpstr>Sektörlere Göre İş KazasI Geçİrenlerİn OranI, 2007-2013 </vt:lpstr>
      <vt:lpstr> İŞ KAZASI İSTATİSTİKLERİ </vt:lpstr>
      <vt:lpstr> İŞ KAZASI İSTATİSTİKLERİ </vt:lpstr>
      <vt:lpstr>İŞ KAZASI İSTATİSTİKLERİ</vt:lpstr>
      <vt:lpstr>İŞ KAZASI İSTATİSTİKLERİ</vt:lpstr>
      <vt:lpstr>İŞ KAZASI İSTATİSTİKLERİ</vt:lpstr>
      <vt:lpstr>PowerPoint Sunusu</vt:lpstr>
      <vt:lpstr>KAZA SONRASI DÜZENLENECEK BELGELER VE KAZA BİLDİRİMİ</vt:lpstr>
      <vt:lpstr> İŞ KAZASININ İNCELENMESİ VE RAPOR DÜZENLENMESİ </vt:lpstr>
      <vt:lpstr> İŞ KAZASININ İNCELENMESİ VE RAPOR DÜZENLENMESİ </vt:lpstr>
      <vt:lpstr> İŞ KAZASININ İNCELENMESİ VE RAPOR DÜZENLENMESİ </vt:lpstr>
      <vt:lpstr> İŞ KAZASININ İNCELENMESİ VE RAPOR DÜZENLENMESİ </vt:lpstr>
      <vt:lpstr> İŞ KAZASININ İNCELENMESİ VE RAPOR DÜZENLENMESİ </vt:lpstr>
      <vt:lpstr> İŞ KAZASININ İNCELENMESİ VE RAPOR DÜZENLENMESİ </vt:lpstr>
      <vt:lpstr> İŞ KAZASININ İNCELENMESİ VE RAPOR DÜZENLENMESİ </vt:lpstr>
      <vt:lpstr> İŞ KAZASININ İNCELENMESİ VE RAPOR DÜZENLENMESİ </vt:lpstr>
      <vt:lpstr> İŞ KAZASININ İNCELENMESİ VE RAPOR DÜZENLENMESİ </vt:lpstr>
      <vt:lpstr> İŞ KAZASININ İNCELENMESİ VE RAPOR DÜZENLENMESİ </vt:lpstr>
      <vt:lpstr> İŞ KAZASININ İNCELENMESİ VE RAPOR DÜZENLENMESİ </vt:lpstr>
      <vt:lpstr> İŞ KAZASININ İNCELENMESİ VE RAPOR DÜZENLENMESİ </vt:lpstr>
      <vt:lpstr>İŞ KAZALARININ ÖNLENMESİ</vt:lpstr>
      <vt:lpstr>İŞ KAZALARININ ÖNLENMESİ</vt:lpstr>
      <vt:lpstr>İŞ KAZALARININ ÖNLENMESİ</vt:lpstr>
      <vt:lpstr>İŞ KAZALARININ ÖNLENMESİ</vt:lpstr>
      <vt:lpstr>İŞ KAZALARININ ÖNLENMESİ</vt:lpstr>
      <vt:lpstr>İŞ KAZALARININ ÖNLENMESİ</vt:lpstr>
      <vt:lpstr>İŞ KAZALARININ ÖNLENMESİ</vt:lpstr>
      <vt:lpstr>İŞ KAZALARININ ÖNLENMESİ</vt:lpstr>
      <vt:lpstr>İŞ KAZALARININ ÖNLENMESİ</vt:lpstr>
      <vt:lpstr>İŞ KAZALARININ ÖNLENMESİ</vt:lpstr>
      <vt:lpstr>İŞ KAZALARININ ÖNLENMESİ</vt:lpstr>
      <vt:lpstr>İŞ KAZALARININ ÖNLENMESİ</vt:lpstr>
      <vt:lpstr>İŞ KAZALARININ ÖNLENMESİ</vt:lpstr>
      <vt:lpstr>PowerPoint Sunusu</vt:lpstr>
    </vt:vector>
  </TitlesOfParts>
  <Company>rocco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WINDOWSXP</dc:creator>
  <cp:lastModifiedBy>.</cp:lastModifiedBy>
  <cp:revision>97</cp:revision>
  <dcterms:created xsi:type="dcterms:W3CDTF">2013-09-11T09:06:15Z</dcterms:created>
  <dcterms:modified xsi:type="dcterms:W3CDTF">2016-05-03T06:28:48Z</dcterms:modified>
</cp:coreProperties>
</file>