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15" r:id="rId3"/>
    <p:sldId id="308" r:id="rId4"/>
    <p:sldId id="261" r:id="rId5"/>
    <p:sldId id="291" r:id="rId6"/>
    <p:sldId id="263" r:id="rId7"/>
    <p:sldId id="317" r:id="rId8"/>
    <p:sldId id="316" r:id="rId9"/>
    <p:sldId id="264" r:id="rId10"/>
    <p:sldId id="265" r:id="rId11"/>
    <p:sldId id="319" r:id="rId12"/>
    <p:sldId id="318" r:id="rId13"/>
    <p:sldId id="321" r:id="rId14"/>
    <p:sldId id="322" r:id="rId15"/>
    <p:sldId id="267" r:id="rId16"/>
    <p:sldId id="323" r:id="rId17"/>
    <p:sldId id="294" r:id="rId18"/>
    <p:sldId id="324" r:id="rId19"/>
    <p:sldId id="268" r:id="rId20"/>
    <p:sldId id="326" r:id="rId21"/>
    <p:sldId id="325" r:id="rId22"/>
    <p:sldId id="327" r:id="rId23"/>
    <p:sldId id="330" r:id="rId24"/>
    <p:sldId id="331" r:id="rId25"/>
    <p:sldId id="332" r:id="rId26"/>
    <p:sldId id="312" r:id="rId27"/>
    <p:sldId id="338" r:id="rId28"/>
    <p:sldId id="336" r:id="rId29"/>
    <p:sldId id="274" r:id="rId30"/>
    <p:sldId id="277" r:id="rId31"/>
    <p:sldId id="275" r:id="rId32"/>
    <p:sldId id="276" r:id="rId33"/>
    <p:sldId id="335" r:id="rId34"/>
    <p:sldId id="333" r:id="rId35"/>
    <p:sldId id="334" r:id="rId36"/>
    <p:sldId id="279" r:id="rId37"/>
    <p:sldId id="280" r:id="rId38"/>
    <p:sldId id="282" r:id="rId39"/>
    <p:sldId id="283" r:id="rId40"/>
    <p:sldId id="284" r:id="rId41"/>
    <p:sldId id="285" r:id="rId42"/>
    <p:sldId id="289" r:id="rId43"/>
    <p:sldId id="290" r:id="rId44"/>
    <p:sldId id="337" r:id="rId4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02" autoAdjust="0"/>
    <p:restoredTop sz="94660"/>
  </p:normalViewPr>
  <p:slideViewPr>
    <p:cSldViewPr>
      <p:cViewPr varScale="1">
        <p:scale>
          <a:sx n="116" d="100"/>
          <a:sy n="116" d="100"/>
        </p:scale>
        <p:origin x="1572" y="10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37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tr-TR" altLang="tr-TR"/>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tr-TR" altLang="tr-TR"/>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tr-TR" altLang="tr-TR"/>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A923397-3C8D-465D-AD35-1E0A302B63AF}" type="slidenum">
              <a:rPr lang="tr-TR" altLang="tr-TR"/>
              <a:pPr/>
              <a:t>‹#›</a:t>
            </a:fld>
            <a:endParaRPr lang="tr-TR" altLang="tr-TR"/>
          </a:p>
        </p:txBody>
      </p:sp>
    </p:spTree>
    <p:extLst>
      <p:ext uri="{BB962C8B-B14F-4D97-AF65-F5344CB8AC3E}">
        <p14:creationId xmlns:p14="http://schemas.microsoft.com/office/powerpoint/2010/main" val="37611563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1220F2A-4DDD-4C92-B42A-447BCD4B20ED}" type="slidenum">
              <a:rPr lang="tr-TR" altLang="tr-TR"/>
              <a:pPr/>
              <a:t>4</a:t>
            </a:fld>
            <a:endParaRPr lang="tr-TR" altLang="tr-TR"/>
          </a:p>
        </p:txBody>
      </p:sp>
      <p:sp>
        <p:nvSpPr>
          <p:cNvPr id="163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58429F16-CB73-4853-95A9-2D2BAD43FF47}" type="slidenum">
              <a:rPr lang="tr-TR" altLang="tr-TR" sz="1200">
                <a:cs typeface="Arial" panose="020B0604020202020204" pitchFamily="34" charset="0"/>
              </a:rPr>
              <a:pPr algn="r"/>
              <a:t>4</a:t>
            </a:fld>
            <a:endParaRPr lang="tr-TR" altLang="tr-TR" sz="1200">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14400" y="4343400"/>
            <a:ext cx="5029200" cy="4114800"/>
          </a:xfrm>
        </p:spPr>
        <p:txBody>
          <a:bodyPr/>
          <a:lstStyle/>
          <a:p>
            <a:endParaRPr lang="tr-TR" altLang="tr-TR"/>
          </a:p>
        </p:txBody>
      </p:sp>
    </p:spTree>
    <p:extLst>
      <p:ext uri="{BB962C8B-B14F-4D97-AF65-F5344CB8AC3E}">
        <p14:creationId xmlns:p14="http://schemas.microsoft.com/office/powerpoint/2010/main" val="1552697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86A0657-0396-4EED-9A8D-40CB37BBD49D}" type="slidenum">
              <a:rPr lang="tr-TR" altLang="tr-TR"/>
              <a:pPr/>
              <a:t>39</a:t>
            </a:fld>
            <a:endParaRPr lang="tr-TR" altLang="tr-TR"/>
          </a:p>
        </p:txBody>
      </p:sp>
      <p:sp>
        <p:nvSpPr>
          <p:cNvPr id="53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1A2A5966-3651-40AB-9F72-6D0F643372E6}" type="slidenum">
              <a:rPr lang="tr-TR" altLang="tr-TR" sz="1200">
                <a:cs typeface="Arial" panose="020B0604020202020204" pitchFamily="34" charset="0"/>
              </a:rPr>
              <a:pPr algn="r"/>
              <a:t>39</a:t>
            </a:fld>
            <a:endParaRPr lang="tr-TR" altLang="tr-TR" sz="1200">
              <a:cs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p:spPr>
        <p:txBody>
          <a:bodyPr/>
          <a:lstStyle/>
          <a:p>
            <a:endParaRPr lang="tr-TR" altLang="tr-TR"/>
          </a:p>
        </p:txBody>
      </p:sp>
    </p:spTree>
    <p:extLst>
      <p:ext uri="{BB962C8B-B14F-4D97-AF65-F5344CB8AC3E}">
        <p14:creationId xmlns:p14="http://schemas.microsoft.com/office/powerpoint/2010/main" val="881669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CA888D5-A1AA-4659-BBDE-2866B3053BD9}" type="slidenum">
              <a:rPr lang="tr-TR" altLang="tr-TR"/>
              <a:pPr/>
              <a:t>40</a:t>
            </a:fld>
            <a:endParaRPr lang="tr-TR" altLang="tr-TR"/>
          </a:p>
        </p:txBody>
      </p:sp>
      <p:sp>
        <p:nvSpPr>
          <p:cNvPr id="55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D7C9AA4D-0F4C-4D76-A463-B86DB58957C4}" type="slidenum">
              <a:rPr lang="tr-TR" altLang="tr-TR" sz="1200">
                <a:cs typeface="Arial" panose="020B0604020202020204" pitchFamily="34" charset="0"/>
              </a:rPr>
              <a:pPr algn="r"/>
              <a:t>40</a:t>
            </a:fld>
            <a:endParaRPr lang="tr-TR" altLang="tr-TR" sz="1200">
              <a:cs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p:spPr>
        <p:txBody>
          <a:bodyPr/>
          <a:lstStyle/>
          <a:p>
            <a:endParaRPr lang="tr-TR" altLang="tr-TR"/>
          </a:p>
        </p:txBody>
      </p:sp>
    </p:spTree>
    <p:extLst>
      <p:ext uri="{BB962C8B-B14F-4D97-AF65-F5344CB8AC3E}">
        <p14:creationId xmlns:p14="http://schemas.microsoft.com/office/powerpoint/2010/main" val="1107834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1A8C717-7EBB-49C5-B3F8-24ADD01D9A21}" type="slidenum">
              <a:rPr lang="tr-TR" altLang="tr-TR"/>
              <a:pPr/>
              <a:t>41</a:t>
            </a:fld>
            <a:endParaRPr lang="tr-TR" altLang="tr-TR"/>
          </a:p>
        </p:txBody>
      </p:sp>
      <p:sp>
        <p:nvSpPr>
          <p:cNvPr id="57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42727980-70C3-4BF8-864E-B13837BFD9A5}" type="slidenum">
              <a:rPr lang="tr-TR" altLang="tr-TR" sz="1200">
                <a:cs typeface="Arial" panose="020B0604020202020204" pitchFamily="34" charset="0"/>
              </a:rPr>
              <a:pPr algn="r"/>
              <a:t>41</a:t>
            </a:fld>
            <a:endParaRPr lang="tr-TR" altLang="tr-TR" sz="1200">
              <a:cs typeface="Arial" panose="020B0604020202020204"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p:spPr>
        <p:txBody>
          <a:bodyPr/>
          <a:lstStyle/>
          <a:p>
            <a:endParaRPr lang="tr-TR" altLang="tr-TR"/>
          </a:p>
        </p:txBody>
      </p:sp>
    </p:spTree>
    <p:extLst>
      <p:ext uri="{BB962C8B-B14F-4D97-AF65-F5344CB8AC3E}">
        <p14:creationId xmlns:p14="http://schemas.microsoft.com/office/powerpoint/2010/main" val="1210347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1B49BC2-C9F9-444C-8FE4-6DD311B369AE}" type="slidenum">
              <a:rPr lang="tr-TR" altLang="tr-TR"/>
              <a:pPr/>
              <a:t>42</a:t>
            </a:fld>
            <a:endParaRPr lang="tr-TR" altLang="tr-TR"/>
          </a:p>
        </p:txBody>
      </p:sp>
      <p:sp>
        <p:nvSpPr>
          <p:cNvPr id="655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958C0ADE-12BB-4862-86B2-446DB4A2ECD2}" type="slidenum">
              <a:rPr lang="tr-TR" altLang="tr-TR" sz="1200">
                <a:cs typeface="Arial" panose="020B0604020202020204" pitchFamily="34" charset="0"/>
              </a:rPr>
              <a:pPr algn="r"/>
              <a:t>42</a:t>
            </a:fld>
            <a:endParaRPr lang="tr-TR" altLang="tr-TR" sz="1200">
              <a:cs typeface="Arial" panose="020B0604020202020204"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14400" y="4343400"/>
            <a:ext cx="5029200" cy="4114800"/>
          </a:xfrm>
        </p:spPr>
        <p:txBody>
          <a:bodyPr/>
          <a:lstStyle/>
          <a:p>
            <a:endParaRPr lang="tr-TR" altLang="tr-TR"/>
          </a:p>
        </p:txBody>
      </p:sp>
    </p:spTree>
    <p:extLst>
      <p:ext uri="{BB962C8B-B14F-4D97-AF65-F5344CB8AC3E}">
        <p14:creationId xmlns:p14="http://schemas.microsoft.com/office/powerpoint/2010/main" val="2148340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5877C8F-6B51-4B96-ACE3-9ECDD4626F84}" type="slidenum">
              <a:rPr lang="tr-TR" altLang="tr-TR"/>
              <a:pPr/>
              <a:t>43</a:t>
            </a:fld>
            <a:endParaRPr lang="tr-TR" altLang="tr-TR"/>
          </a:p>
        </p:txBody>
      </p:sp>
      <p:sp>
        <p:nvSpPr>
          <p:cNvPr id="675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8F9B2045-77C5-49D9-992A-68E094863C7C}" type="slidenum">
              <a:rPr lang="tr-TR" altLang="tr-TR" sz="1200">
                <a:cs typeface="Arial" panose="020B0604020202020204" pitchFamily="34" charset="0"/>
              </a:rPr>
              <a:pPr algn="r"/>
              <a:t>43</a:t>
            </a:fld>
            <a:endParaRPr lang="tr-TR" altLang="tr-TR" sz="1200">
              <a:cs typeface="Arial" panose="020B0604020202020204"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p:spPr>
        <p:txBody>
          <a:bodyPr/>
          <a:lstStyle/>
          <a:p>
            <a:endParaRPr lang="tr-TR" altLang="tr-TR"/>
          </a:p>
        </p:txBody>
      </p:sp>
    </p:spTree>
    <p:extLst>
      <p:ext uri="{BB962C8B-B14F-4D97-AF65-F5344CB8AC3E}">
        <p14:creationId xmlns:p14="http://schemas.microsoft.com/office/powerpoint/2010/main" val="106321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48A3D00-3F85-4944-9951-3DEAF8F2DC59}" type="slidenum">
              <a:rPr lang="tr-TR" altLang="tr-TR"/>
              <a:pPr/>
              <a:t>5</a:t>
            </a:fld>
            <a:endParaRPr lang="tr-TR" altLang="tr-TR"/>
          </a:p>
        </p:txBody>
      </p:sp>
      <p:sp>
        <p:nvSpPr>
          <p:cNvPr id="696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A4FD0F31-FC69-4DD6-8E17-D045B081CEFD}" type="slidenum">
              <a:rPr lang="tr-TR" altLang="tr-TR" sz="1200">
                <a:cs typeface="Arial" panose="020B0604020202020204" pitchFamily="34" charset="0"/>
              </a:rPr>
              <a:pPr algn="r"/>
              <a:t>5</a:t>
            </a:fld>
            <a:endParaRPr lang="tr-TR" altLang="tr-TR" sz="1200">
              <a:cs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343400"/>
            <a:ext cx="5029200" cy="4114800"/>
          </a:xfrm>
        </p:spPr>
        <p:txBody>
          <a:bodyPr/>
          <a:lstStyle/>
          <a:p>
            <a:endParaRPr lang="tr-TR" altLang="tr-TR"/>
          </a:p>
        </p:txBody>
      </p:sp>
    </p:spTree>
    <p:extLst>
      <p:ext uri="{BB962C8B-B14F-4D97-AF65-F5344CB8AC3E}">
        <p14:creationId xmlns:p14="http://schemas.microsoft.com/office/powerpoint/2010/main" val="2334255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C7AC52C-5B58-43BF-94EF-26F9B2E7BFE9}" type="slidenum">
              <a:rPr lang="tr-TR" altLang="tr-TR"/>
              <a:pPr/>
              <a:t>29</a:t>
            </a:fld>
            <a:endParaRPr lang="tr-TR" altLang="tr-TR"/>
          </a:p>
        </p:txBody>
      </p:sp>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5B8784FA-2503-43C2-9137-BC89ECB39C6A}" type="slidenum">
              <a:rPr lang="tr-TR" altLang="tr-TR" sz="1200">
                <a:cs typeface="Arial" panose="020B0604020202020204" pitchFamily="34" charset="0"/>
              </a:rPr>
              <a:pPr algn="r"/>
              <a:t>29</a:t>
            </a:fld>
            <a:endParaRPr lang="tr-TR" altLang="tr-TR" sz="1200">
              <a:cs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p:spPr>
        <p:txBody>
          <a:bodyPr/>
          <a:lstStyle/>
          <a:p>
            <a:endParaRPr lang="tr-TR" altLang="tr-TR"/>
          </a:p>
        </p:txBody>
      </p:sp>
    </p:spTree>
    <p:extLst>
      <p:ext uri="{BB962C8B-B14F-4D97-AF65-F5344CB8AC3E}">
        <p14:creationId xmlns:p14="http://schemas.microsoft.com/office/powerpoint/2010/main" val="1404552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E66D63B-2892-43D3-88F4-A27FA0B268DB}" type="slidenum">
              <a:rPr lang="tr-TR" altLang="tr-TR"/>
              <a:pPr/>
              <a:t>30</a:t>
            </a:fld>
            <a:endParaRPr lang="tr-TR" altLang="tr-TR"/>
          </a:p>
        </p:txBody>
      </p:sp>
      <p:sp>
        <p:nvSpPr>
          <p:cNvPr id="409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F6701248-49EA-412D-9B00-D9C7464217AE}" type="slidenum">
              <a:rPr lang="tr-TR" altLang="tr-TR" sz="1200">
                <a:cs typeface="Arial" panose="020B0604020202020204" pitchFamily="34" charset="0"/>
              </a:rPr>
              <a:pPr algn="r"/>
              <a:t>30</a:t>
            </a:fld>
            <a:endParaRPr lang="tr-TR" altLang="tr-TR" sz="1200">
              <a:cs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4400" y="4343400"/>
            <a:ext cx="5029200" cy="4114800"/>
          </a:xfrm>
        </p:spPr>
        <p:txBody>
          <a:bodyPr/>
          <a:lstStyle/>
          <a:p>
            <a:endParaRPr lang="tr-TR" altLang="tr-TR"/>
          </a:p>
        </p:txBody>
      </p:sp>
    </p:spTree>
    <p:extLst>
      <p:ext uri="{BB962C8B-B14F-4D97-AF65-F5344CB8AC3E}">
        <p14:creationId xmlns:p14="http://schemas.microsoft.com/office/powerpoint/2010/main" val="227387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61A4C58-9C25-408E-96E1-9EA6EA92F43F}" type="slidenum">
              <a:rPr lang="tr-TR" altLang="tr-TR"/>
              <a:pPr/>
              <a:t>31</a:t>
            </a:fld>
            <a:endParaRPr lang="tr-TR" altLang="tr-TR"/>
          </a:p>
        </p:txBody>
      </p:sp>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850F6A08-411A-4753-B71E-F728C3D46BE5}" type="slidenum">
              <a:rPr lang="tr-TR" altLang="tr-TR" sz="1200">
                <a:cs typeface="Arial" panose="020B0604020202020204" pitchFamily="34" charset="0"/>
              </a:rPr>
              <a:pPr algn="r"/>
              <a:t>31</a:t>
            </a:fld>
            <a:endParaRPr lang="tr-TR" altLang="tr-TR" sz="1200">
              <a:cs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p:spPr>
        <p:txBody>
          <a:bodyPr/>
          <a:lstStyle/>
          <a:p>
            <a:endParaRPr lang="tr-TR" altLang="tr-TR"/>
          </a:p>
        </p:txBody>
      </p:sp>
    </p:spTree>
    <p:extLst>
      <p:ext uri="{BB962C8B-B14F-4D97-AF65-F5344CB8AC3E}">
        <p14:creationId xmlns:p14="http://schemas.microsoft.com/office/powerpoint/2010/main" val="1947779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0B41DD5-5409-4181-A149-0520188FD887}" type="slidenum">
              <a:rPr lang="tr-TR" altLang="tr-TR"/>
              <a:pPr/>
              <a:t>32</a:t>
            </a:fld>
            <a:endParaRPr lang="tr-TR" altLang="tr-TR"/>
          </a:p>
        </p:txBody>
      </p:sp>
      <p:sp>
        <p:nvSpPr>
          <p:cNvPr id="389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F9187CE7-335B-4C23-B4BE-B272B3956377}" type="slidenum">
              <a:rPr lang="tr-TR" altLang="tr-TR" sz="1200">
                <a:cs typeface="Arial" panose="020B0604020202020204" pitchFamily="34" charset="0"/>
              </a:rPr>
              <a:pPr algn="r"/>
              <a:t>32</a:t>
            </a:fld>
            <a:endParaRPr lang="tr-TR" altLang="tr-TR" sz="1200">
              <a:cs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p:spPr>
        <p:txBody>
          <a:bodyPr/>
          <a:lstStyle/>
          <a:p>
            <a:endParaRPr lang="tr-TR" altLang="tr-TR"/>
          </a:p>
        </p:txBody>
      </p:sp>
    </p:spTree>
    <p:extLst>
      <p:ext uri="{BB962C8B-B14F-4D97-AF65-F5344CB8AC3E}">
        <p14:creationId xmlns:p14="http://schemas.microsoft.com/office/powerpoint/2010/main" val="62308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E311C6C-143F-4CBE-8F8C-157324215884}" type="slidenum">
              <a:rPr lang="tr-TR" altLang="tr-TR"/>
              <a:pPr/>
              <a:t>36</a:t>
            </a:fld>
            <a:endParaRPr lang="tr-TR" altLang="tr-TR"/>
          </a:p>
        </p:txBody>
      </p:sp>
      <p:sp>
        <p:nvSpPr>
          <p:cNvPr id="450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FDB0DA86-A70B-4059-9E1C-B20B2E876B35}" type="slidenum">
              <a:rPr lang="tr-TR" altLang="tr-TR" sz="1200">
                <a:cs typeface="Arial" panose="020B0604020202020204" pitchFamily="34" charset="0"/>
              </a:rPr>
              <a:pPr algn="r"/>
              <a:t>36</a:t>
            </a:fld>
            <a:endParaRPr lang="tr-TR" altLang="tr-TR" sz="1200">
              <a:cs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4400" y="4343400"/>
            <a:ext cx="5029200" cy="4114800"/>
          </a:xfrm>
        </p:spPr>
        <p:txBody>
          <a:bodyPr/>
          <a:lstStyle/>
          <a:p>
            <a:endParaRPr lang="tr-TR" altLang="tr-TR"/>
          </a:p>
        </p:txBody>
      </p:sp>
    </p:spTree>
    <p:extLst>
      <p:ext uri="{BB962C8B-B14F-4D97-AF65-F5344CB8AC3E}">
        <p14:creationId xmlns:p14="http://schemas.microsoft.com/office/powerpoint/2010/main" val="1148799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45F2C88-5BC3-4B9E-9CC3-2844CEA655F3}" type="slidenum">
              <a:rPr lang="tr-TR" altLang="tr-TR"/>
              <a:pPr/>
              <a:t>37</a:t>
            </a:fld>
            <a:endParaRPr lang="tr-TR" altLang="tr-TR"/>
          </a:p>
        </p:txBody>
      </p:sp>
      <p:sp>
        <p:nvSpPr>
          <p:cNvPr id="471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B287EC97-E8EF-4EFF-BBD4-C77FA5455AB9}" type="slidenum">
              <a:rPr lang="tr-TR" altLang="tr-TR" sz="1200">
                <a:cs typeface="Arial" panose="020B0604020202020204" pitchFamily="34" charset="0"/>
              </a:rPr>
              <a:pPr algn="r"/>
              <a:t>37</a:t>
            </a:fld>
            <a:endParaRPr lang="tr-TR" altLang="tr-TR" sz="1200">
              <a:cs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p:spPr>
        <p:txBody>
          <a:bodyPr/>
          <a:lstStyle/>
          <a:p>
            <a:endParaRPr lang="tr-TR" altLang="tr-TR"/>
          </a:p>
        </p:txBody>
      </p:sp>
    </p:spTree>
    <p:extLst>
      <p:ext uri="{BB962C8B-B14F-4D97-AF65-F5344CB8AC3E}">
        <p14:creationId xmlns:p14="http://schemas.microsoft.com/office/powerpoint/2010/main" val="4271264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222BE58-4E29-4FD9-8A4F-FE42CB0BAD31}" type="slidenum">
              <a:rPr lang="tr-TR" altLang="tr-TR"/>
              <a:pPr/>
              <a:t>38</a:t>
            </a:fld>
            <a:endParaRPr lang="tr-TR" altLang="tr-TR"/>
          </a:p>
        </p:txBody>
      </p:sp>
      <p:sp>
        <p:nvSpPr>
          <p:cNvPr id="512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A088CB2C-0D78-417A-B4FF-6A6947F5FA0B}" type="slidenum">
              <a:rPr lang="tr-TR" altLang="tr-TR" sz="1200">
                <a:cs typeface="Arial" panose="020B0604020202020204" pitchFamily="34" charset="0"/>
              </a:rPr>
              <a:pPr algn="r"/>
              <a:t>38</a:t>
            </a:fld>
            <a:endParaRPr lang="tr-TR" altLang="tr-TR" sz="1200">
              <a:cs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p:spPr>
        <p:txBody>
          <a:bodyPr/>
          <a:lstStyle/>
          <a:p>
            <a:endParaRPr lang="tr-TR" altLang="tr-TR"/>
          </a:p>
        </p:txBody>
      </p:sp>
    </p:spTree>
    <p:extLst>
      <p:ext uri="{BB962C8B-B14F-4D97-AF65-F5344CB8AC3E}">
        <p14:creationId xmlns:p14="http://schemas.microsoft.com/office/powerpoint/2010/main" val="868748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62D40505-B068-4DDD-86B4-A941152840F7}" type="slidenum">
              <a:rPr lang="tr-TR" altLang="tr-TR"/>
              <a:pPr/>
              <a:t>‹#›</a:t>
            </a:fld>
            <a:endParaRPr lang="tr-TR" altLang="tr-TR"/>
          </a:p>
        </p:txBody>
      </p:sp>
    </p:spTree>
    <p:extLst>
      <p:ext uri="{BB962C8B-B14F-4D97-AF65-F5344CB8AC3E}">
        <p14:creationId xmlns:p14="http://schemas.microsoft.com/office/powerpoint/2010/main" val="318816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0573D99D-E31E-4432-B673-A12B97B88A70}" type="slidenum">
              <a:rPr lang="tr-TR" altLang="tr-TR"/>
              <a:pPr/>
              <a:t>‹#›</a:t>
            </a:fld>
            <a:endParaRPr lang="tr-TR" altLang="tr-TR"/>
          </a:p>
        </p:txBody>
      </p:sp>
    </p:spTree>
    <p:extLst>
      <p:ext uri="{BB962C8B-B14F-4D97-AF65-F5344CB8AC3E}">
        <p14:creationId xmlns:p14="http://schemas.microsoft.com/office/powerpoint/2010/main" val="2258280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95E89BAE-B51E-4F20-80F1-B2F318E7A872}" type="slidenum">
              <a:rPr lang="tr-TR" altLang="tr-TR"/>
              <a:pPr/>
              <a:t>‹#›</a:t>
            </a:fld>
            <a:endParaRPr lang="tr-TR" altLang="tr-TR"/>
          </a:p>
        </p:txBody>
      </p:sp>
    </p:spTree>
    <p:extLst>
      <p:ext uri="{BB962C8B-B14F-4D97-AF65-F5344CB8AC3E}">
        <p14:creationId xmlns:p14="http://schemas.microsoft.com/office/powerpoint/2010/main" val="401196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685800" y="152400"/>
            <a:ext cx="6870700" cy="16002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85800" y="1828800"/>
            <a:ext cx="37719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10100" y="1828800"/>
            <a:ext cx="37719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1371600" y="6248400"/>
            <a:ext cx="1905000" cy="457200"/>
          </a:xfrm>
        </p:spPr>
        <p:txBody>
          <a:bodyPr/>
          <a:lstStyle>
            <a:lvl1pPr>
              <a:defRPr/>
            </a:lvl1pPr>
          </a:lstStyle>
          <a:p>
            <a:endParaRPr lang="tr-TR" altLang="tr-TR"/>
          </a:p>
        </p:txBody>
      </p:sp>
      <p:sp>
        <p:nvSpPr>
          <p:cNvPr id="6" name="Altbilgi Yer Tutucusu 5"/>
          <p:cNvSpPr>
            <a:spLocks noGrp="1"/>
          </p:cNvSpPr>
          <p:nvPr>
            <p:ph type="ftr" sz="quarter" idx="11"/>
          </p:nvPr>
        </p:nvSpPr>
        <p:spPr>
          <a:xfrm>
            <a:off x="3556000" y="6248400"/>
            <a:ext cx="2895600" cy="457200"/>
          </a:xfrm>
        </p:spPr>
        <p:txBody>
          <a:bodyPr/>
          <a:lstStyle>
            <a:lvl1pPr>
              <a:defRPr/>
            </a:lvl1pPr>
          </a:lstStyle>
          <a:p>
            <a:endParaRPr lang="tr-TR" altLang="tr-TR"/>
          </a:p>
        </p:txBody>
      </p:sp>
      <p:sp>
        <p:nvSpPr>
          <p:cNvPr id="7" name="Slayt Numarası Yer Tutucusu 6"/>
          <p:cNvSpPr>
            <a:spLocks noGrp="1"/>
          </p:cNvSpPr>
          <p:nvPr>
            <p:ph type="sldNum" sz="quarter" idx="12"/>
          </p:nvPr>
        </p:nvSpPr>
        <p:spPr>
          <a:xfrm>
            <a:off x="6718300" y="6248400"/>
            <a:ext cx="1905000" cy="457200"/>
          </a:xfrm>
        </p:spPr>
        <p:txBody>
          <a:bodyPr/>
          <a:lstStyle>
            <a:lvl1pPr>
              <a:defRPr/>
            </a:lvl1pPr>
          </a:lstStyle>
          <a:p>
            <a:fld id="{F4A55B0A-36DD-44B4-95F4-1BC082A2AF29}" type="slidenum">
              <a:rPr lang="tr-TR" altLang="tr-TR"/>
              <a:pPr/>
              <a:t>‹#›</a:t>
            </a:fld>
            <a:endParaRPr lang="tr-TR" altLang="tr-TR"/>
          </a:p>
        </p:txBody>
      </p:sp>
    </p:spTree>
    <p:extLst>
      <p:ext uri="{BB962C8B-B14F-4D97-AF65-F5344CB8AC3E}">
        <p14:creationId xmlns:p14="http://schemas.microsoft.com/office/powerpoint/2010/main" val="48414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4790C1CD-04BD-4153-8065-1D63A31069F8}" type="slidenum">
              <a:rPr lang="tr-TR" altLang="tr-TR"/>
              <a:pPr/>
              <a:t>‹#›</a:t>
            </a:fld>
            <a:endParaRPr lang="tr-TR" altLang="tr-TR"/>
          </a:p>
        </p:txBody>
      </p:sp>
    </p:spTree>
    <p:extLst>
      <p:ext uri="{BB962C8B-B14F-4D97-AF65-F5344CB8AC3E}">
        <p14:creationId xmlns:p14="http://schemas.microsoft.com/office/powerpoint/2010/main" val="422060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7FDE81E2-1B31-41AC-9322-72D295E3C5A5}" type="slidenum">
              <a:rPr lang="tr-TR" altLang="tr-TR"/>
              <a:pPr/>
              <a:t>‹#›</a:t>
            </a:fld>
            <a:endParaRPr lang="tr-TR" altLang="tr-TR"/>
          </a:p>
        </p:txBody>
      </p:sp>
    </p:spTree>
    <p:extLst>
      <p:ext uri="{BB962C8B-B14F-4D97-AF65-F5344CB8AC3E}">
        <p14:creationId xmlns:p14="http://schemas.microsoft.com/office/powerpoint/2010/main" val="1552329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5E4388B7-1479-4B29-8387-437D198DD882}" type="slidenum">
              <a:rPr lang="tr-TR" altLang="tr-TR"/>
              <a:pPr/>
              <a:t>‹#›</a:t>
            </a:fld>
            <a:endParaRPr lang="tr-TR" altLang="tr-TR"/>
          </a:p>
        </p:txBody>
      </p:sp>
    </p:spTree>
    <p:extLst>
      <p:ext uri="{BB962C8B-B14F-4D97-AF65-F5344CB8AC3E}">
        <p14:creationId xmlns:p14="http://schemas.microsoft.com/office/powerpoint/2010/main" val="236300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ltLang="tr-TR"/>
          </a:p>
        </p:txBody>
      </p:sp>
      <p:sp>
        <p:nvSpPr>
          <p:cNvPr id="8" name="Altbilgi Yer Tutucusu 7"/>
          <p:cNvSpPr>
            <a:spLocks noGrp="1"/>
          </p:cNvSpPr>
          <p:nvPr>
            <p:ph type="ftr" sz="quarter" idx="11"/>
          </p:nvPr>
        </p:nvSpPr>
        <p:spPr/>
        <p:txBody>
          <a:bodyPr/>
          <a:lstStyle>
            <a:lvl1pPr>
              <a:defRPr/>
            </a:lvl1pPr>
          </a:lstStyle>
          <a:p>
            <a:endParaRPr lang="tr-TR" altLang="tr-TR"/>
          </a:p>
        </p:txBody>
      </p:sp>
      <p:sp>
        <p:nvSpPr>
          <p:cNvPr id="9" name="Slayt Numarası Yer Tutucusu 8"/>
          <p:cNvSpPr>
            <a:spLocks noGrp="1"/>
          </p:cNvSpPr>
          <p:nvPr>
            <p:ph type="sldNum" sz="quarter" idx="12"/>
          </p:nvPr>
        </p:nvSpPr>
        <p:spPr/>
        <p:txBody>
          <a:bodyPr/>
          <a:lstStyle>
            <a:lvl1pPr>
              <a:defRPr/>
            </a:lvl1pPr>
          </a:lstStyle>
          <a:p>
            <a:fld id="{F26308BF-5B49-411B-933C-424C7D663A3D}" type="slidenum">
              <a:rPr lang="tr-TR" altLang="tr-TR"/>
              <a:pPr/>
              <a:t>‹#›</a:t>
            </a:fld>
            <a:endParaRPr lang="tr-TR" altLang="tr-TR"/>
          </a:p>
        </p:txBody>
      </p:sp>
    </p:spTree>
    <p:extLst>
      <p:ext uri="{BB962C8B-B14F-4D97-AF65-F5344CB8AC3E}">
        <p14:creationId xmlns:p14="http://schemas.microsoft.com/office/powerpoint/2010/main" val="352738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ltLang="tr-TR"/>
          </a:p>
        </p:txBody>
      </p:sp>
      <p:sp>
        <p:nvSpPr>
          <p:cNvPr id="4" name="Altbilgi Yer Tutucusu 3"/>
          <p:cNvSpPr>
            <a:spLocks noGrp="1"/>
          </p:cNvSpPr>
          <p:nvPr>
            <p:ph type="ftr" sz="quarter" idx="11"/>
          </p:nvPr>
        </p:nvSpPr>
        <p:spPr/>
        <p:txBody>
          <a:bodyPr/>
          <a:lstStyle>
            <a:lvl1pPr>
              <a:defRPr/>
            </a:lvl1pPr>
          </a:lstStyle>
          <a:p>
            <a:endParaRPr lang="tr-TR" altLang="tr-TR"/>
          </a:p>
        </p:txBody>
      </p:sp>
      <p:sp>
        <p:nvSpPr>
          <p:cNvPr id="5" name="Slayt Numarası Yer Tutucusu 4"/>
          <p:cNvSpPr>
            <a:spLocks noGrp="1"/>
          </p:cNvSpPr>
          <p:nvPr>
            <p:ph type="sldNum" sz="quarter" idx="12"/>
          </p:nvPr>
        </p:nvSpPr>
        <p:spPr/>
        <p:txBody>
          <a:bodyPr/>
          <a:lstStyle>
            <a:lvl1pPr>
              <a:defRPr/>
            </a:lvl1pPr>
          </a:lstStyle>
          <a:p>
            <a:fld id="{6B34C7C9-F7EA-497D-B801-07023C5BCF6A}" type="slidenum">
              <a:rPr lang="tr-TR" altLang="tr-TR"/>
              <a:pPr/>
              <a:t>‹#›</a:t>
            </a:fld>
            <a:endParaRPr lang="tr-TR" altLang="tr-TR"/>
          </a:p>
        </p:txBody>
      </p:sp>
    </p:spTree>
    <p:extLst>
      <p:ext uri="{BB962C8B-B14F-4D97-AF65-F5344CB8AC3E}">
        <p14:creationId xmlns:p14="http://schemas.microsoft.com/office/powerpoint/2010/main" val="149152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ltLang="tr-TR"/>
          </a:p>
        </p:txBody>
      </p:sp>
      <p:sp>
        <p:nvSpPr>
          <p:cNvPr id="3" name="Altbilgi Yer Tutucusu 2"/>
          <p:cNvSpPr>
            <a:spLocks noGrp="1"/>
          </p:cNvSpPr>
          <p:nvPr>
            <p:ph type="ftr" sz="quarter" idx="11"/>
          </p:nvPr>
        </p:nvSpPr>
        <p:spPr/>
        <p:txBody>
          <a:bodyPr/>
          <a:lstStyle>
            <a:lvl1pPr>
              <a:defRPr/>
            </a:lvl1pPr>
          </a:lstStyle>
          <a:p>
            <a:endParaRPr lang="tr-TR" altLang="tr-TR"/>
          </a:p>
        </p:txBody>
      </p:sp>
      <p:sp>
        <p:nvSpPr>
          <p:cNvPr id="4" name="Slayt Numarası Yer Tutucusu 3"/>
          <p:cNvSpPr>
            <a:spLocks noGrp="1"/>
          </p:cNvSpPr>
          <p:nvPr>
            <p:ph type="sldNum" sz="quarter" idx="12"/>
          </p:nvPr>
        </p:nvSpPr>
        <p:spPr/>
        <p:txBody>
          <a:bodyPr/>
          <a:lstStyle>
            <a:lvl1pPr>
              <a:defRPr/>
            </a:lvl1pPr>
          </a:lstStyle>
          <a:p>
            <a:fld id="{7423611E-A7AB-403B-AF03-AE3EE6AC2F8F}" type="slidenum">
              <a:rPr lang="tr-TR" altLang="tr-TR"/>
              <a:pPr/>
              <a:t>‹#›</a:t>
            </a:fld>
            <a:endParaRPr lang="tr-TR" altLang="tr-TR"/>
          </a:p>
        </p:txBody>
      </p:sp>
    </p:spTree>
    <p:extLst>
      <p:ext uri="{BB962C8B-B14F-4D97-AF65-F5344CB8AC3E}">
        <p14:creationId xmlns:p14="http://schemas.microsoft.com/office/powerpoint/2010/main" val="932597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389B9894-2478-4CCB-A5A9-B3CE59F3911A}" type="slidenum">
              <a:rPr lang="tr-TR" altLang="tr-TR"/>
              <a:pPr/>
              <a:t>‹#›</a:t>
            </a:fld>
            <a:endParaRPr lang="tr-TR" altLang="tr-TR"/>
          </a:p>
        </p:txBody>
      </p:sp>
    </p:spTree>
    <p:extLst>
      <p:ext uri="{BB962C8B-B14F-4D97-AF65-F5344CB8AC3E}">
        <p14:creationId xmlns:p14="http://schemas.microsoft.com/office/powerpoint/2010/main" val="381649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49EC4D33-8C03-4DC8-9730-193D6BFDAAA3}" type="slidenum">
              <a:rPr lang="tr-TR" altLang="tr-TR"/>
              <a:pPr/>
              <a:t>‹#›</a:t>
            </a:fld>
            <a:endParaRPr lang="tr-TR" altLang="tr-TR"/>
          </a:p>
        </p:txBody>
      </p:sp>
    </p:spTree>
    <p:extLst>
      <p:ext uri="{BB962C8B-B14F-4D97-AF65-F5344CB8AC3E}">
        <p14:creationId xmlns:p14="http://schemas.microsoft.com/office/powerpoint/2010/main" val="220684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tr-TR" alt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tr-TR" alt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581F393-CE98-429A-92BC-3E796B4BC9F3}"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5943600" y="5600700"/>
            <a:ext cx="2743200" cy="571500"/>
          </a:xfrm>
        </p:spPr>
        <p:txBody>
          <a:bodyPr/>
          <a:lstStyle/>
          <a:p>
            <a:r>
              <a:rPr lang="tr-TR" altLang="tr-TR" sz="1600" b="1" dirty="0" smtClean="0">
                <a:solidFill>
                  <a:schemeClr val="tx2"/>
                </a:solidFill>
                <a:latin typeface="Calibri" panose="020F0502020204030204" pitchFamily="34" charset="0"/>
              </a:rPr>
              <a:t>Yrd.Doç.Dr. Alaaddin ÇAKIR</a:t>
            </a:r>
          </a:p>
          <a:p>
            <a:r>
              <a:rPr lang="tr-TR" altLang="tr-TR" sz="1600" b="1" dirty="0" smtClean="0">
                <a:solidFill>
                  <a:schemeClr val="tx2"/>
                </a:solidFill>
                <a:latin typeface="Calibri" panose="020F0502020204030204" pitchFamily="34" charset="0"/>
              </a:rPr>
              <a:t>Mart 2014</a:t>
            </a:r>
            <a:endParaRPr lang="tr-TR" altLang="tr-TR" sz="1600" b="1" dirty="0">
              <a:solidFill>
                <a:schemeClr val="tx2"/>
              </a:solidFill>
              <a:latin typeface="Calibri" panose="020F0502020204030204" pitchFamily="34"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463" y="1371599"/>
            <a:ext cx="3810000" cy="3493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smtClean="0">
                <a:latin typeface="Calibri" panose="020F0502020204030204" pitchFamily="34" charset="0"/>
              </a:rPr>
              <a:t>33 / Kapalı Alanlarda Çalışmalarda İş Sağlığı ve Güvenliği</a:t>
            </a:r>
            <a:endParaRPr lang="tr-TR" sz="20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685801"/>
            <a:ext cx="8229600" cy="990599"/>
          </a:xfrm>
        </p:spPr>
        <p:txBody>
          <a:bodyPr/>
          <a:lstStyle/>
          <a:p>
            <a:r>
              <a:rPr lang="tr-TR" altLang="tr-TR" sz="1800" dirty="0" smtClean="0"/>
              <a:t>% 20’den daha az oksijen ihtiva eder. Bu tip hava karışımı bulunan yerlerdeki çalışmalarda kısa zaman içinde terleme ve yorgunluk belirtileri görülür. Bu hava, «Boğucu Hava» olarak da adlandırılır.</a:t>
            </a:r>
            <a:endParaRPr lang="tr-TR" altLang="tr-TR" dirty="0"/>
          </a:p>
        </p:txBody>
      </p:sp>
      <p:sp>
        <p:nvSpPr>
          <p:cNvPr id="6"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Pis (Boğucu) Hava</a:t>
            </a:r>
            <a:endParaRPr lang="tr-TR" sz="20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 y="1752600"/>
            <a:ext cx="7048500" cy="2438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685800"/>
            <a:ext cx="8229600" cy="5486400"/>
          </a:xfrm>
        </p:spPr>
        <p:txBody>
          <a:bodyPr/>
          <a:lstStyle/>
          <a:p>
            <a:r>
              <a:rPr lang="tr-TR" altLang="tr-TR" sz="1800" dirty="0" smtClean="0"/>
              <a:t>Renksiz ve kokusuz bir gazdır. </a:t>
            </a:r>
          </a:p>
          <a:p>
            <a:r>
              <a:rPr lang="tr-TR" altLang="tr-TR" sz="1800" dirty="0" smtClean="0"/>
              <a:t>Özgül ağırlığı, 1.977 kg/m3’dür. Bundan dolayı, bulunduğu kapalı ortamın tabanında toplanır. </a:t>
            </a:r>
          </a:p>
          <a:p>
            <a:r>
              <a:rPr lang="tr-TR" altLang="tr-TR" sz="1800" dirty="0" smtClean="0"/>
              <a:t>Atmosfer havasında, hacim bakımından % 0.3-0.4 oranında bulunur. </a:t>
            </a:r>
          </a:p>
          <a:p>
            <a:r>
              <a:rPr lang="tr-TR" altLang="tr-TR" sz="1800" dirty="0" smtClean="0"/>
              <a:t>Havadaki karbondioksit oranı fazlalaşacak olursa, akciğerlerin çalışması hızlanır. </a:t>
            </a:r>
          </a:p>
          <a:p>
            <a:r>
              <a:rPr lang="tr-TR" altLang="tr-TR" sz="1800" dirty="0" smtClean="0"/>
              <a:t>Ortam havasında, %3-6 oranında karbondioksit bulunması durumunda, nefes alma zorlaşır; baş ağrıları başlar.</a:t>
            </a:r>
          </a:p>
          <a:p>
            <a:r>
              <a:rPr lang="tr-TR" altLang="tr-TR" sz="1800" dirty="0" smtClean="0"/>
              <a:t>Ortam havasında %6-10 karbondioksit bulunması durumunda; baş dönmesi, görme bozuklukları ve şuursuzluk başlar.</a:t>
            </a:r>
          </a:p>
          <a:p>
            <a:r>
              <a:rPr lang="tr-TR" altLang="tr-TR" sz="1800" dirty="0" smtClean="0"/>
              <a:t>Ortam havasında %10’un üzerinde karbondioksit bulunması durumunda ise; boğulma ve ölüm meydana gelir. Boğucu etki, CO</a:t>
            </a:r>
            <a:r>
              <a:rPr lang="tr-TR" altLang="tr-TR" sz="1800" baseline="-25000" dirty="0" smtClean="0"/>
              <a:t>2</a:t>
            </a:r>
            <a:r>
              <a:rPr lang="tr-TR" altLang="tr-TR" sz="1800" dirty="0" smtClean="0"/>
              <a:t> fazlalığından ziyade O</a:t>
            </a:r>
            <a:r>
              <a:rPr lang="tr-TR" altLang="tr-TR" sz="1800" baseline="-25000" dirty="0" smtClean="0"/>
              <a:t>2</a:t>
            </a:r>
            <a:r>
              <a:rPr lang="tr-TR" altLang="tr-TR" sz="1800" dirty="0" smtClean="0"/>
              <a:t> azlığından olur. </a:t>
            </a:r>
          </a:p>
          <a:p>
            <a:r>
              <a:rPr lang="tr-TR" altLang="tr-TR" sz="1800" dirty="0" smtClean="0"/>
              <a:t>Etkilenme olduğu takdirde; kişi temiz havaya çıkartılır, oksijen verilir, gerekiyorsa suni solunum yapılır.</a:t>
            </a:r>
            <a:endParaRPr lang="tr-TR" altLang="tr-TR" dirty="0"/>
          </a:p>
        </p:txBody>
      </p:sp>
      <p:sp>
        <p:nvSpPr>
          <p:cNvPr id="6"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Karbondioksit (CO</a:t>
            </a:r>
            <a:r>
              <a:rPr lang="tr-TR" sz="2000" b="1" baseline="-25000" dirty="0" smtClean="0"/>
              <a:t>2</a:t>
            </a:r>
            <a:r>
              <a:rPr lang="tr-TR" sz="2000" b="1" dirty="0" smtClean="0"/>
              <a:t>)</a:t>
            </a:r>
            <a:endParaRPr lang="tr-TR" sz="2000" dirty="0"/>
          </a:p>
        </p:txBody>
      </p:sp>
    </p:spTree>
    <p:extLst>
      <p:ext uri="{BB962C8B-B14F-4D97-AF65-F5344CB8AC3E}">
        <p14:creationId xmlns:p14="http://schemas.microsoft.com/office/powerpoint/2010/main" val="4181426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685800"/>
            <a:ext cx="8229600" cy="2057399"/>
          </a:xfrm>
        </p:spPr>
        <p:txBody>
          <a:bodyPr/>
          <a:lstStyle/>
          <a:p>
            <a:pPr marL="0" indent="0">
              <a:buNone/>
            </a:pPr>
            <a:r>
              <a:rPr lang="tr-TR" altLang="tr-TR" sz="1800" b="1" dirty="0" smtClean="0"/>
              <a:t>Zehirli Hava:</a:t>
            </a:r>
          </a:p>
          <a:p>
            <a:r>
              <a:rPr lang="tr-TR" altLang="tr-TR" sz="1800" dirty="0" smtClean="0"/>
              <a:t>İnsan hayatını tehlikeye düşüren zararlı ve zehirli gazlardan oluşan havadır. İnsan organizmasına kimyasal etkileri nedeniyle zarar verir ve hatta solunması ölümle sonuçlanabilir. </a:t>
            </a:r>
          </a:p>
          <a:p>
            <a:r>
              <a:rPr lang="tr-TR" altLang="tr-TR" sz="1800" dirty="0" smtClean="0"/>
              <a:t>Bu gazlara örnek olarak, </a:t>
            </a:r>
            <a:r>
              <a:rPr lang="tr-TR" altLang="tr-TR" sz="1800" dirty="0" err="1" smtClean="0"/>
              <a:t>karbonmonoksit</a:t>
            </a:r>
            <a:r>
              <a:rPr lang="tr-TR" altLang="tr-TR" sz="1800" dirty="0" smtClean="0"/>
              <a:t>, </a:t>
            </a:r>
            <a:r>
              <a:rPr lang="tr-TR" altLang="tr-TR" sz="1800" dirty="0" err="1" smtClean="0"/>
              <a:t>hidrojensülfür</a:t>
            </a:r>
            <a:r>
              <a:rPr lang="tr-TR" altLang="tr-TR" sz="1800" dirty="0" smtClean="0"/>
              <a:t>, azot oksitleri, </a:t>
            </a:r>
            <a:r>
              <a:rPr lang="tr-TR" altLang="tr-TR" sz="1800" dirty="0" err="1" smtClean="0"/>
              <a:t>kükürtdioksit</a:t>
            </a:r>
            <a:r>
              <a:rPr lang="tr-TR" altLang="tr-TR" sz="1800" dirty="0" smtClean="0"/>
              <a:t> ve radon gazları gösterilebilir.</a:t>
            </a:r>
          </a:p>
          <a:p>
            <a:endParaRPr lang="tr-TR" altLang="tr-TR" sz="1800" dirty="0" smtClean="0"/>
          </a:p>
        </p:txBody>
      </p:sp>
      <p:sp>
        <p:nvSpPr>
          <p:cNvPr id="6"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Zehirli Hava</a:t>
            </a:r>
            <a:endParaRPr lang="tr-TR" sz="2000" dirty="0"/>
          </a:p>
        </p:txBody>
      </p:sp>
    </p:spTree>
    <p:extLst>
      <p:ext uri="{BB962C8B-B14F-4D97-AF65-F5344CB8AC3E}">
        <p14:creationId xmlns:p14="http://schemas.microsoft.com/office/powerpoint/2010/main" val="1577010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685800"/>
            <a:ext cx="8229600" cy="2209800"/>
          </a:xfrm>
        </p:spPr>
        <p:txBody>
          <a:bodyPr/>
          <a:lstStyle/>
          <a:p>
            <a:r>
              <a:rPr lang="tr-TR" altLang="tr-TR" sz="1800" dirty="0" smtClean="0"/>
              <a:t>Renksiz ve kokusuz bir gazdır.</a:t>
            </a:r>
          </a:p>
          <a:p>
            <a:r>
              <a:rPr lang="tr-TR" altLang="tr-TR" sz="1800" dirty="0" smtClean="0"/>
              <a:t>Özgül ağırlığı 1.255 kg/m3 olup, havanınkine çok yakındır.</a:t>
            </a:r>
          </a:p>
          <a:p>
            <a:r>
              <a:rPr lang="tr-TR" altLang="tr-TR" sz="1800" dirty="0" smtClean="0"/>
              <a:t>Atmosfer havasında, hacim bakımından eser miktarda bulunur.</a:t>
            </a:r>
          </a:p>
          <a:p>
            <a:r>
              <a:rPr lang="tr-TR" altLang="tr-TR" sz="1800" dirty="0" smtClean="0"/>
              <a:t>En tehlikeli özelliği, kanın içerisindeki alyuvarlarla hızla birleşme özelliğidir. Alyuvarların bünyesine girdikten sonra bir daha buradan ayrılmaz ve dolayısıyla hücrelere oksijen yerine CO taşınır. Kısa zamanda dokularda oksijen yetersizliği baş gösterir ve ölüm meydana gelir. </a:t>
            </a:r>
          </a:p>
        </p:txBody>
      </p:sp>
      <p:sp>
        <p:nvSpPr>
          <p:cNvPr id="6"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Karbonmonoksit (CO)</a:t>
            </a:r>
            <a:endParaRPr lang="tr-TR" sz="20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0"/>
            <a:ext cx="8229600" cy="2709393"/>
          </a:xfrm>
          <a:prstGeom prst="rect">
            <a:avLst/>
          </a:prstGeom>
        </p:spPr>
      </p:pic>
    </p:spTree>
    <p:extLst>
      <p:ext uri="{BB962C8B-B14F-4D97-AF65-F5344CB8AC3E}">
        <p14:creationId xmlns:p14="http://schemas.microsoft.com/office/powerpoint/2010/main" val="2929989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685800"/>
            <a:ext cx="8229600" cy="1524000"/>
          </a:xfrm>
        </p:spPr>
        <p:txBody>
          <a:bodyPr/>
          <a:lstStyle/>
          <a:p>
            <a:r>
              <a:rPr lang="tr-TR" altLang="tr-TR" sz="1800" dirty="0" smtClean="0"/>
              <a:t>Kendine özgü çürük yumurta kokusu olan bir gazdır.</a:t>
            </a:r>
          </a:p>
          <a:p>
            <a:r>
              <a:rPr lang="tr-TR" altLang="tr-TR" sz="1800" dirty="0" smtClean="0"/>
              <a:t>Havadan ağır olup ortamda taban kısımlarında bulunur.</a:t>
            </a:r>
          </a:p>
          <a:p>
            <a:r>
              <a:rPr lang="tr-TR" altLang="tr-TR" sz="1800" dirty="0" smtClean="0"/>
              <a:t>Havada %0,0001 konsantrasyonda tipik kokusu ile tanınır. Daha yüksek konsantrasyonlarda bir süre sonra koku alma sinirleri felce uğrar ve kokusu alınamaz.</a:t>
            </a:r>
          </a:p>
        </p:txBody>
      </p:sp>
      <p:sp>
        <p:nvSpPr>
          <p:cNvPr id="6"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Hidrojen Sülfür (H</a:t>
            </a:r>
            <a:r>
              <a:rPr lang="tr-TR" sz="2000" b="1" baseline="-25000" dirty="0" smtClean="0"/>
              <a:t>2</a:t>
            </a:r>
            <a:r>
              <a:rPr lang="tr-TR" sz="2000" b="1" dirty="0" smtClean="0"/>
              <a:t>S)</a:t>
            </a:r>
            <a:endParaRPr lang="tr-TR" sz="20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405130"/>
            <a:ext cx="8229600" cy="1709670"/>
          </a:xfrm>
          <a:prstGeom prst="rect">
            <a:avLst/>
          </a:prstGeom>
        </p:spPr>
      </p:pic>
    </p:spTree>
    <p:extLst>
      <p:ext uri="{BB962C8B-B14F-4D97-AF65-F5344CB8AC3E}">
        <p14:creationId xmlns:p14="http://schemas.microsoft.com/office/powerpoint/2010/main" val="1507563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46809" y="716973"/>
            <a:ext cx="8229600" cy="4464627"/>
          </a:xfrm>
        </p:spPr>
        <p:txBody>
          <a:bodyPr/>
          <a:lstStyle/>
          <a:p>
            <a:pPr>
              <a:spcBef>
                <a:spcPts val="0"/>
              </a:spcBef>
            </a:pPr>
            <a:r>
              <a:rPr lang="tr-TR" altLang="tr-TR" sz="1800" dirty="0" smtClean="0"/>
              <a:t>Yanıcı gazları bileşiminde bulunduran ve ısı, kıvılcım veya sürtünme nedeniyle patlayan havadır. </a:t>
            </a:r>
          </a:p>
          <a:p>
            <a:pPr>
              <a:spcBef>
                <a:spcPts val="0"/>
              </a:spcBef>
            </a:pPr>
            <a:r>
              <a:rPr lang="tr-TR" altLang="tr-TR" sz="1800" dirty="0" smtClean="0"/>
              <a:t>Yanıcı gazlar; havadan hafif olan metan ve etan ile havadan ağır olan propan ve bütan gibi hidrokarbonlardır.</a:t>
            </a:r>
          </a:p>
          <a:p>
            <a:pPr>
              <a:spcBef>
                <a:spcPts val="0"/>
              </a:spcBef>
            </a:pPr>
            <a:r>
              <a:rPr lang="tr-TR" altLang="tr-TR" sz="1800" dirty="0" smtClean="0"/>
              <a:t>Patlama; çok hızlı bir gaz genleşmesi ve ısı açığa çıkmasıyla meydana gelen bir kimyasal reaksiyondur.</a:t>
            </a:r>
          </a:p>
          <a:p>
            <a:pPr>
              <a:spcBef>
                <a:spcPts val="0"/>
              </a:spcBef>
            </a:pPr>
            <a:r>
              <a:rPr lang="tr-TR" altLang="tr-TR" sz="1800" dirty="0" smtClean="0"/>
              <a:t>Patlamalar, genel olarak kapalı alanlarda meydana gelir. Kapalı bir alanda mevcut olan yanabilecek bir gaz veya parlayıcı sıvı buharı çok küçük bir kıvılcım ile tutuşur.</a:t>
            </a:r>
          </a:p>
          <a:p>
            <a:pPr>
              <a:spcBef>
                <a:spcPts val="0"/>
              </a:spcBef>
            </a:pPr>
            <a:r>
              <a:rPr lang="tr-TR" altLang="tr-TR" sz="1800" dirty="0" smtClean="0"/>
              <a:t>Alev tutuşma noktasından başlayarak süratle kapalı hacim içinde yayılır. Genleşen gaz ileriye doğru basınç dalgaları şeklinde hareket ederek alevin önündeki gazı sıkıştırır ve bu gaz sıkışma sonucu daha fazla ısınır. </a:t>
            </a:r>
          </a:p>
          <a:p>
            <a:pPr>
              <a:spcBef>
                <a:spcPts val="0"/>
              </a:spcBef>
            </a:pPr>
            <a:r>
              <a:rPr lang="tr-TR" altLang="tr-TR" sz="1800" dirty="0" smtClean="0"/>
              <a:t>Alev bu sıkışan bölüme ulaştığı zaman burada da büyük bir hızla yanmaya devam eder. </a:t>
            </a:r>
          </a:p>
          <a:p>
            <a:pPr>
              <a:spcBef>
                <a:spcPts val="0"/>
              </a:spcBef>
            </a:pPr>
            <a:r>
              <a:rPr lang="tr-TR" altLang="tr-TR" sz="1800" dirty="0" smtClean="0"/>
              <a:t>Yanmanın olduğu yer kısmen veya tamamen kapalı olduğu için, yanmanın en yüksek hıza eriştiği noktada patlama meydana gelir.</a:t>
            </a:r>
            <a:endParaRPr lang="tr-TR" altLang="tr-TR" sz="1800" dirty="0"/>
          </a:p>
        </p:txBody>
      </p:sp>
      <p:sp>
        <p:nvSpPr>
          <p:cNvPr id="6"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Patlayıcı Hava</a:t>
            </a:r>
            <a:endParaRPr lang="tr-TR"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Patlama</a:t>
            </a:r>
            <a:endParaRPr lang="tr-TR" sz="20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5801"/>
            <a:ext cx="4125191" cy="4326616"/>
          </a:xfrm>
          <a:prstGeom prst="rect">
            <a:avLst/>
          </a:prstGeom>
        </p:spPr>
      </p:pic>
      <p:pic>
        <p:nvPicPr>
          <p:cNvPr id="7" name="Picture 3"/>
          <p:cNvPicPr>
            <a:picLocks noGrp="1" noChangeAspect="1" noChangeArrowheads="1"/>
          </p:cNvPicPr>
          <p:nvPr>
            <p:ph idx="1"/>
          </p:nvPr>
        </p:nvPicPr>
        <p:blipFill>
          <a:blip r:embed="rId3" cstate="print"/>
          <a:srcRect/>
          <a:stretch>
            <a:fillRect/>
          </a:stretch>
        </p:blipFill>
        <p:spPr>
          <a:xfrm>
            <a:off x="4876800" y="3048000"/>
            <a:ext cx="3994150" cy="3240087"/>
          </a:xfrm>
        </p:spPr>
      </p:pic>
    </p:spTree>
    <p:extLst>
      <p:ext uri="{BB962C8B-B14F-4D97-AF65-F5344CB8AC3E}">
        <p14:creationId xmlns:p14="http://schemas.microsoft.com/office/powerpoint/2010/main" val="556319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304800" y="762000"/>
            <a:ext cx="8229600" cy="4525963"/>
          </a:xfrm>
        </p:spPr>
        <p:txBody>
          <a:bodyPr/>
          <a:lstStyle/>
          <a:p>
            <a:pPr>
              <a:lnSpc>
                <a:spcPct val="80000"/>
              </a:lnSpc>
            </a:pPr>
            <a:r>
              <a:rPr lang="tr-TR" altLang="tr-TR" sz="1800" dirty="0"/>
              <a:t>Metan gazı, sulu ortamda biriken organik esaslı maddelerin aerobik soluma ile </a:t>
            </a:r>
            <a:r>
              <a:rPr lang="tr-TR" altLang="tr-TR" sz="1800" dirty="0" err="1"/>
              <a:t>bozunması</a:t>
            </a:r>
            <a:r>
              <a:rPr lang="tr-TR" altLang="tr-TR" sz="1800" dirty="0"/>
              <a:t> suretiyle meydana gelir.</a:t>
            </a:r>
          </a:p>
          <a:p>
            <a:pPr>
              <a:lnSpc>
                <a:spcPct val="80000"/>
              </a:lnSpc>
            </a:pPr>
            <a:r>
              <a:rPr lang="tr-TR" altLang="tr-TR" sz="1800" dirty="0"/>
              <a:t>Metan, etan havadan hafif, propan, bütan ise havadan ağırdır. Metanın özgül ağırlığı 0,716 kg/m3. </a:t>
            </a:r>
          </a:p>
          <a:p>
            <a:pPr>
              <a:lnSpc>
                <a:spcPct val="80000"/>
              </a:lnSpc>
            </a:pPr>
            <a:r>
              <a:rPr lang="tr-TR" altLang="tr-TR" sz="1800" dirty="0"/>
              <a:t>Metan ortamın tavan kısmında, bütan ve propan ise tabanda birikir. </a:t>
            </a:r>
          </a:p>
          <a:p>
            <a:pPr>
              <a:lnSpc>
                <a:spcPct val="80000"/>
              </a:lnSpc>
            </a:pPr>
            <a:r>
              <a:rPr lang="tr-TR" altLang="tr-TR" sz="1800" dirty="0"/>
              <a:t>Bu gazların zehirli etkileri olmamakla birlikte ortamda birikmesi ile havadaki oksijen miktarı düşeceğinden %14 ün altına, solunum güçlükleri başlar. </a:t>
            </a:r>
          </a:p>
          <a:p>
            <a:pPr>
              <a:lnSpc>
                <a:spcPct val="80000"/>
              </a:lnSpc>
            </a:pPr>
            <a:r>
              <a:rPr lang="tr-TR" altLang="tr-TR" sz="1800" dirty="0"/>
              <a:t>Bu gazların önemli bir tehlikesi olan parlama ve patlama riskine aşağıda değinilecektir.</a:t>
            </a:r>
          </a:p>
          <a:p>
            <a:pPr>
              <a:lnSpc>
                <a:spcPct val="80000"/>
              </a:lnSpc>
            </a:pPr>
            <a:r>
              <a:rPr lang="tr-TR" altLang="tr-TR" sz="1800" dirty="0"/>
              <a:t> Metanın ortamdaki konsantrasyonu %4-15 tehlikeli olarak kabul edilir.</a:t>
            </a:r>
          </a:p>
          <a:p>
            <a:pPr>
              <a:lnSpc>
                <a:spcPct val="80000"/>
              </a:lnSpc>
            </a:pPr>
            <a:endParaRPr lang="tr-TR" altLang="tr-TR" sz="2400" dirty="0"/>
          </a:p>
        </p:txBody>
      </p:sp>
      <p:sp>
        <p:nvSpPr>
          <p:cNvPr id="6"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Metan (CH</a:t>
            </a:r>
            <a:r>
              <a:rPr lang="tr-TR" sz="2000" b="1" baseline="-25000" dirty="0" smtClean="0"/>
              <a:t>4</a:t>
            </a:r>
            <a:r>
              <a:rPr lang="tr-TR" sz="2000" b="1" dirty="0" smtClean="0"/>
              <a:t>)</a:t>
            </a:r>
            <a:endParaRPr lang="tr-TR"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Patlamalara Karşı Önlemler</a:t>
            </a:r>
            <a:endParaRPr lang="tr-TR" sz="2000" dirty="0"/>
          </a:p>
        </p:txBody>
      </p:sp>
      <p:sp>
        <p:nvSpPr>
          <p:cNvPr id="8" name="İçerik Yer Tutucusu 1"/>
          <p:cNvSpPr>
            <a:spLocks noGrp="1"/>
          </p:cNvSpPr>
          <p:nvPr>
            <p:ph idx="1"/>
          </p:nvPr>
        </p:nvSpPr>
        <p:spPr>
          <a:xfrm>
            <a:off x="457200" y="685800"/>
            <a:ext cx="8229600" cy="5562600"/>
          </a:xfrm>
        </p:spPr>
        <p:txBody>
          <a:bodyPr/>
          <a:lstStyle/>
          <a:p>
            <a:pPr marL="0" indent="0" algn="just">
              <a:buNone/>
            </a:pPr>
            <a:r>
              <a:rPr lang="tr-TR" sz="1800" dirty="0" smtClean="0">
                <a:solidFill>
                  <a:srgbClr val="FF0000"/>
                </a:solidFill>
                <a:latin typeface="Calibri" panose="020F0502020204030204" pitchFamily="34" charset="0"/>
              </a:rPr>
              <a:t>Birincil Önlem: </a:t>
            </a:r>
            <a:r>
              <a:rPr lang="tr-TR" sz="1800" dirty="0" smtClean="0">
                <a:latin typeface="Calibri" panose="020F0502020204030204" pitchFamily="34" charset="0"/>
              </a:rPr>
              <a:t>Patlayıcı ortam yaratmamak</a:t>
            </a:r>
          </a:p>
          <a:p>
            <a:pPr algn="just"/>
            <a:r>
              <a:rPr lang="tr-TR" sz="1800" dirty="0" smtClean="0">
                <a:latin typeface="Calibri" panose="020F0502020204030204" pitchFamily="34" charset="0"/>
              </a:rPr>
              <a:t>Patlama özelliği olan malzemeleri olmayanlarla değiştirme</a:t>
            </a:r>
          </a:p>
          <a:p>
            <a:pPr algn="just"/>
            <a:r>
              <a:rPr lang="tr-TR" sz="1800" dirty="0" smtClean="0">
                <a:latin typeface="Calibri" panose="020F0502020204030204" pitchFamily="34" charset="0"/>
              </a:rPr>
              <a:t>Gaz ve/veya oksijen konsantrasyonunu sınırlandırma</a:t>
            </a:r>
          </a:p>
          <a:p>
            <a:pPr algn="just"/>
            <a:r>
              <a:rPr lang="tr-TR" sz="1800" dirty="0" smtClean="0">
                <a:latin typeface="Calibri" panose="020F0502020204030204" pitchFamily="34" charset="0"/>
              </a:rPr>
              <a:t>Gaz alarmı kullanma</a:t>
            </a:r>
          </a:p>
          <a:p>
            <a:pPr algn="just"/>
            <a:r>
              <a:rPr lang="tr-TR" sz="1800" dirty="0" smtClean="0">
                <a:latin typeface="Calibri" panose="020F0502020204030204" pitchFamily="34" charset="0"/>
              </a:rPr>
              <a:t>Havalandırma sistemi kullanarak gazı uzaklaştırma</a:t>
            </a:r>
          </a:p>
          <a:p>
            <a:pPr algn="just"/>
            <a:r>
              <a:rPr lang="tr-TR" sz="1800" dirty="0" smtClean="0">
                <a:latin typeface="Calibri" panose="020F0502020204030204" pitchFamily="34" charset="0"/>
              </a:rPr>
              <a:t>Toz birikimlerini temizleme.</a:t>
            </a:r>
          </a:p>
          <a:p>
            <a:pPr algn="just"/>
            <a:endParaRPr lang="tr-TR" sz="1800" dirty="0" smtClean="0">
              <a:latin typeface="Calibri" panose="020F0502020204030204" pitchFamily="34" charset="0"/>
            </a:endParaRPr>
          </a:p>
          <a:p>
            <a:pPr marL="0" indent="0" algn="just">
              <a:buNone/>
            </a:pPr>
            <a:r>
              <a:rPr lang="tr-TR" sz="1800" dirty="0" smtClean="0">
                <a:solidFill>
                  <a:srgbClr val="FF0000"/>
                </a:solidFill>
                <a:latin typeface="Calibri" panose="020F0502020204030204" pitchFamily="34" charset="0"/>
              </a:rPr>
              <a:t>İkincil Önlem: </a:t>
            </a:r>
            <a:r>
              <a:rPr lang="tr-TR" sz="1800" dirty="0" smtClean="0">
                <a:latin typeface="Calibri" panose="020F0502020204030204" pitchFamily="34" charset="0"/>
              </a:rPr>
              <a:t>Ateşleme kaynağını devre dışı bırakmak</a:t>
            </a:r>
          </a:p>
          <a:p>
            <a:pPr marL="0" indent="0" algn="just">
              <a:buNone/>
            </a:pPr>
            <a:r>
              <a:rPr lang="tr-TR" sz="1800" dirty="0" smtClean="0">
                <a:latin typeface="Calibri" panose="020F0502020204030204" pitchFamily="34" charset="0"/>
              </a:rPr>
              <a:t>Olası Ateşleme Kaynakları: </a:t>
            </a:r>
          </a:p>
          <a:p>
            <a:pPr marL="0" indent="0" algn="just">
              <a:buNone/>
            </a:pPr>
            <a:r>
              <a:rPr lang="tr-TR" sz="1800" dirty="0" smtClean="0">
                <a:latin typeface="Calibri" panose="020F0502020204030204" pitchFamily="34" charset="0"/>
              </a:rPr>
              <a:t>Elektrik Kıvılcımlar, Mekanik Kıvılcımlar, Elektrostatik deşarj,  Sürtünme Kıvılcımı, Atmosferik Elektriklenme, Sıcak Yüzeyler, Alev ve sıcak gazlar, Yıldırım Düşmesi.</a:t>
            </a:r>
          </a:p>
          <a:p>
            <a:pPr marL="0" indent="0" algn="just">
              <a:buNone/>
            </a:pPr>
            <a:endParaRPr lang="tr-TR" sz="1800" dirty="0" smtClean="0">
              <a:latin typeface="Calibri" panose="020F0502020204030204" pitchFamily="34" charset="0"/>
            </a:endParaRPr>
          </a:p>
          <a:p>
            <a:pPr marL="0" indent="0" algn="just">
              <a:buNone/>
            </a:pPr>
            <a:r>
              <a:rPr lang="tr-TR" sz="1800" dirty="0" smtClean="0">
                <a:solidFill>
                  <a:srgbClr val="FF0000"/>
                </a:solidFill>
                <a:latin typeface="Calibri" panose="020F0502020204030204" pitchFamily="34" charset="0"/>
              </a:rPr>
              <a:t>Üçüncül Önlem: </a:t>
            </a:r>
            <a:r>
              <a:rPr lang="tr-TR" sz="1800" dirty="0" smtClean="0">
                <a:latin typeface="Calibri" panose="020F0502020204030204" pitchFamily="34" charset="0"/>
              </a:rPr>
              <a:t>Patlamanın etkisini sınırlamak</a:t>
            </a:r>
          </a:p>
          <a:p>
            <a:pPr marL="0" indent="0" algn="just">
              <a:buNone/>
            </a:pPr>
            <a:r>
              <a:rPr lang="tr-TR" sz="1800" dirty="0" smtClean="0">
                <a:latin typeface="Calibri" panose="020F0502020204030204" pitchFamily="34" charset="0"/>
              </a:rPr>
              <a:t>Patlamaya Dayanıklı Yapı, Patlamayı Bastırma, Patlamanın Diğer Alanlara Yayılmasını Önleme, Söndürme Tesisatı Kullanma.</a:t>
            </a:r>
          </a:p>
        </p:txBody>
      </p:sp>
    </p:spTree>
    <p:extLst>
      <p:ext uri="{BB962C8B-B14F-4D97-AF65-F5344CB8AC3E}">
        <p14:creationId xmlns:p14="http://schemas.microsoft.com/office/powerpoint/2010/main" val="2850836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71055" y="685801"/>
            <a:ext cx="8229600" cy="3657600"/>
          </a:xfrm>
        </p:spPr>
        <p:txBody>
          <a:bodyPr/>
          <a:lstStyle/>
          <a:p>
            <a:r>
              <a:rPr lang="tr-TR" altLang="tr-TR" sz="1800" dirty="0" smtClean="0">
                <a:latin typeface="Calibri" panose="020F0502020204030204" pitchFamily="34" charset="0"/>
              </a:rPr>
              <a:t>Toz halindeki katı parçacıkların da havayla (oksijenle) belirli oranlarda karışması patlayıcı ortam oluşturmaktadır.</a:t>
            </a:r>
          </a:p>
          <a:p>
            <a:r>
              <a:rPr lang="tr-TR" altLang="tr-TR" sz="1800" dirty="0" smtClean="0">
                <a:latin typeface="Calibri" panose="020F0502020204030204" pitchFamily="34" charset="0"/>
              </a:rPr>
              <a:t>Ateşleyici bir kaynak etkisiyle bu toz parçacıkları yanmaya başlar ve civardaki toz ve hava karışımlarını da ateşleyerek seri patlamalar haline dönüşebilirler.</a:t>
            </a:r>
          </a:p>
          <a:p>
            <a:r>
              <a:rPr lang="tr-TR" altLang="tr-TR" sz="1800" dirty="0" smtClean="0">
                <a:latin typeface="Calibri" panose="020F0502020204030204" pitchFamily="34" charset="0"/>
              </a:rPr>
              <a:t>Bir tozun patlaması için yanabilir olması gerekir ancak her yanıcı toz patlar anlamına gelmez. Patlama için belirli konsantrasyon limitleri vardır ki buna patlama aralıkları denir. Bu aralıkların altındaki ve üstündeki konsantrasyonlarda patlama olmaz.</a:t>
            </a:r>
          </a:p>
          <a:p>
            <a:r>
              <a:rPr lang="tr-TR" altLang="tr-TR" sz="1800" dirty="0" smtClean="0">
                <a:latin typeface="Calibri" panose="020F0502020204030204" pitchFamily="34" charset="0"/>
              </a:rPr>
              <a:t>Patlayıcı toz ortamı; toz bulutu veya yüzeyde tabaka şeklinde oluşabilir.</a:t>
            </a:r>
          </a:p>
          <a:p>
            <a:r>
              <a:rPr lang="tr-TR" altLang="tr-TR" sz="1800" dirty="0" smtClean="0">
                <a:latin typeface="Calibri" panose="020F0502020204030204" pitchFamily="34" charset="0"/>
              </a:rPr>
              <a:t>Toz patlamaları, gaz patlamalarından çok daha yıkıcı ve tahrip edicidir.</a:t>
            </a:r>
          </a:p>
          <a:p>
            <a:r>
              <a:rPr lang="tr-TR" altLang="tr-TR" sz="1800" dirty="0" smtClean="0">
                <a:latin typeface="Calibri" panose="020F0502020204030204" pitchFamily="34" charset="0"/>
              </a:rPr>
              <a:t>Toz patlaması, çevrede başka toz bulutları oluşturabileceği için zincirleme şeklinde bir patlama reaksiyonunun meydana gelmesi mümkündür.</a:t>
            </a:r>
          </a:p>
          <a:p>
            <a:endParaRPr lang="tr-TR" altLang="tr-TR" sz="1800" dirty="0" smtClean="0">
              <a:latin typeface="Calibri" panose="020F0502020204030204" pitchFamily="34" charset="0"/>
            </a:endParaRPr>
          </a:p>
          <a:p>
            <a:endParaRPr lang="tr-TR" altLang="tr-TR" sz="1800" dirty="0" smtClean="0">
              <a:latin typeface="Calibri" panose="020F0502020204030204" pitchFamily="34" charset="0"/>
            </a:endParaRPr>
          </a:p>
          <a:p>
            <a:endParaRPr lang="tr-TR" altLang="tr-TR" sz="1800" dirty="0">
              <a:latin typeface="Calibri" panose="020F0502020204030204" pitchFamily="34" charset="0"/>
            </a:endParaRPr>
          </a:p>
        </p:txBody>
      </p:sp>
      <p:sp>
        <p:nvSpPr>
          <p:cNvPr id="6"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Tozlu Hava</a:t>
            </a:r>
            <a:endParaRPr lang="tr-T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411162"/>
          </a:xfrm>
        </p:spPr>
        <p:txBody>
          <a:bodyPr/>
          <a:lstStyle/>
          <a:p>
            <a:r>
              <a:rPr lang="tr-TR" sz="2000" b="1" dirty="0" smtClean="0"/>
              <a:t>33 / Kapalı Alanlarda Çalışmalarda İş Sağlığı ve Güvenliği</a:t>
            </a: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065" y="1156879"/>
            <a:ext cx="8254736" cy="4102310"/>
          </a:xfrm>
          <a:prstGeom prst="rect">
            <a:avLst/>
          </a:prstGeom>
        </p:spPr>
      </p:pic>
    </p:spTree>
    <p:extLst>
      <p:ext uri="{BB962C8B-B14F-4D97-AF65-F5344CB8AC3E}">
        <p14:creationId xmlns:p14="http://schemas.microsoft.com/office/powerpoint/2010/main" val="1496609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Tozlu Ortamlardaki Patlama Kaynakları</a:t>
            </a:r>
            <a:endParaRPr lang="tr-TR" sz="20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660" y="1371600"/>
            <a:ext cx="8292905" cy="4585396"/>
          </a:xfrm>
          <a:prstGeom prst="rect">
            <a:avLst/>
          </a:prstGeom>
        </p:spPr>
      </p:pic>
    </p:spTree>
    <p:extLst>
      <p:ext uri="{BB962C8B-B14F-4D97-AF65-F5344CB8AC3E}">
        <p14:creationId xmlns:p14="http://schemas.microsoft.com/office/powerpoint/2010/main" val="3868273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Tozlu Ortamlardaki Ateşleme Kaynakları</a:t>
            </a:r>
            <a:endParaRPr lang="tr-TR" sz="20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60586"/>
            <a:ext cx="8229600" cy="4653927"/>
          </a:xfrm>
          <a:prstGeom prst="rect">
            <a:avLst/>
          </a:prstGeom>
        </p:spPr>
      </p:pic>
    </p:spTree>
    <p:extLst>
      <p:ext uri="{BB962C8B-B14F-4D97-AF65-F5344CB8AC3E}">
        <p14:creationId xmlns:p14="http://schemas.microsoft.com/office/powerpoint/2010/main" val="620221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ChangeArrowheads="1"/>
          </p:cNvSpPr>
          <p:nvPr/>
        </p:nvSpPr>
        <p:spPr bwMode="auto">
          <a:xfrm>
            <a:off x="228600" y="685800"/>
            <a:ext cx="8534400" cy="60960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1"/>
                </a:solidFill>
                <a:latin typeface="Comic Sans MS" panose="030F0702030302020204" pitchFamily="66" charset="0"/>
              </a:defRPr>
            </a:lvl1pPr>
            <a:lvl2pPr algn="ctr">
              <a:defRPr sz="4400">
                <a:solidFill>
                  <a:schemeClr val="tx1"/>
                </a:solidFill>
                <a:latin typeface="Comic Sans MS" panose="030F0702030302020204" pitchFamily="66" charset="0"/>
              </a:defRPr>
            </a:lvl2pPr>
            <a:lvl3pPr algn="ctr">
              <a:defRPr sz="4400">
                <a:solidFill>
                  <a:schemeClr val="tx1"/>
                </a:solidFill>
                <a:latin typeface="Comic Sans MS" panose="030F0702030302020204" pitchFamily="66" charset="0"/>
              </a:defRPr>
            </a:lvl3pPr>
            <a:lvl4pPr algn="ctr">
              <a:defRPr sz="4400">
                <a:solidFill>
                  <a:schemeClr val="tx1"/>
                </a:solidFill>
                <a:latin typeface="Comic Sans MS" panose="030F0702030302020204" pitchFamily="66" charset="0"/>
              </a:defRPr>
            </a:lvl4pPr>
            <a:lvl5pPr algn="ctr">
              <a:defRPr sz="4400">
                <a:solidFill>
                  <a:schemeClr val="tx1"/>
                </a:solidFill>
                <a:latin typeface="Comic Sans MS" panose="030F0702030302020204" pitchFamily="66" charset="0"/>
              </a:defRPr>
            </a:lvl5pPr>
            <a:lvl6pPr marL="457200" algn="ctr" fontAlgn="base">
              <a:spcBef>
                <a:spcPct val="0"/>
              </a:spcBef>
              <a:spcAft>
                <a:spcPct val="0"/>
              </a:spcAft>
              <a:defRPr sz="4400">
                <a:solidFill>
                  <a:schemeClr val="tx1"/>
                </a:solidFill>
                <a:latin typeface="Comic Sans MS" panose="030F0702030302020204" pitchFamily="66" charset="0"/>
              </a:defRPr>
            </a:lvl6pPr>
            <a:lvl7pPr marL="914400" algn="ctr" fontAlgn="base">
              <a:spcBef>
                <a:spcPct val="0"/>
              </a:spcBef>
              <a:spcAft>
                <a:spcPct val="0"/>
              </a:spcAft>
              <a:defRPr sz="4400">
                <a:solidFill>
                  <a:schemeClr val="tx1"/>
                </a:solidFill>
                <a:latin typeface="Comic Sans MS" panose="030F0702030302020204" pitchFamily="66" charset="0"/>
              </a:defRPr>
            </a:lvl7pPr>
            <a:lvl8pPr marL="1371600" algn="ctr" fontAlgn="base">
              <a:spcBef>
                <a:spcPct val="0"/>
              </a:spcBef>
              <a:spcAft>
                <a:spcPct val="0"/>
              </a:spcAft>
              <a:defRPr sz="4400">
                <a:solidFill>
                  <a:schemeClr val="tx1"/>
                </a:solidFill>
                <a:latin typeface="Comic Sans MS" panose="030F0702030302020204" pitchFamily="66" charset="0"/>
              </a:defRPr>
            </a:lvl8pPr>
            <a:lvl9pPr marL="1828800" algn="ctr" fontAlgn="base">
              <a:spcBef>
                <a:spcPct val="0"/>
              </a:spcBef>
              <a:spcAft>
                <a:spcPct val="0"/>
              </a:spcAft>
              <a:defRPr sz="4400">
                <a:solidFill>
                  <a:schemeClr val="tx1"/>
                </a:solidFill>
                <a:latin typeface="Comic Sans MS" panose="030F0702030302020204" pitchFamily="66" charset="0"/>
              </a:defRPr>
            </a:lvl9pPr>
          </a:lstStyle>
          <a:p>
            <a:pPr algn="l"/>
            <a:r>
              <a:rPr lang="tr-TR" altLang="tr-TR" sz="1800" dirty="0" smtClean="0">
                <a:latin typeface="Calibri" panose="020F0502020204030204" pitchFamily="34" charset="0"/>
              </a:rPr>
              <a:t>Gaz, buhar ve sis halindeki parlayıcı maddelerin hava ile karışımından oluşan patlayıcı ortamın:</a:t>
            </a:r>
          </a:p>
          <a:p>
            <a:pPr algn="l"/>
            <a:endParaRPr lang="tr-TR" altLang="tr-TR" sz="1800" dirty="0" smtClean="0">
              <a:solidFill>
                <a:srgbClr val="FF0000"/>
              </a:solidFill>
              <a:latin typeface="Calibri" panose="020F0502020204030204" pitchFamily="34" charset="0"/>
            </a:endParaRPr>
          </a:p>
          <a:p>
            <a:pPr algn="l"/>
            <a:r>
              <a:rPr lang="tr-TR" altLang="tr-TR" sz="1800" dirty="0" smtClean="0">
                <a:solidFill>
                  <a:srgbClr val="FF0000"/>
                </a:solidFill>
                <a:latin typeface="Calibri" panose="020F0502020204030204" pitchFamily="34" charset="0"/>
              </a:rPr>
              <a:t>Bölge 0:</a:t>
            </a:r>
            <a:r>
              <a:rPr lang="tr-TR" altLang="tr-TR" sz="1800" dirty="0" smtClean="0">
                <a:latin typeface="Calibri" panose="020F0502020204030204" pitchFamily="34" charset="0"/>
              </a:rPr>
              <a:t> sürekli olarak veya uzun süreli ya da sık sık oluştuğu yerler.</a:t>
            </a:r>
          </a:p>
          <a:p>
            <a:pPr algn="l"/>
            <a:endParaRPr lang="tr-TR" altLang="tr-TR" sz="1800" dirty="0" smtClean="0">
              <a:latin typeface="Calibri" panose="020F0502020204030204" pitchFamily="34" charset="0"/>
            </a:endParaRPr>
          </a:p>
          <a:p>
            <a:pPr algn="l"/>
            <a:r>
              <a:rPr lang="tr-TR" altLang="tr-TR" sz="1800" dirty="0" smtClean="0">
                <a:solidFill>
                  <a:srgbClr val="FF0000"/>
                </a:solidFill>
                <a:latin typeface="Calibri" panose="020F0502020204030204" pitchFamily="34" charset="0"/>
              </a:rPr>
              <a:t>Bölge 1:</a:t>
            </a:r>
            <a:r>
              <a:rPr lang="tr-TR" altLang="tr-TR" sz="1800" dirty="0" smtClean="0">
                <a:latin typeface="Calibri" panose="020F0502020204030204" pitchFamily="34" charset="0"/>
              </a:rPr>
              <a:t> ara sıra meydana gelme ihtimali olan yerler.</a:t>
            </a:r>
          </a:p>
          <a:p>
            <a:pPr algn="l"/>
            <a:endParaRPr lang="tr-TR" altLang="tr-TR" sz="1800" dirty="0" smtClean="0">
              <a:latin typeface="Calibri" panose="020F0502020204030204" pitchFamily="34" charset="0"/>
            </a:endParaRPr>
          </a:p>
          <a:p>
            <a:pPr algn="l"/>
            <a:r>
              <a:rPr lang="tr-TR" altLang="tr-TR" sz="1800" dirty="0" smtClean="0">
                <a:solidFill>
                  <a:srgbClr val="FF0000"/>
                </a:solidFill>
                <a:latin typeface="Calibri" panose="020F0502020204030204" pitchFamily="34" charset="0"/>
              </a:rPr>
              <a:t>Bölge 2:</a:t>
            </a:r>
            <a:r>
              <a:rPr lang="tr-TR" altLang="tr-TR" sz="1800" dirty="0" smtClean="0">
                <a:latin typeface="Calibri" panose="020F0502020204030204" pitchFamily="34" charset="0"/>
              </a:rPr>
              <a:t> oluşma ihtimali olmayan yerler ya da patlayıcı ortamın çok kısa bir süre için kalıcı olduğu  yerler</a:t>
            </a:r>
          </a:p>
          <a:p>
            <a:pPr algn="l"/>
            <a:endParaRPr lang="tr-TR" altLang="tr-TR" sz="1800" dirty="0" smtClean="0">
              <a:latin typeface="Calibri" panose="020F0502020204030204" pitchFamily="34" charset="0"/>
            </a:endParaRPr>
          </a:p>
          <a:p>
            <a:pPr algn="l"/>
            <a:r>
              <a:rPr lang="tr-TR" altLang="tr-TR" sz="1800" dirty="0" smtClean="0">
                <a:latin typeface="Calibri" panose="020F0502020204030204" pitchFamily="34" charset="0"/>
              </a:rPr>
              <a:t>Havada bulut halinde bulunan yanıcı tozların,</a:t>
            </a:r>
          </a:p>
          <a:p>
            <a:pPr algn="l"/>
            <a:endParaRPr lang="tr-TR" altLang="tr-TR" sz="1800" dirty="0" smtClean="0">
              <a:latin typeface="Calibri" panose="020F0502020204030204" pitchFamily="34" charset="0"/>
            </a:endParaRPr>
          </a:p>
          <a:p>
            <a:pPr algn="l"/>
            <a:r>
              <a:rPr lang="tr-TR" altLang="tr-TR" sz="1800" dirty="0" smtClean="0">
                <a:solidFill>
                  <a:srgbClr val="FF0000"/>
                </a:solidFill>
                <a:latin typeface="Calibri" panose="020F0502020204030204" pitchFamily="34" charset="0"/>
              </a:rPr>
              <a:t>Bölge 20:</a:t>
            </a:r>
            <a:r>
              <a:rPr lang="tr-TR" altLang="tr-TR" sz="1800" dirty="0" smtClean="0">
                <a:latin typeface="Calibri" panose="020F0502020204030204" pitchFamily="34" charset="0"/>
              </a:rPr>
              <a:t> sürekli olarak veya uzun süreli ya da sık sık patlayıcı ortam oluşabildiği yerler.</a:t>
            </a:r>
          </a:p>
          <a:p>
            <a:pPr algn="l"/>
            <a:endParaRPr lang="tr-TR" altLang="tr-TR" sz="1800" dirty="0" smtClean="0">
              <a:latin typeface="Calibri" panose="020F0502020204030204" pitchFamily="34" charset="0"/>
            </a:endParaRPr>
          </a:p>
          <a:p>
            <a:pPr algn="l"/>
            <a:r>
              <a:rPr lang="tr-TR" altLang="tr-TR" sz="1800" dirty="0" smtClean="0">
                <a:solidFill>
                  <a:srgbClr val="FF0000"/>
                </a:solidFill>
                <a:latin typeface="Calibri" panose="020F0502020204030204" pitchFamily="34" charset="0"/>
              </a:rPr>
              <a:t>Bölge 21:</a:t>
            </a:r>
            <a:r>
              <a:rPr lang="tr-TR" altLang="tr-TR" sz="1800" dirty="0" smtClean="0">
                <a:latin typeface="Calibri" panose="020F0502020204030204" pitchFamily="34" charset="0"/>
              </a:rPr>
              <a:t> ara sıra patlayıcı ortam oluşturabileceği yerler.</a:t>
            </a:r>
          </a:p>
          <a:p>
            <a:pPr algn="l"/>
            <a:endParaRPr lang="tr-TR" altLang="tr-TR" sz="2000" dirty="0" smtClean="0">
              <a:latin typeface="Calibri" panose="020F0502020204030204" pitchFamily="34" charset="0"/>
            </a:endParaRPr>
          </a:p>
          <a:p>
            <a:pPr algn="l"/>
            <a:r>
              <a:rPr lang="tr-TR" altLang="tr-TR" sz="1800" dirty="0" smtClean="0">
                <a:solidFill>
                  <a:srgbClr val="FF0000"/>
                </a:solidFill>
                <a:latin typeface="Calibri" panose="020F0502020204030204" pitchFamily="34" charset="0"/>
              </a:rPr>
              <a:t>Bölge 22:</a:t>
            </a:r>
            <a:r>
              <a:rPr lang="tr-TR" altLang="tr-TR" sz="1800" dirty="0" smtClean="0">
                <a:latin typeface="Calibri" panose="020F0502020204030204" pitchFamily="34" charset="0"/>
              </a:rPr>
              <a:t> patlama ortamı oluşma ihtimali olmayan yerler ya da patlayıcı ortamın çok kısa bir süre için kalıcı olduğu yerler.</a:t>
            </a:r>
            <a:endParaRPr lang="tr-TR" altLang="tr-TR" sz="1800" dirty="0">
              <a:latin typeface="Calibri" panose="020F0502020204030204" pitchFamily="34" charset="0"/>
            </a:endParaRPr>
          </a:p>
        </p:txBody>
      </p:sp>
      <p:sp>
        <p:nvSpPr>
          <p:cNvPr id="8"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Tehlikeli Yerlerin Sınıflandırılması</a:t>
            </a:r>
            <a:endParaRPr lang="tr-TR" sz="2000" dirty="0"/>
          </a:p>
        </p:txBody>
      </p:sp>
    </p:spTree>
    <p:extLst>
      <p:ext uri="{BB962C8B-B14F-4D97-AF65-F5344CB8AC3E}">
        <p14:creationId xmlns:p14="http://schemas.microsoft.com/office/powerpoint/2010/main" val="40393078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sz="half" idx="1"/>
          </p:nvPr>
        </p:nvSpPr>
        <p:spPr>
          <a:xfrm>
            <a:off x="457200" y="1219199"/>
            <a:ext cx="8229600" cy="3581401"/>
          </a:xfrm>
        </p:spPr>
        <p:txBody>
          <a:bodyPr/>
          <a:lstStyle/>
          <a:p>
            <a:pPr marL="0" indent="0">
              <a:lnSpc>
                <a:spcPct val="90000"/>
              </a:lnSpc>
              <a:buNone/>
            </a:pPr>
            <a:r>
              <a:rPr lang="tr-TR" altLang="tr-TR" sz="1800" dirty="0" smtClean="0">
                <a:latin typeface="Calibri" panose="020F0502020204030204" pitchFamily="34" charset="0"/>
              </a:rPr>
              <a:t>Patlayıcı </a:t>
            </a:r>
            <a:r>
              <a:rPr lang="tr-TR" altLang="tr-TR" sz="1800" dirty="0">
                <a:latin typeface="Calibri" panose="020F0502020204030204" pitchFamily="34" charset="0"/>
              </a:rPr>
              <a:t>ortam oluşabilecek yerler için </a:t>
            </a:r>
            <a:r>
              <a:rPr lang="tr-TR" altLang="tr-TR" sz="1800" dirty="0">
                <a:solidFill>
                  <a:srgbClr val="FFC000"/>
                </a:solidFill>
                <a:latin typeface="Calibri" panose="020F0502020204030204" pitchFamily="34" charset="0"/>
              </a:rPr>
              <a:t>Uyarı İşareti</a:t>
            </a:r>
            <a:r>
              <a:rPr lang="tr-TR" altLang="tr-TR" sz="1800" dirty="0">
                <a:latin typeface="Calibri" panose="020F0502020204030204" pitchFamily="34" charset="0"/>
              </a:rPr>
              <a:t> aşağıda belirtilen şekil ve renklerde olacaktır.</a:t>
            </a:r>
          </a:p>
          <a:p>
            <a:pPr>
              <a:lnSpc>
                <a:spcPct val="90000"/>
              </a:lnSpc>
              <a:buFontTx/>
              <a:buNone/>
            </a:pPr>
            <a:endParaRPr lang="tr-TR" altLang="tr-TR" sz="1800" dirty="0">
              <a:latin typeface="Calibri" panose="020F0502020204030204" pitchFamily="34" charset="0"/>
            </a:endParaRPr>
          </a:p>
          <a:p>
            <a:pPr>
              <a:lnSpc>
                <a:spcPct val="90000"/>
              </a:lnSpc>
              <a:buFontTx/>
              <a:buNone/>
            </a:pPr>
            <a:endParaRPr lang="tr-TR" altLang="tr-TR" sz="1800" dirty="0">
              <a:latin typeface="Calibri" panose="020F0502020204030204" pitchFamily="34" charset="0"/>
            </a:endParaRPr>
          </a:p>
          <a:p>
            <a:pPr>
              <a:lnSpc>
                <a:spcPct val="90000"/>
              </a:lnSpc>
              <a:buFontTx/>
              <a:buNone/>
            </a:pPr>
            <a:endParaRPr lang="tr-TR" altLang="tr-TR" sz="1800" dirty="0">
              <a:latin typeface="Calibri" panose="020F0502020204030204" pitchFamily="34" charset="0"/>
            </a:endParaRPr>
          </a:p>
          <a:p>
            <a:pPr>
              <a:lnSpc>
                <a:spcPct val="90000"/>
              </a:lnSpc>
              <a:buFontTx/>
              <a:buNone/>
            </a:pPr>
            <a:endParaRPr lang="tr-TR" altLang="tr-TR" sz="1800" dirty="0">
              <a:latin typeface="Calibri" panose="020F0502020204030204" pitchFamily="34" charset="0"/>
            </a:endParaRPr>
          </a:p>
          <a:p>
            <a:pPr>
              <a:lnSpc>
                <a:spcPct val="90000"/>
              </a:lnSpc>
              <a:buFontTx/>
              <a:buNone/>
            </a:pPr>
            <a:r>
              <a:rPr lang="tr-TR" altLang="tr-TR" sz="1800" dirty="0">
                <a:latin typeface="Calibri" panose="020F0502020204030204" pitchFamily="34" charset="0"/>
              </a:rPr>
              <a:t>	</a:t>
            </a:r>
            <a:endParaRPr lang="tr-TR" altLang="tr-TR" sz="1800" dirty="0" smtClean="0">
              <a:latin typeface="Calibri" panose="020F0502020204030204" pitchFamily="34" charset="0"/>
            </a:endParaRPr>
          </a:p>
          <a:p>
            <a:pPr>
              <a:lnSpc>
                <a:spcPct val="90000"/>
              </a:lnSpc>
              <a:buFontTx/>
              <a:buNone/>
            </a:pPr>
            <a:r>
              <a:rPr lang="tr-TR" altLang="tr-TR" sz="1800" dirty="0" smtClean="0">
                <a:solidFill>
                  <a:srgbClr val="FFC000"/>
                </a:solidFill>
                <a:latin typeface="Calibri" panose="020F0502020204030204" pitchFamily="34" charset="0"/>
              </a:rPr>
              <a:t>Uyarı </a:t>
            </a:r>
            <a:r>
              <a:rPr lang="tr-TR" altLang="tr-TR" sz="1800" dirty="0">
                <a:solidFill>
                  <a:srgbClr val="FFC000"/>
                </a:solidFill>
                <a:latin typeface="Calibri" panose="020F0502020204030204" pitchFamily="34" charset="0"/>
              </a:rPr>
              <a:t>İşareti;</a:t>
            </a:r>
          </a:p>
          <a:p>
            <a:pPr>
              <a:lnSpc>
                <a:spcPct val="90000"/>
              </a:lnSpc>
              <a:buFont typeface="Wingdings" panose="05000000000000000000" pitchFamily="2" charset="2"/>
              <a:buChar char="Ø"/>
            </a:pPr>
            <a:r>
              <a:rPr lang="tr-TR" altLang="tr-TR" sz="1800" dirty="0">
                <a:latin typeface="Calibri" panose="020F0502020204030204" pitchFamily="34" charset="0"/>
              </a:rPr>
              <a:t>Üçgen şeklinde , </a:t>
            </a:r>
          </a:p>
          <a:p>
            <a:pPr>
              <a:lnSpc>
                <a:spcPct val="90000"/>
              </a:lnSpc>
              <a:buFont typeface="Wingdings" panose="05000000000000000000" pitchFamily="2" charset="2"/>
              <a:buChar char="Ø"/>
            </a:pPr>
            <a:r>
              <a:rPr lang="tr-TR" altLang="tr-TR" sz="1800" dirty="0">
                <a:latin typeface="Calibri" panose="020F0502020204030204" pitchFamily="34" charset="0"/>
              </a:rPr>
              <a:t>Siyah kenarlar ve sarı zemin üzerine siyah yazı, </a:t>
            </a:r>
          </a:p>
          <a:p>
            <a:pPr>
              <a:lnSpc>
                <a:spcPct val="90000"/>
              </a:lnSpc>
              <a:buFont typeface="Wingdings" panose="05000000000000000000" pitchFamily="2" charset="2"/>
              <a:buChar char="Ø"/>
            </a:pPr>
            <a:r>
              <a:rPr lang="tr-TR" altLang="tr-TR" sz="1800" dirty="0">
                <a:latin typeface="Calibri" panose="020F0502020204030204" pitchFamily="34" charset="0"/>
              </a:rPr>
              <a:t>Sarı zemin, işaret alanının en az %</a:t>
            </a:r>
            <a:r>
              <a:rPr lang="tr-TR" altLang="tr-TR" sz="1800" dirty="0" smtClean="0">
                <a:latin typeface="Calibri" panose="020F0502020204030204" pitchFamily="34" charset="0"/>
              </a:rPr>
              <a:t>50’si </a:t>
            </a:r>
            <a:r>
              <a:rPr lang="tr-TR" altLang="tr-TR" sz="1800" dirty="0">
                <a:latin typeface="Calibri" panose="020F0502020204030204" pitchFamily="34" charset="0"/>
              </a:rPr>
              <a:t>kadar olacaktır. </a:t>
            </a:r>
          </a:p>
        </p:txBody>
      </p:sp>
      <p:pic>
        <p:nvPicPr>
          <p:cNvPr id="66564" name="Picture 4" descr="patlayic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692236" y="1905000"/>
            <a:ext cx="1782763" cy="1214438"/>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Tehlikeli Yerlerin İşaretlenmesi</a:t>
            </a:r>
            <a:endParaRPr lang="tr-TR" sz="2000" dirty="0"/>
          </a:p>
        </p:txBody>
      </p:sp>
    </p:spTree>
    <p:extLst>
      <p:ext uri="{BB962C8B-B14F-4D97-AF65-F5344CB8AC3E}">
        <p14:creationId xmlns:p14="http://schemas.microsoft.com/office/powerpoint/2010/main" val="10123207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Aydınlatma</a:t>
            </a:r>
            <a:endParaRPr lang="tr-TR" sz="2000" dirty="0"/>
          </a:p>
        </p:txBody>
      </p:sp>
      <p:sp>
        <p:nvSpPr>
          <p:cNvPr id="5" name="Dikdörtgen 4"/>
          <p:cNvSpPr/>
          <p:nvPr/>
        </p:nvSpPr>
        <p:spPr>
          <a:xfrm>
            <a:off x="457200" y="685800"/>
            <a:ext cx="8229600" cy="2949525"/>
          </a:xfrm>
          <a:prstGeom prst="rect">
            <a:avLst/>
          </a:prstGeom>
        </p:spPr>
        <p:txBody>
          <a:bodyPr wrap="square">
            <a:spAutoFit/>
          </a:bodyPr>
          <a:lstStyle/>
          <a:p>
            <a:pPr marL="285750" indent="-285750">
              <a:lnSpc>
                <a:spcPct val="150000"/>
              </a:lnSpc>
              <a:buFont typeface="Arial" panose="020B0604020202020204" pitchFamily="34" charset="0"/>
              <a:buChar char="•"/>
            </a:pPr>
            <a:r>
              <a:rPr lang="tr-TR" dirty="0" smtClean="0"/>
              <a:t>İşyerinin yapılan işe uygun olarak aydınlatılması gereklidir. </a:t>
            </a:r>
          </a:p>
          <a:p>
            <a:pPr marL="285750" indent="-285750">
              <a:lnSpc>
                <a:spcPct val="150000"/>
              </a:lnSpc>
              <a:buFont typeface="Arial" panose="020B0604020202020204" pitchFamily="34" charset="0"/>
              <a:buChar char="•"/>
            </a:pPr>
            <a:r>
              <a:rPr lang="tr-TR" dirty="0" smtClean="0"/>
              <a:t>Aydınlatmanın uygun ve yeterli olması, çalışanları psikolojik olarak etkilediği gibi, iş veriminin artmasına da vesile olur.</a:t>
            </a:r>
          </a:p>
          <a:p>
            <a:pPr marL="285750" indent="-285750">
              <a:lnSpc>
                <a:spcPct val="150000"/>
              </a:lnSpc>
              <a:buFont typeface="Arial" panose="020B0604020202020204" pitchFamily="34" charset="0"/>
              <a:buChar char="•"/>
            </a:pPr>
            <a:r>
              <a:rPr lang="tr-TR" dirty="0" smtClean="0"/>
              <a:t>İş kazalarının önlenmesi  ortam özelliklerinin görülebilir olması açısından aydınlatma çok önemlidir.</a:t>
            </a:r>
          </a:p>
          <a:p>
            <a:pPr marL="285750" indent="-285750">
              <a:lnSpc>
                <a:spcPct val="150000"/>
              </a:lnSpc>
              <a:buFont typeface="Arial" panose="020B0604020202020204" pitchFamily="34" charset="0"/>
              <a:buChar char="•"/>
            </a:pPr>
            <a:r>
              <a:rPr lang="tr-TR" dirty="0" smtClean="0"/>
              <a:t>Bir işyerinde aydınlatmanın yetersiz olması, yorgunluklara, göz bozukluklarına ve baş ağrılarına sebebiyet vermeye başlar</a:t>
            </a:r>
            <a:endParaRPr lang="tr-TR" dirty="0"/>
          </a:p>
        </p:txBody>
      </p:sp>
    </p:spTree>
    <p:extLst>
      <p:ext uri="{BB962C8B-B14F-4D97-AF65-F5344CB8AC3E}">
        <p14:creationId xmlns:p14="http://schemas.microsoft.com/office/powerpoint/2010/main" val="28342322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Parça Büyüklüğüne Göre Aydınlatma Değerleri</a:t>
            </a:r>
            <a:endParaRPr lang="tr-TR" sz="2000" dirty="0"/>
          </a:p>
        </p:txBody>
      </p:sp>
      <p:sp>
        <p:nvSpPr>
          <p:cNvPr id="2" name="Dikdörtgen 1"/>
          <p:cNvSpPr/>
          <p:nvPr/>
        </p:nvSpPr>
        <p:spPr>
          <a:xfrm>
            <a:off x="381000" y="698480"/>
            <a:ext cx="8305800" cy="923330"/>
          </a:xfrm>
          <a:prstGeom prst="rect">
            <a:avLst/>
          </a:prstGeom>
        </p:spPr>
        <p:txBody>
          <a:bodyPr wrap="square">
            <a:spAutoFit/>
          </a:bodyPr>
          <a:lstStyle/>
          <a:p>
            <a:r>
              <a:rPr lang="tr-TR" dirty="0" smtClean="0"/>
              <a:t>İşyerlerinde çalışılan parça büyüklüğüne göre aydınlatma değerleri aşağıda  belirtilmektedir:</a:t>
            </a:r>
          </a:p>
          <a:p>
            <a:endParaRPr lang="tr-TR" dirty="0"/>
          </a:p>
        </p:txBody>
      </p:sp>
      <p:graphicFrame>
        <p:nvGraphicFramePr>
          <p:cNvPr id="3" name="Tablo 2"/>
          <p:cNvGraphicFramePr>
            <a:graphicFrameLocks noGrp="1"/>
          </p:cNvGraphicFramePr>
          <p:nvPr>
            <p:extLst>
              <p:ext uri="{D42A27DB-BD31-4B8C-83A1-F6EECF244321}">
                <p14:modId xmlns:p14="http://schemas.microsoft.com/office/powerpoint/2010/main" val="772332568"/>
              </p:ext>
            </p:extLst>
          </p:nvPr>
        </p:nvGraphicFramePr>
        <p:xfrm>
          <a:off x="457200" y="1584960"/>
          <a:ext cx="8229600" cy="3139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tr-TR" dirty="0" smtClean="0">
                          <a:solidFill>
                            <a:srgbClr val="0070C0"/>
                          </a:solidFill>
                        </a:rPr>
                        <a:t>İŞLENEN PARÇA BÜYÜKLÜĞÜ</a:t>
                      </a:r>
                      <a:endParaRPr lang="tr-TR" dirty="0">
                        <a:solidFill>
                          <a:srgbClr val="0070C0"/>
                        </a:solidFill>
                      </a:endParaRPr>
                    </a:p>
                  </a:txBody>
                  <a:tcPr/>
                </a:tc>
                <a:tc>
                  <a:txBody>
                    <a:bodyPr/>
                    <a:lstStyle/>
                    <a:p>
                      <a:pPr algn="ctr"/>
                      <a:r>
                        <a:rPr lang="tr-TR" dirty="0" smtClean="0">
                          <a:solidFill>
                            <a:srgbClr val="0070C0"/>
                          </a:solidFill>
                        </a:rPr>
                        <a:t>İZİN</a:t>
                      </a:r>
                      <a:r>
                        <a:rPr lang="tr-TR" baseline="0" dirty="0" smtClean="0">
                          <a:solidFill>
                            <a:srgbClr val="0070C0"/>
                          </a:solidFill>
                        </a:rPr>
                        <a:t> VERİLEN MİNİMUM AYDINLATMA</a:t>
                      </a:r>
                    </a:p>
                    <a:p>
                      <a:pPr algn="ctr"/>
                      <a:r>
                        <a:rPr lang="tr-TR" baseline="0" dirty="0" smtClean="0">
                          <a:solidFill>
                            <a:srgbClr val="0070C0"/>
                          </a:solidFill>
                        </a:rPr>
                        <a:t>(lüks)</a:t>
                      </a:r>
                      <a:endParaRPr lang="tr-TR" dirty="0">
                        <a:solidFill>
                          <a:srgbClr val="0070C0"/>
                        </a:solidFill>
                      </a:endParaRPr>
                    </a:p>
                  </a:txBody>
                  <a:tcPr/>
                </a:tc>
                <a:tc>
                  <a:txBody>
                    <a:bodyPr/>
                    <a:lstStyle/>
                    <a:p>
                      <a:pPr algn="ctr"/>
                      <a:r>
                        <a:rPr lang="tr-TR" dirty="0" smtClean="0">
                          <a:solidFill>
                            <a:srgbClr val="0070C0"/>
                          </a:solidFill>
                        </a:rPr>
                        <a:t>ÖNERİLEN AYDINLATMA</a:t>
                      </a:r>
                    </a:p>
                    <a:p>
                      <a:pPr algn="ctr"/>
                      <a:r>
                        <a:rPr lang="tr-TR" dirty="0" smtClean="0">
                          <a:solidFill>
                            <a:srgbClr val="0070C0"/>
                          </a:solidFill>
                        </a:rPr>
                        <a:t>(lüks)</a:t>
                      </a:r>
                      <a:endParaRPr lang="tr-TR" dirty="0">
                        <a:solidFill>
                          <a:srgbClr val="0070C0"/>
                        </a:solidFill>
                      </a:endParaRPr>
                    </a:p>
                  </a:txBody>
                  <a:tcPr/>
                </a:tc>
              </a:tr>
              <a:tr h="370840">
                <a:tc>
                  <a:txBody>
                    <a:bodyPr/>
                    <a:lstStyle/>
                    <a:p>
                      <a:r>
                        <a:rPr lang="tr-TR" dirty="0" smtClean="0"/>
                        <a:t>0,2 mm’den küçük</a:t>
                      </a:r>
                      <a:endParaRPr lang="tr-TR" dirty="0"/>
                    </a:p>
                  </a:txBody>
                  <a:tcPr/>
                </a:tc>
                <a:tc>
                  <a:txBody>
                    <a:bodyPr/>
                    <a:lstStyle/>
                    <a:p>
                      <a:pPr algn="ctr"/>
                      <a:r>
                        <a:rPr lang="tr-TR" dirty="0" smtClean="0"/>
                        <a:t>200</a:t>
                      </a:r>
                      <a:endParaRPr lang="tr-TR" dirty="0"/>
                    </a:p>
                  </a:txBody>
                  <a:tcPr/>
                </a:tc>
                <a:tc>
                  <a:txBody>
                    <a:bodyPr/>
                    <a:lstStyle/>
                    <a:p>
                      <a:pPr algn="ctr"/>
                      <a:r>
                        <a:rPr lang="tr-TR" dirty="0" smtClean="0"/>
                        <a:t>280</a:t>
                      </a:r>
                      <a:endParaRPr lang="tr-TR" dirty="0"/>
                    </a:p>
                  </a:txBody>
                  <a:tcPr/>
                </a:tc>
              </a:tr>
              <a:tr h="370840">
                <a:tc>
                  <a:txBody>
                    <a:bodyPr/>
                    <a:lstStyle/>
                    <a:p>
                      <a:r>
                        <a:rPr lang="tr-TR" dirty="0" smtClean="0"/>
                        <a:t>0,2 mm - 1  mm</a:t>
                      </a:r>
                      <a:endParaRPr lang="tr-TR" dirty="0"/>
                    </a:p>
                  </a:txBody>
                  <a:tcPr/>
                </a:tc>
                <a:tc>
                  <a:txBody>
                    <a:bodyPr/>
                    <a:lstStyle/>
                    <a:p>
                      <a:pPr algn="ctr"/>
                      <a:r>
                        <a:rPr lang="tr-TR" dirty="0" smtClean="0"/>
                        <a:t>150</a:t>
                      </a:r>
                      <a:endParaRPr lang="tr-TR" dirty="0"/>
                    </a:p>
                  </a:txBody>
                  <a:tcPr/>
                </a:tc>
                <a:tc>
                  <a:txBody>
                    <a:bodyPr/>
                    <a:lstStyle/>
                    <a:p>
                      <a:pPr algn="ctr"/>
                      <a:r>
                        <a:rPr lang="tr-TR" dirty="0" smtClean="0"/>
                        <a:t>200</a:t>
                      </a:r>
                      <a:endParaRPr lang="tr-TR" dirty="0"/>
                    </a:p>
                  </a:txBody>
                  <a:tcPr/>
                </a:tc>
              </a:tr>
              <a:tr h="370840">
                <a:tc>
                  <a:txBody>
                    <a:bodyPr/>
                    <a:lstStyle/>
                    <a:p>
                      <a:r>
                        <a:rPr lang="tr-TR" dirty="0" smtClean="0"/>
                        <a:t>1  mm - 10 mm</a:t>
                      </a:r>
                      <a:endParaRPr lang="tr-TR" dirty="0"/>
                    </a:p>
                  </a:txBody>
                  <a:tcPr/>
                </a:tc>
                <a:tc>
                  <a:txBody>
                    <a:bodyPr/>
                    <a:lstStyle/>
                    <a:p>
                      <a:pPr algn="ctr"/>
                      <a:r>
                        <a:rPr lang="tr-TR" dirty="0" smtClean="0"/>
                        <a:t>100</a:t>
                      </a:r>
                      <a:endParaRPr lang="tr-TR" dirty="0"/>
                    </a:p>
                  </a:txBody>
                  <a:tcPr/>
                </a:tc>
                <a:tc>
                  <a:txBody>
                    <a:bodyPr/>
                    <a:lstStyle/>
                    <a:p>
                      <a:pPr algn="ctr"/>
                      <a:r>
                        <a:rPr lang="tr-TR" dirty="0" smtClean="0"/>
                        <a:t>150</a:t>
                      </a:r>
                      <a:endParaRPr lang="tr-TR" dirty="0"/>
                    </a:p>
                  </a:txBody>
                  <a:tcPr/>
                </a:tc>
              </a:tr>
              <a:tr h="370840">
                <a:tc>
                  <a:txBody>
                    <a:bodyPr/>
                    <a:lstStyle/>
                    <a:p>
                      <a:r>
                        <a:rPr lang="tr-TR" dirty="0" smtClean="0"/>
                        <a:t>10 mm – 100 mm</a:t>
                      </a:r>
                      <a:endParaRPr lang="tr-TR" dirty="0"/>
                    </a:p>
                  </a:txBody>
                  <a:tcPr/>
                </a:tc>
                <a:tc>
                  <a:txBody>
                    <a:bodyPr/>
                    <a:lstStyle/>
                    <a:p>
                      <a:pPr algn="ctr"/>
                      <a:r>
                        <a:rPr lang="tr-TR" dirty="0" smtClean="0"/>
                        <a:t>60</a:t>
                      </a:r>
                      <a:endParaRPr lang="tr-TR" dirty="0"/>
                    </a:p>
                  </a:txBody>
                  <a:tcPr/>
                </a:tc>
                <a:tc>
                  <a:txBody>
                    <a:bodyPr/>
                    <a:lstStyle/>
                    <a:p>
                      <a:pPr algn="ctr"/>
                      <a:r>
                        <a:rPr lang="tr-TR" dirty="0" smtClean="0"/>
                        <a:t>100</a:t>
                      </a:r>
                      <a:endParaRPr lang="tr-TR" dirty="0"/>
                    </a:p>
                  </a:txBody>
                  <a:tcPr/>
                </a:tc>
              </a:tr>
              <a:tr h="370840">
                <a:tc>
                  <a:txBody>
                    <a:bodyPr/>
                    <a:lstStyle/>
                    <a:p>
                      <a:r>
                        <a:rPr lang="tr-TR" dirty="0" smtClean="0"/>
                        <a:t>100 mm’den büyük</a:t>
                      </a:r>
                      <a:endParaRPr lang="tr-TR" dirty="0"/>
                    </a:p>
                  </a:txBody>
                  <a:tcPr/>
                </a:tc>
                <a:tc>
                  <a:txBody>
                    <a:bodyPr/>
                    <a:lstStyle/>
                    <a:p>
                      <a:pPr algn="ctr"/>
                      <a:r>
                        <a:rPr lang="tr-TR" dirty="0" smtClean="0"/>
                        <a:t>40</a:t>
                      </a:r>
                      <a:endParaRPr lang="tr-TR" dirty="0"/>
                    </a:p>
                  </a:txBody>
                  <a:tcPr/>
                </a:tc>
                <a:tc>
                  <a:txBody>
                    <a:bodyPr/>
                    <a:lstStyle/>
                    <a:p>
                      <a:pPr algn="ctr"/>
                      <a:r>
                        <a:rPr lang="tr-TR" dirty="0" smtClean="0"/>
                        <a:t>60</a:t>
                      </a:r>
                      <a:endParaRPr lang="tr-TR" dirty="0"/>
                    </a:p>
                  </a:txBody>
                  <a:tcPr/>
                </a:tc>
              </a:tr>
              <a:tr h="370840">
                <a:tc>
                  <a:txBody>
                    <a:bodyPr/>
                    <a:lstStyle/>
                    <a:p>
                      <a:r>
                        <a:rPr lang="tr-TR" dirty="0" smtClean="0"/>
                        <a:t>İri ve hacimce büyük</a:t>
                      </a:r>
                      <a:endParaRPr lang="tr-TR" dirty="0"/>
                    </a:p>
                  </a:txBody>
                  <a:tcPr/>
                </a:tc>
                <a:tc>
                  <a:txBody>
                    <a:bodyPr/>
                    <a:lstStyle/>
                    <a:p>
                      <a:pPr algn="ctr"/>
                      <a:r>
                        <a:rPr lang="tr-TR" dirty="0" smtClean="0"/>
                        <a:t>20</a:t>
                      </a:r>
                      <a:endParaRPr lang="tr-TR" dirty="0"/>
                    </a:p>
                  </a:txBody>
                  <a:tcPr/>
                </a:tc>
                <a:tc>
                  <a:txBody>
                    <a:bodyPr/>
                    <a:lstStyle/>
                    <a:p>
                      <a:pPr algn="ctr"/>
                      <a:r>
                        <a:rPr lang="tr-TR" dirty="0" smtClean="0"/>
                        <a:t>40</a:t>
                      </a:r>
                      <a:endParaRPr lang="tr-TR" dirty="0"/>
                    </a:p>
                  </a:txBody>
                  <a:tcPr/>
                </a:tc>
              </a:tr>
            </a:tbl>
          </a:graphicData>
        </a:graphic>
      </p:graphicFrame>
    </p:spTree>
    <p:extLst>
      <p:ext uri="{BB962C8B-B14F-4D97-AF65-F5344CB8AC3E}">
        <p14:creationId xmlns:p14="http://schemas.microsoft.com/office/powerpoint/2010/main" val="21813199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457200" y="685801"/>
            <a:ext cx="8229600" cy="2057400"/>
          </a:xfrm>
        </p:spPr>
        <p:txBody>
          <a:bodyPr/>
          <a:lstStyle/>
          <a:p>
            <a:pPr marL="0" indent="0">
              <a:buNone/>
            </a:pPr>
            <a:r>
              <a:rPr lang="tr-TR" altLang="tr-TR" sz="1800" dirty="0" smtClean="0">
                <a:latin typeface="Calibri" panose="020F0502020204030204" pitchFamily="34" charset="0"/>
              </a:rPr>
              <a:t>Kapalı alanlarda çalışma işlerinde çalışma sistemi aşağıdaki aşamalardan oluşturulmalıdır:</a:t>
            </a:r>
          </a:p>
          <a:p>
            <a:endParaRPr lang="tr-TR" altLang="tr-TR" sz="1800" dirty="0" smtClean="0">
              <a:latin typeface="Calibri" panose="020F0502020204030204" pitchFamily="34" charset="0"/>
            </a:endParaRPr>
          </a:p>
          <a:p>
            <a:r>
              <a:rPr lang="tr-TR" altLang="tr-TR" sz="1800" dirty="0" smtClean="0">
                <a:latin typeface="Calibri" panose="020F0502020204030204" pitchFamily="34" charset="0"/>
              </a:rPr>
              <a:t>İzin</a:t>
            </a:r>
          </a:p>
          <a:p>
            <a:r>
              <a:rPr lang="tr-TR" altLang="tr-TR" sz="1800" dirty="0" smtClean="0">
                <a:latin typeface="Calibri" panose="020F0502020204030204" pitchFamily="34" charset="0"/>
              </a:rPr>
              <a:t>Ölçüm</a:t>
            </a:r>
          </a:p>
          <a:p>
            <a:r>
              <a:rPr lang="tr-TR" altLang="tr-TR" sz="1800" dirty="0" smtClean="0">
                <a:latin typeface="Calibri" panose="020F0502020204030204" pitchFamily="34" charset="0"/>
              </a:rPr>
              <a:t>Gözetleme</a:t>
            </a:r>
            <a:endParaRPr lang="tr-TR" altLang="tr-TR" sz="1800" dirty="0">
              <a:latin typeface="Calibri" panose="020F0502020204030204" pitchFamily="34" charset="0"/>
            </a:endParaRPr>
          </a:p>
        </p:txBody>
      </p:sp>
      <p:sp>
        <p:nvSpPr>
          <p:cNvPr id="6"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Çalışma Sistemi</a:t>
            </a:r>
            <a:endParaRPr lang="tr-TR"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Kapalı Alanlarda Çalışma İzni</a:t>
            </a:r>
            <a:endParaRPr lang="tr-TR" sz="2000" dirty="0"/>
          </a:p>
        </p:txBody>
      </p:sp>
      <p:sp>
        <p:nvSpPr>
          <p:cNvPr id="3" name="Dikdörtgen 2"/>
          <p:cNvSpPr/>
          <p:nvPr/>
        </p:nvSpPr>
        <p:spPr>
          <a:xfrm>
            <a:off x="457200" y="685800"/>
            <a:ext cx="8229600" cy="3360920"/>
          </a:xfrm>
          <a:prstGeom prst="rect">
            <a:avLst/>
          </a:prstGeom>
        </p:spPr>
        <p:txBody>
          <a:bodyPr wrap="square">
            <a:spAutoFit/>
          </a:bodyPr>
          <a:lstStyle/>
          <a:p>
            <a:pPr>
              <a:lnSpc>
                <a:spcPct val="170000"/>
              </a:lnSpc>
              <a:buClr>
                <a:srgbClr val="CC0000"/>
              </a:buClr>
            </a:pPr>
            <a:r>
              <a:rPr lang="tr-TR" altLang="tr-TR" dirty="0" smtClean="0">
                <a:latin typeface="Calibri" panose="020F0502020204030204" pitchFamily="34" charset="0"/>
              </a:rPr>
              <a:t>Kapalı Alanlarda:</a:t>
            </a:r>
          </a:p>
          <a:p>
            <a:pPr>
              <a:lnSpc>
                <a:spcPct val="170000"/>
              </a:lnSpc>
              <a:buClr>
                <a:srgbClr val="CC0000"/>
              </a:buClr>
              <a:buFont typeface="Wingdings 2" panose="05020102010507070707" pitchFamily="18" charset="2"/>
              <a:buChar char="E"/>
            </a:pPr>
            <a:r>
              <a:rPr lang="tr-TR" altLang="tr-TR" dirty="0" smtClean="0">
                <a:latin typeface="Calibri" panose="020F0502020204030204" pitchFamily="34" charset="0"/>
              </a:rPr>
              <a:t> Tehlikeli bir durum varsa;</a:t>
            </a:r>
          </a:p>
          <a:p>
            <a:pPr>
              <a:lnSpc>
                <a:spcPct val="170000"/>
              </a:lnSpc>
              <a:buClr>
                <a:srgbClr val="CC0000"/>
              </a:buClr>
              <a:buFont typeface="Wingdings 2" panose="05020102010507070707" pitchFamily="18" charset="2"/>
              <a:buChar char="E"/>
            </a:pPr>
            <a:r>
              <a:rPr lang="tr-TR" altLang="tr-TR" dirty="0" smtClean="0">
                <a:latin typeface="Calibri" panose="020F0502020204030204" pitchFamily="34" charset="0"/>
              </a:rPr>
              <a:t> Hava veya havalandırma bozuk ya da yetersiz  </a:t>
            </a:r>
          </a:p>
          <a:p>
            <a:pPr>
              <a:lnSpc>
                <a:spcPct val="170000"/>
              </a:lnSpc>
              <a:buClr>
                <a:srgbClr val="CC0000"/>
              </a:buClr>
              <a:buFont typeface="Wingdings 2" panose="05020102010507070707" pitchFamily="18" charset="2"/>
              <a:buChar char="E"/>
            </a:pPr>
            <a:r>
              <a:rPr lang="tr-TR" altLang="tr-TR" dirty="0" smtClean="0">
                <a:latin typeface="Calibri" panose="020F0502020204030204" pitchFamily="34" charset="0"/>
              </a:rPr>
              <a:t> Personele zarar verecek bir ekipman veya malzeme var  </a:t>
            </a:r>
          </a:p>
          <a:p>
            <a:pPr>
              <a:lnSpc>
                <a:spcPct val="170000"/>
              </a:lnSpc>
              <a:buClr>
                <a:srgbClr val="CC0000"/>
              </a:buClr>
              <a:buFont typeface="Wingdings 2" panose="05020102010507070707" pitchFamily="18" charset="2"/>
              <a:buChar char="E"/>
            </a:pPr>
            <a:r>
              <a:rPr lang="tr-TR" altLang="tr-TR" dirty="0" smtClean="0">
                <a:latin typeface="Calibri" panose="020F0502020204030204" pitchFamily="34" charset="0"/>
              </a:rPr>
              <a:t> Personelin kapana kısılacağı bir düzen varsa</a:t>
            </a:r>
          </a:p>
          <a:p>
            <a:pPr>
              <a:lnSpc>
                <a:spcPct val="170000"/>
              </a:lnSpc>
              <a:buClr>
                <a:srgbClr val="CC0000"/>
              </a:buClr>
              <a:buFont typeface="Wingdings 2" panose="05020102010507070707" pitchFamily="18" charset="2"/>
              <a:buChar char="E"/>
            </a:pPr>
            <a:r>
              <a:rPr lang="tr-TR" altLang="tr-TR" dirty="0" smtClean="0">
                <a:latin typeface="Calibri" panose="020F0502020204030204" pitchFamily="34" charset="0"/>
              </a:rPr>
              <a:t> Diğer ciddi sağlık ve güvenlik tehlikeleri varsa</a:t>
            </a:r>
          </a:p>
          <a:p>
            <a:pPr>
              <a:lnSpc>
                <a:spcPct val="80000"/>
              </a:lnSpc>
              <a:buFontTx/>
              <a:buNone/>
            </a:pPr>
            <a:endParaRPr lang="tr-TR" altLang="tr-TR" dirty="0" smtClean="0">
              <a:latin typeface="Calibri" panose="020F0502020204030204" pitchFamily="34" charset="0"/>
            </a:endParaRPr>
          </a:p>
          <a:p>
            <a:pPr>
              <a:lnSpc>
                <a:spcPct val="80000"/>
              </a:lnSpc>
              <a:buFontTx/>
              <a:buNone/>
            </a:pPr>
            <a:r>
              <a:rPr lang="tr-TR" altLang="tr-TR" dirty="0" smtClean="0">
                <a:latin typeface="Calibri" panose="020F0502020204030204" pitchFamily="34" charset="0"/>
              </a:rPr>
              <a:t>yapılacak çalışmalarda;  </a:t>
            </a:r>
            <a:r>
              <a:rPr lang="tr-TR" altLang="tr-TR" b="1" dirty="0" smtClean="0">
                <a:latin typeface="Calibri" panose="020F0502020204030204" pitchFamily="34" charset="0"/>
              </a:rPr>
              <a:t>“Çalışma İzni”</a:t>
            </a:r>
            <a:r>
              <a:rPr lang="tr-TR" altLang="tr-TR" dirty="0" smtClean="0">
                <a:latin typeface="Calibri" panose="020F0502020204030204" pitchFamily="34" charset="0"/>
              </a:rPr>
              <a:t> düzenlenmesi gereklidir.</a:t>
            </a:r>
            <a:endParaRPr lang="en-US" altLang="tr-TR" dirty="0">
              <a:latin typeface="Calibri" panose="020F0502020204030204" pitchFamily="34" charset="0"/>
            </a:endParaRPr>
          </a:p>
        </p:txBody>
      </p:sp>
    </p:spTree>
    <p:extLst>
      <p:ext uri="{BB962C8B-B14F-4D97-AF65-F5344CB8AC3E}">
        <p14:creationId xmlns:p14="http://schemas.microsoft.com/office/powerpoint/2010/main" val="3029029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xfrm>
            <a:off x="457200" y="685800"/>
            <a:ext cx="8229600" cy="5486400"/>
          </a:xfrm>
        </p:spPr>
        <p:txBody>
          <a:bodyPr/>
          <a:lstStyle/>
          <a:p>
            <a:r>
              <a:rPr lang="tr-TR" altLang="tr-TR" sz="1800" dirty="0" smtClean="0">
                <a:latin typeface="Calibri" panose="020F0502020204030204" pitchFamily="34" charset="0"/>
              </a:rPr>
              <a:t>Kapalı alana girenler ve bunlara gözetmenlik yapanlar maruz kalınan tehlikenin belirtileri ve semptomları hakkında bilgi sahibi olmalıdırlar. </a:t>
            </a:r>
          </a:p>
          <a:p>
            <a:r>
              <a:rPr lang="tr-TR" altLang="tr-TR" sz="1800" dirty="0" smtClean="0">
                <a:latin typeface="Calibri" panose="020F0502020204030204" pitchFamily="34" charset="0"/>
              </a:rPr>
              <a:t>Değerlendirme sonrasında kapalı alanda çalışacak olanların izleyecekleri çalışma metotlarını açıklayan bir talimat yayımlanmalıdır. Bu talimat, emniyetli çalışma yöntemini olduğu kadar, kapalı alanın temizliği, havalandırılması tahliyesi ve tasfiyesi yöntemlerini de içermelidir. </a:t>
            </a:r>
          </a:p>
          <a:p>
            <a:r>
              <a:rPr lang="tr-TR" altLang="tr-TR" sz="1800" dirty="0" smtClean="0">
                <a:latin typeface="Calibri" panose="020F0502020204030204" pitchFamily="34" charset="0"/>
              </a:rPr>
              <a:t>Bu yöntemler, kapalı alandaki çalışmaya katılacak herkes tarafından her giriş öncesinde tekrar gözden geçirilmelidir. Bunlara, ilk yardım, duşlama ve gerekli kurtarma ve tıbbi yardım malzemelerinin temini gibi kritik iş güvenliği prosedürünü tanımlayan bir talimat da eklenmelidir. </a:t>
            </a:r>
          </a:p>
          <a:p>
            <a:r>
              <a:rPr lang="tr-TR" altLang="tr-TR" sz="1800" dirty="0" smtClean="0">
                <a:latin typeface="Calibri" panose="020F0502020204030204" pitchFamily="34" charset="0"/>
              </a:rPr>
              <a:t>Kapalı alandaki çalışmaya katılacak olanlarla, iş güvenliği prosedürünün ve risklerin tamamıyla anlaşıldığından emin olmak üzere kısa bir ön toplantı ile giriş programı yapılmalıdır. Bu toplantıda, maruz kalınabilecek her bir risk ve sonuçları tüm giriş yetkilileri ve gözetmenleri ile iyice tartışılmalıdır.</a:t>
            </a:r>
          </a:p>
          <a:p>
            <a:pPr marL="0" indent="0">
              <a:buNone/>
            </a:pPr>
            <a:r>
              <a:rPr lang="tr-TR" altLang="tr-TR" sz="1800" dirty="0" smtClean="0">
                <a:latin typeface="Calibri" panose="020F0502020204030204" pitchFamily="34" charset="0"/>
              </a:rPr>
              <a:t> </a:t>
            </a:r>
          </a:p>
          <a:p>
            <a:endParaRPr lang="tr-TR" altLang="tr-TR" sz="1800" dirty="0" smtClean="0">
              <a:latin typeface="Calibri" panose="020F0502020204030204" pitchFamily="34" charset="0"/>
            </a:endParaRPr>
          </a:p>
          <a:p>
            <a:endParaRPr lang="tr-TR" altLang="tr-TR" sz="1800" dirty="0">
              <a:latin typeface="Calibri" panose="020F0502020204030204" pitchFamily="34" charset="0"/>
            </a:endParaRPr>
          </a:p>
          <a:p>
            <a:endParaRPr lang="tr-TR" altLang="tr-TR" dirty="0"/>
          </a:p>
        </p:txBody>
      </p:sp>
      <p:sp>
        <p:nvSpPr>
          <p:cNvPr id="4"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Kapalı Alanlarda Çalışmalar</a:t>
            </a:r>
            <a:endParaRPr lang="tr-TR" sz="2000" dirty="0"/>
          </a:p>
        </p:txBody>
      </p:sp>
    </p:spTree>
    <p:extLst>
      <p:ext uri="{BB962C8B-B14F-4D97-AF65-F5344CB8AC3E}">
        <p14:creationId xmlns:p14="http://schemas.microsoft.com/office/powerpoint/2010/main" val="3633411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body" idx="4294967295"/>
          </p:nvPr>
        </p:nvSpPr>
        <p:spPr>
          <a:xfrm>
            <a:off x="323850" y="730250"/>
            <a:ext cx="8496300" cy="2012950"/>
          </a:xfrm>
          <a:noFill/>
          <a:ln>
            <a:miter lim="800000"/>
            <a:headEnd/>
            <a:tailEnd/>
          </a:ln>
        </p:spPr>
        <p:txBody>
          <a:bodyPr/>
          <a:lstStyle/>
          <a:p>
            <a:pPr>
              <a:lnSpc>
                <a:spcPct val="80000"/>
              </a:lnSpc>
              <a:buFontTx/>
              <a:buNone/>
            </a:pPr>
            <a:r>
              <a:rPr lang="tr-TR" altLang="tr-TR" sz="1800" dirty="0" smtClean="0">
                <a:latin typeface="Calibri" panose="020F0502020204030204" pitchFamily="34" charset="0"/>
              </a:rPr>
              <a:t>Kapalı alanlarda yapılacak çalışmaların sorumluları şunlardır:</a:t>
            </a:r>
            <a:endParaRPr lang="tr-TR" altLang="tr-TR" sz="1800" dirty="0">
              <a:latin typeface="Calibri" panose="020F0502020204030204" pitchFamily="34" charset="0"/>
            </a:endParaRPr>
          </a:p>
          <a:p>
            <a:pPr>
              <a:lnSpc>
                <a:spcPct val="80000"/>
              </a:lnSpc>
              <a:buFontTx/>
              <a:buNone/>
            </a:pPr>
            <a:endParaRPr lang="tr-TR" altLang="tr-TR" sz="1800" dirty="0">
              <a:latin typeface="Calibri" panose="020F0502020204030204" pitchFamily="34" charset="0"/>
            </a:endParaRPr>
          </a:p>
          <a:p>
            <a:pPr>
              <a:lnSpc>
                <a:spcPct val="80000"/>
              </a:lnSpc>
              <a:buClr>
                <a:srgbClr val="CC0000"/>
              </a:buClr>
              <a:buFont typeface="Wingdings 2" panose="05020102010507070707" pitchFamily="18" charset="2"/>
              <a:buChar char="E"/>
            </a:pPr>
            <a:r>
              <a:rPr lang="tr-TR" altLang="tr-TR" sz="1800" b="1" dirty="0" smtClean="0">
                <a:latin typeface="Calibri" panose="020F0502020204030204" pitchFamily="34" charset="0"/>
              </a:rPr>
              <a:t>YETKİ VEREN; </a:t>
            </a:r>
            <a:r>
              <a:rPr lang="tr-TR" altLang="tr-TR" sz="1800" dirty="0" smtClean="0">
                <a:latin typeface="Calibri" panose="020F0502020204030204" pitchFamily="34" charset="0"/>
              </a:rPr>
              <a:t>kapalı alanlara giriş izni veren eğitilmiş ve kalifiye olmuş kişi.</a:t>
            </a:r>
          </a:p>
          <a:p>
            <a:pPr>
              <a:lnSpc>
                <a:spcPct val="80000"/>
              </a:lnSpc>
              <a:buClr>
                <a:srgbClr val="CC0000"/>
              </a:buClr>
              <a:buFont typeface="Wingdings 2" panose="05020102010507070707" pitchFamily="18" charset="2"/>
              <a:buChar char="E"/>
            </a:pPr>
            <a:endParaRPr lang="tr-TR" altLang="tr-TR" sz="1800" b="1" dirty="0" smtClean="0">
              <a:latin typeface="Calibri" panose="020F0502020204030204" pitchFamily="34" charset="0"/>
            </a:endParaRPr>
          </a:p>
          <a:p>
            <a:pPr>
              <a:lnSpc>
                <a:spcPct val="80000"/>
              </a:lnSpc>
              <a:buClr>
                <a:srgbClr val="CC0000"/>
              </a:buClr>
              <a:buFont typeface="Wingdings 2" panose="05020102010507070707" pitchFamily="18" charset="2"/>
              <a:buChar char="E"/>
            </a:pPr>
            <a:r>
              <a:rPr lang="tr-TR" altLang="tr-TR" sz="1800" b="1" dirty="0" smtClean="0">
                <a:latin typeface="Calibri" panose="020F0502020204030204" pitchFamily="34" charset="0"/>
              </a:rPr>
              <a:t>GİRİŞ </a:t>
            </a:r>
            <a:r>
              <a:rPr lang="tr-TR" altLang="tr-TR" sz="1800" b="1" dirty="0">
                <a:latin typeface="Calibri" panose="020F0502020204030204" pitchFamily="34" charset="0"/>
              </a:rPr>
              <a:t>YAPAN</a:t>
            </a:r>
            <a:r>
              <a:rPr lang="tr-TR" altLang="tr-TR" sz="1800" dirty="0">
                <a:latin typeface="Calibri" panose="020F0502020204030204" pitchFamily="34" charset="0"/>
              </a:rPr>
              <a:t>; </a:t>
            </a:r>
            <a:r>
              <a:rPr lang="tr-TR" altLang="tr-TR" sz="1800" dirty="0" smtClean="0">
                <a:latin typeface="Calibri" panose="020F0502020204030204" pitchFamily="34" charset="0"/>
              </a:rPr>
              <a:t>kapalı alanlara girmek </a:t>
            </a:r>
            <a:r>
              <a:rPr lang="tr-TR" altLang="tr-TR" sz="1800" dirty="0">
                <a:latin typeface="Calibri" panose="020F0502020204030204" pitchFamily="34" charset="0"/>
              </a:rPr>
              <a:t>için eğitilmiş ve kalifiye olmuş kişi.</a:t>
            </a:r>
          </a:p>
          <a:p>
            <a:pPr>
              <a:lnSpc>
                <a:spcPct val="80000"/>
              </a:lnSpc>
              <a:buClr>
                <a:srgbClr val="CC0000"/>
              </a:buClr>
              <a:buFont typeface="Wingdings 2" panose="05020102010507070707" pitchFamily="18" charset="2"/>
              <a:buChar char="E"/>
            </a:pPr>
            <a:endParaRPr lang="tr-TR" altLang="tr-TR" sz="1800" dirty="0">
              <a:latin typeface="Calibri" panose="020F0502020204030204" pitchFamily="34" charset="0"/>
            </a:endParaRPr>
          </a:p>
          <a:p>
            <a:pPr>
              <a:lnSpc>
                <a:spcPct val="80000"/>
              </a:lnSpc>
              <a:buClr>
                <a:srgbClr val="CC0000"/>
              </a:buClr>
              <a:buFont typeface="Wingdings 2" panose="05020102010507070707" pitchFamily="18" charset="2"/>
              <a:buChar char="E"/>
            </a:pPr>
            <a:r>
              <a:rPr lang="tr-TR" altLang="tr-TR" sz="1800" b="1" dirty="0">
                <a:latin typeface="Calibri" panose="020F0502020204030204" pitchFamily="34" charset="0"/>
              </a:rPr>
              <a:t>GÖZLEMCİ; </a:t>
            </a:r>
            <a:r>
              <a:rPr lang="tr-TR" altLang="tr-TR" sz="1800" dirty="0">
                <a:latin typeface="Calibri" panose="020F0502020204030204" pitchFamily="34" charset="0"/>
              </a:rPr>
              <a:t>kapalı </a:t>
            </a:r>
            <a:r>
              <a:rPr lang="tr-TR" altLang="tr-TR" sz="1800" dirty="0" smtClean="0">
                <a:latin typeface="Calibri" panose="020F0502020204030204" pitchFamily="34" charset="0"/>
              </a:rPr>
              <a:t>alanlarda çalışan </a:t>
            </a:r>
            <a:r>
              <a:rPr lang="tr-TR" altLang="tr-TR" sz="1800" dirty="0">
                <a:latin typeface="Calibri" panose="020F0502020204030204" pitchFamily="34" charset="0"/>
              </a:rPr>
              <a:t>kişileri gözleyen eğitilmiş ve kalifiye olmuş kişi.</a:t>
            </a:r>
          </a:p>
          <a:p>
            <a:pPr>
              <a:lnSpc>
                <a:spcPct val="80000"/>
              </a:lnSpc>
              <a:buClr>
                <a:srgbClr val="CC0000"/>
              </a:buClr>
              <a:buFont typeface="Wingdings 2" panose="05020102010507070707" pitchFamily="18" charset="2"/>
              <a:buChar char="E"/>
            </a:pPr>
            <a:endParaRPr lang="tr-TR" altLang="tr-TR" sz="1800" dirty="0">
              <a:latin typeface="Calibri" panose="020F0502020204030204" pitchFamily="34" charset="0"/>
            </a:endParaRPr>
          </a:p>
        </p:txBody>
      </p:sp>
      <p:sp>
        <p:nvSpPr>
          <p:cNvPr id="6"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Kapalı Alanlarda Çalışma Sorumluları</a:t>
            </a:r>
            <a:endParaRPr lang="tr-TR" sz="2000" dirty="0"/>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457200" y="685801"/>
            <a:ext cx="8229600" cy="3429000"/>
          </a:xfrm>
        </p:spPr>
        <p:txBody>
          <a:bodyPr/>
          <a:lstStyle/>
          <a:p>
            <a:pPr>
              <a:lnSpc>
                <a:spcPct val="90000"/>
              </a:lnSpc>
            </a:pPr>
            <a:r>
              <a:rPr lang="tr-TR" altLang="tr-TR" sz="1800" dirty="0" smtClean="0"/>
              <a:t>Sağlık ve iş güvenliği açısından önemli derecede risk oluşturabilen alanlardır. </a:t>
            </a:r>
          </a:p>
          <a:p>
            <a:pPr>
              <a:lnSpc>
                <a:spcPct val="90000"/>
              </a:lnSpc>
            </a:pPr>
            <a:r>
              <a:rPr lang="tr-TR" altLang="tr-TR" sz="1800" dirty="0" smtClean="0"/>
              <a:t>Bir </a:t>
            </a:r>
            <a:r>
              <a:rPr lang="tr-TR" altLang="tr-TR" sz="1800" dirty="0"/>
              <a:t>çalışanın girip görevini yapmasına olanak verecek genişlikte olan alandır. </a:t>
            </a:r>
          </a:p>
          <a:p>
            <a:pPr>
              <a:lnSpc>
                <a:spcPct val="90000"/>
              </a:lnSpc>
            </a:pPr>
            <a:r>
              <a:rPr lang="tr-TR" altLang="tr-TR" sz="1800" dirty="0"/>
              <a:t>Giriş ve çıkışın kısıtlanmış ve sınırlanmış olduğu bir alandır. </a:t>
            </a:r>
          </a:p>
          <a:p>
            <a:pPr>
              <a:lnSpc>
                <a:spcPct val="90000"/>
              </a:lnSpc>
            </a:pPr>
            <a:r>
              <a:rPr lang="tr-TR" altLang="tr-TR" sz="1800" dirty="0"/>
              <a:t>Sürekli olarak insan kullanımına açık olmayan bir alandır</a:t>
            </a:r>
            <a:r>
              <a:rPr lang="tr-TR" altLang="tr-TR" sz="1800" dirty="0" smtClean="0"/>
              <a:t>.</a:t>
            </a:r>
          </a:p>
          <a:p>
            <a:r>
              <a:rPr lang="tr-TR" altLang="tr-TR" sz="1800" dirty="0" smtClean="0"/>
              <a:t>Ya potansiyel olarak tehlikeli atmosfer riski olan ya da içinde tehlikeli atmosfer bulunan ortamdır. </a:t>
            </a:r>
          </a:p>
          <a:p>
            <a:r>
              <a:rPr lang="tr-TR" altLang="tr-TR" sz="1800" dirty="0" smtClean="0"/>
              <a:t>Yutulma riskini oluşturan madde içeren ortamdır. </a:t>
            </a:r>
          </a:p>
          <a:p>
            <a:r>
              <a:rPr lang="tr-TR" altLang="tr-TR" sz="1800" dirty="0" smtClean="0"/>
              <a:t>İçbükey duvarları ile giren kişinin düşüp boğulmasına veya eğimli tabana ve gittikçe incelen kesite sahip biçimde olan alandır.</a:t>
            </a:r>
          </a:p>
        </p:txBody>
      </p:sp>
      <p:sp>
        <p:nvSpPr>
          <p:cNvPr id="6"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Kapalı Alanlar</a:t>
            </a:r>
            <a:endParaRPr lang="tr-TR"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body" idx="4294967295"/>
          </p:nvPr>
        </p:nvSpPr>
        <p:spPr>
          <a:xfrm>
            <a:off x="457200" y="685800"/>
            <a:ext cx="8229600" cy="5181600"/>
          </a:xfrm>
          <a:noFill/>
          <a:ln>
            <a:miter lim="800000"/>
            <a:headEnd/>
            <a:tailEnd/>
          </a:ln>
        </p:spPr>
        <p:txBody>
          <a:bodyPr/>
          <a:lstStyle/>
          <a:p>
            <a:pPr marL="342900" lvl="1" indent="-342900">
              <a:lnSpc>
                <a:spcPct val="80000"/>
              </a:lnSpc>
              <a:buClr>
                <a:srgbClr val="CC0000"/>
              </a:buClr>
              <a:buFont typeface="Wingdings 2" panose="05020102010507070707" pitchFamily="18" charset="2"/>
              <a:buChar char="E"/>
            </a:pPr>
            <a:r>
              <a:rPr lang="tr-TR" altLang="tr-TR" sz="1800" dirty="0" smtClean="0">
                <a:latin typeface="Calibri" panose="020F0502020204030204" pitchFamily="34" charset="0"/>
              </a:rPr>
              <a:t>Tehlikelerin izole edildiğinden, uygun kilitleme ve etiketleme yapıldığından ve güvenliğin </a:t>
            </a:r>
            <a:r>
              <a:rPr lang="tr-TR" altLang="tr-TR" sz="1800" dirty="0">
                <a:latin typeface="Calibri" panose="020F0502020204030204" pitchFamily="34" charset="0"/>
              </a:rPr>
              <a:t>tam olarak sağlandığından emin olmak</a:t>
            </a:r>
          </a:p>
          <a:p>
            <a:pPr>
              <a:lnSpc>
                <a:spcPct val="80000"/>
              </a:lnSpc>
              <a:buClr>
                <a:srgbClr val="CC0000"/>
              </a:buClr>
              <a:buFont typeface="Wingdings 2" panose="05020102010507070707" pitchFamily="18" charset="2"/>
              <a:buChar char="E"/>
            </a:pPr>
            <a:endParaRPr lang="tr-TR" altLang="tr-TR" sz="1800" dirty="0">
              <a:latin typeface="Calibri" panose="020F0502020204030204" pitchFamily="34" charset="0"/>
            </a:endParaRPr>
          </a:p>
          <a:p>
            <a:pPr>
              <a:lnSpc>
                <a:spcPct val="80000"/>
              </a:lnSpc>
              <a:buClr>
                <a:srgbClr val="CC0000"/>
              </a:buClr>
              <a:buFont typeface="Wingdings 2" panose="05020102010507070707" pitchFamily="18" charset="2"/>
              <a:buChar char="E"/>
            </a:pPr>
            <a:r>
              <a:rPr lang="tr-TR" altLang="tr-TR" sz="1800" dirty="0">
                <a:latin typeface="Calibri" panose="020F0502020204030204" pitchFamily="34" charset="0"/>
              </a:rPr>
              <a:t>Kapalı alana girişte gözlemcinin yetkisini desteklemek.</a:t>
            </a:r>
          </a:p>
          <a:p>
            <a:pPr marL="0" indent="0">
              <a:lnSpc>
                <a:spcPct val="80000"/>
              </a:lnSpc>
              <a:buClr>
                <a:srgbClr val="CC0000"/>
              </a:buClr>
              <a:buNone/>
            </a:pPr>
            <a:endParaRPr lang="tr-TR" altLang="tr-TR" sz="1800" dirty="0">
              <a:latin typeface="Calibri" panose="020F0502020204030204" pitchFamily="34" charset="0"/>
            </a:endParaRPr>
          </a:p>
          <a:p>
            <a:pPr>
              <a:lnSpc>
                <a:spcPct val="80000"/>
              </a:lnSpc>
              <a:buClr>
                <a:srgbClr val="CC0000"/>
              </a:buClr>
              <a:buFont typeface="Wingdings 2" panose="05020102010507070707" pitchFamily="18" charset="2"/>
              <a:buChar char="E"/>
            </a:pPr>
            <a:r>
              <a:rPr lang="tr-TR" altLang="tr-TR" sz="1800" dirty="0">
                <a:latin typeface="Calibri" panose="020F0502020204030204" pitchFamily="34" charset="0"/>
              </a:rPr>
              <a:t>İş bittikten sonra bütün personelin alanı terk ettiğini doğrulamak.</a:t>
            </a:r>
          </a:p>
          <a:p>
            <a:pPr>
              <a:lnSpc>
                <a:spcPct val="80000"/>
              </a:lnSpc>
              <a:buClr>
                <a:srgbClr val="CC0000"/>
              </a:buClr>
              <a:buFont typeface="Wingdings 2" panose="05020102010507070707" pitchFamily="18" charset="2"/>
              <a:buChar char="E"/>
            </a:pPr>
            <a:endParaRPr lang="tr-TR" altLang="tr-TR" sz="1800" dirty="0">
              <a:latin typeface="Calibri" panose="020F0502020204030204" pitchFamily="34" charset="0"/>
            </a:endParaRPr>
          </a:p>
          <a:p>
            <a:pPr>
              <a:lnSpc>
                <a:spcPct val="80000"/>
              </a:lnSpc>
              <a:buClr>
                <a:srgbClr val="CC0000"/>
              </a:buClr>
              <a:buFont typeface="Wingdings 2" panose="05020102010507070707" pitchFamily="18" charset="2"/>
              <a:buChar char="E"/>
            </a:pPr>
            <a:r>
              <a:rPr lang="tr-TR" altLang="tr-TR" sz="1800" dirty="0">
                <a:latin typeface="Calibri" panose="020F0502020204030204" pitchFamily="34" charset="0"/>
              </a:rPr>
              <a:t>Kapalı alanda çalışan tüm personelin tehlikelerin farkında olduğundan emin olmak.</a:t>
            </a:r>
          </a:p>
          <a:p>
            <a:pPr>
              <a:lnSpc>
                <a:spcPct val="80000"/>
              </a:lnSpc>
              <a:buClr>
                <a:srgbClr val="CC0000"/>
              </a:buClr>
              <a:buFont typeface="Wingdings 2" panose="05020102010507070707" pitchFamily="18" charset="2"/>
              <a:buChar char="E"/>
            </a:pPr>
            <a:endParaRPr lang="tr-TR" altLang="tr-TR" sz="1800" dirty="0">
              <a:latin typeface="Calibri" panose="020F0502020204030204" pitchFamily="34" charset="0"/>
            </a:endParaRPr>
          </a:p>
          <a:p>
            <a:pPr>
              <a:lnSpc>
                <a:spcPct val="80000"/>
              </a:lnSpc>
              <a:buClr>
                <a:srgbClr val="CC0000"/>
              </a:buClr>
              <a:buFont typeface="Wingdings 2" panose="05020102010507070707" pitchFamily="18" charset="2"/>
              <a:buChar char="E"/>
            </a:pPr>
            <a:r>
              <a:rPr lang="tr-TR" altLang="tr-TR" sz="1800" dirty="0">
                <a:latin typeface="Calibri" panose="020F0502020204030204" pitchFamily="34" charset="0"/>
              </a:rPr>
              <a:t>Kapalı alana girişten önce kurtarma ekiplerinin ve ekipmanların ulaşılabilir olmasını sağlamak.</a:t>
            </a:r>
          </a:p>
        </p:txBody>
      </p:sp>
      <p:sp>
        <p:nvSpPr>
          <p:cNvPr id="6"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Yetki Veren Kişinin Sorumlulukları</a:t>
            </a:r>
            <a:endParaRPr lang="tr-TR" sz="2000" dirty="0"/>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body" idx="4294967295"/>
          </p:nvPr>
        </p:nvSpPr>
        <p:spPr>
          <a:xfrm>
            <a:off x="457200" y="685800"/>
            <a:ext cx="8229600" cy="5256213"/>
          </a:xfrm>
          <a:noFill/>
          <a:ln>
            <a:miter lim="800000"/>
            <a:headEnd/>
            <a:tailEnd/>
          </a:ln>
        </p:spPr>
        <p:txBody>
          <a:bodyPr/>
          <a:lstStyle/>
          <a:p>
            <a:pPr>
              <a:lnSpc>
                <a:spcPct val="90000"/>
              </a:lnSpc>
              <a:buClr>
                <a:srgbClr val="CC0000"/>
              </a:buClr>
              <a:buFont typeface="Wingdings 2" panose="05020102010507070707" pitchFamily="18" charset="2"/>
              <a:buChar char="E"/>
            </a:pPr>
            <a:r>
              <a:rPr lang="tr-TR" altLang="tr-TR" sz="1800" dirty="0" smtClean="0">
                <a:latin typeface="Calibri" panose="020F0502020204030204" pitchFamily="34" charset="0"/>
              </a:rPr>
              <a:t>Eğitim </a:t>
            </a:r>
            <a:r>
              <a:rPr lang="tr-TR" altLang="tr-TR" sz="1800" dirty="0">
                <a:latin typeface="Calibri" panose="020F0502020204030204" pitchFamily="34" charset="0"/>
              </a:rPr>
              <a:t>almış </a:t>
            </a:r>
            <a:r>
              <a:rPr lang="tr-TR" altLang="tr-TR" sz="1800" dirty="0" smtClean="0">
                <a:latin typeface="Calibri" panose="020F0502020204030204" pitchFamily="34" charset="0"/>
              </a:rPr>
              <a:t>olmak.</a:t>
            </a:r>
            <a:endParaRPr lang="tr-TR" altLang="tr-TR" sz="1800" dirty="0">
              <a:latin typeface="Calibri" panose="020F0502020204030204" pitchFamily="34" charset="0"/>
            </a:endParaRPr>
          </a:p>
          <a:p>
            <a:pPr>
              <a:lnSpc>
                <a:spcPct val="90000"/>
              </a:lnSpc>
              <a:buClr>
                <a:srgbClr val="CC0000"/>
              </a:buClr>
              <a:buFont typeface="Wingdings 2" panose="05020102010507070707" pitchFamily="18" charset="2"/>
              <a:buChar char="E"/>
            </a:pPr>
            <a:endParaRPr lang="tr-TR" altLang="tr-TR" sz="1800" dirty="0">
              <a:latin typeface="Calibri" panose="020F0502020204030204" pitchFamily="34" charset="0"/>
            </a:endParaRPr>
          </a:p>
          <a:p>
            <a:pPr>
              <a:lnSpc>
                <a:spcPct val="90000"/>
              </a:lnSpc>
              <a:buClr>
                <a:srgbClr val="CC0000"/>
              </a:buClr>
              <a:buFont typeface="Wingdings 2" panose="05020102010507070707" pitchFamily="18" charset="2"/>
              <a:buChar char="E"/>
            </a:pPr>
            <a:r>
              <a:rPr lang="tr-TR" altLang="tr-TR" sz="1800" dirty="0">
                <a:latin typeface="Calibri" panose="020F0502020204030204" pitchFamily="34" charset="0"/>
              </a:rPr>
              <a:t>Kapalı alanın güvenli giriş için uygun şekilde</a:t>
            </a:r>
            <a:r>
              <a:rPr lang="tr-TR" altLang="tr-TR" sz="1800" dirty="0" smtClean="0">
                <a:latin typeface="Calibri" panose="020F0502020204030204" pitchFamily="34" charset="0"/>
              </a:rPr>
              <a:t>; izole edildiğinden, havalandırıldığından ve boşaltıldığından </a:t>
            </a:r>
            <a:r>
              <a:rPr lang="tr-TR" altLang="tr-TR" sz="1800" dirty="0">
                <a:latin typeface="Calibri" panose="020F0502020204030204" pitchFamily="34" charset="0"/>
              </a:rPr>
              <a:t>emin olmak. </a:t>
            </a:r>
          </a:p>
          <a:p>
            <a:pPr>
              <a:lnSpc>
                <a:spcPct val="90000"/>
              </a:lnSpc>
              <a:buClr>
                <a:srgbClr val="CC0000"/>
              </a:buClr>
              <a:buFont typeface="Wingdings 2" panose="05020102010507070707" pitchFamily="18" charset="2"/>
              <a:buChar char="E"/>
            </a:pPr>
            <a:endParaRPr lang="tr-TR" altLang="tr-TR" sz="1800" dirty="0">
              <a:latin typeface="Calibri" panose="020F0502020204030204" pitchFamily="34" charset="0"/>
            </a:endParaRPr>
          </a:p>
          <a:p>
            <a:pPr>
              <a:lnSpc>
                <a:spcPct val="90000"/>
              </a:lnSpc>
              <a:buClr>
                <a:srgbClr val="CC0000"/>
              </a:buClr>
              <a:buFont typeface="Wingdings 2" panose="05020102010507070707" pitchFamily="18" charset="2"/>
              <a:buChar char="E"/>
            </a:pPr>
            <a:r>
              <a:rPr lang="tr-TR" altLang="tr-TR" sz="1800" dirty="0">
                <a:latin typeface="Calibri" panose="020F0502020204030204" pitchFamily="34" charset="0"/>
              </a:rPr>
              <a:t>Gözlemcinin isteği halinde kapalı alanı hemen terk etmek. </a:t>
            </a:r>
          </a:p>
          <a:p>
            <a:pPr>
              <a:lnSpc>
                <a:spcPct val="90000"/>
              </a:lnSpc>
              <a:buClr>
                <a:srgbClr val="CC0000"/>
              </a:buClr>
              <a:buFont typeface="Wingdings 2" panose="05020102010507070707" pitchFamily="18" charset="2"/>
              <a:buChar char="E"/>
            </a:pPr>
            <a:endParaRPr lang="tr-TR" altLang="tr-TR" sz="1800" dirty="0">
              <a:latin typeface="Calibri" panose="020F0502020204030204" pitchFamily="34" charset="0"/>
            </a:endParaRPr>
          </a:p>
          <a:p>
            <a:pPr>
              <a:lnSpc>
                <a:spcPct val="90000"/>
              </a:lnSpc>
              <a:buClr>
                <a:srgbClr val="CC0000"/>
              </a:buClr>
              <a:buFont typeface="Wingdings 2" panose="05020102010507070707" pitchFamily="18" charset="2"/>
              <a:buChar char="E"/>
            </a:pPr>
            <a:r>
              <a:rPr lang="tr-TR" altLang="tr-TR" sz="1800" dirty="0">
                <a:latin typeface="Calibri" panose="020F0502020204030204" pitchFamily="34" charset="0"/>
              </a:rPr>
              <a:t>İlgili prosedürlere ve kurallarına tamamen uymak.</a:t>
            </a:r>
          </a:p>
          <a:p>
            <a:pPr>
              <a:lnSpc>
                <a:spcPct val="90000"/>
              </a:lnSpc>
              <a:buClr>
                <a:srgbClr val="CC0000"/>
              </a:buClr>
              <a:buFont typeface="Wingdings 2" panose="05020102010507070707" pitchFamily="18" charset="2"/>
              <a:buChar char="E"/>
            </a:pPr>
            <a:endParaRPr lang="tr-TR" altLang="tr-TR" sz="1800" dirty="0">
              <a:latin typeface="Calibri" panose="020F0502020204030204" pitchFamily="34" charset="0"/>
            </a:endParaRPr>
          </a:p>
          <a:p>
            <a:pPr>
              <a:lnSpc>
                <a:spcPct val="90000"/>
              </a:lnSpc>
              <a:buClr>
                <a:srgbClr val="CC0000"/>
              </a:buClr>
              <a:buFont typeface="Wingdings 2" panose="05020102010507070707" pitchFamily="18" charset="2"/>
              <a:buChar char="E"/>
            </a:pPr>
            <a:r>
              <a:rPr lang="tr-TR" altLang="tr-TR" sz="1800" dirty="0">
                <a:latin typeface="Calibri" panose="020F0502020204030204" pitchFamily="34" charset="0"/>
              </a:rPr>
              <a:t>Uygun kişisel koruyucu ekipmanları kullanmak.</a:t>
            </a:r>
          </a:p>
        </p:txBody>
      </p:sp>
      <p:sp>
        <p:nvSpPr>
          <p:cNvPr id="8"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Giriş Yapan Kişinin Sorumlulukları</a:t>
            </a:r>
            <a:endParaRPr lang="tr-TR" sz="2000" dirty="0"/>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body" idx="4294967295"/>
          </p:nvPr>
        </p:nvSpPr>
        <p:spPr>
          <a:xfrm>
            <a:off x="457200" y="685800"/>
            <a:ext cx="8229600" cy="5689600"/>
          </a:xfrm>
          <a:noFill/>
          <a:ln>
            <a:miter lim="800000"/>
            <a:headEnd/>
            <a:tailEnd/>
          </a:ln>
        </p:spPr>
        <p:txBody>
          <a:bodyPr/>
          <a:lstStyle/>
          <a:p>
            <a:pPr>
              <a:lnSpc>
                <a:spcPct val="80000"/>
              </a:lnSpc>
              <a:buClr>
                <a:srgbClr val="CC0000"/>
              </a:buClr>
              <a:buFont typeface="Wingdings 2" panose="05020102010507070707" pitchFamily="18" charset="2"/>
              <a:buChar char="E"/>
            </a:pPr>
            <a:r>
              <a:rPr lang="tr-TR" altLang="tr-TR" sz="1800" dirty="0" smtClean="0">
                <a:latin typeface="Calibri" panose="020F0502020204030204" pitchFamily="34" charset="0"/>
              </a:rPr>
              <a:t>Giriş </a:t>
            </a:r>
            <a:r>
              <a:rPr lang="tr-TR" altLang="tr-TR" sz="1800" dirty="0">
                <a:latin typeface="Calibri" panose="020F0502020204030204" pitchFamily="34" charset="0"/>
              </a:rPr>
              <a:t>yapan personeli; </a:t>
            </a:r>
            <a:r>
              <a:rPr lang="tr-TR" altLang="tr-TR" sz="1800" dirty="0" smtClean="0">
                <a:latin typeface="Calibri" panose="020F0502020204030204" pitchFamily="34" charset="0"/>
              </a:rPr>
              <a:t>giriş, kapalı </a:t>
            </a:r>
            <a:r>
              <a:rPr lang="tr-TR" altLang="tr-TR" sz="1800" dirty="0">
                <a:latin typeface="Calibri" panose="020F0502020204030204" pitchFamily="34" charset="0"/>
              </a:rPr>
              <a:t>alanda </a:t>
            </a:r>
            <a:r>
              <a:rPr lang="tr-TR" altLang="tr-TR" sz="1800" dirty="0" smtClean="0">
                <a:latin typeface="Calibri" panose="020F0502020204030204" pitchFamily="34" charset="0"/>
              </a:rPr>
              <a:t>çalışma ve çıkış </a:t>
            </a:r>
            <a:r>
              <a:rPr lang="tr-TR" altLang="tr-TR" sz="1800" dirty="0">
                <a:latin typeface="Calibri" panose="020F0502020204030204" pitchFamily="34" charset="0"/>
              </a:rPr>
              <a:t>süresince </a:t>
            </a:r>
            <a:r>
              <a:rPr lang="tr-TR" altLang="tr-TR" sz="1800" dirty="0" smtClean="0">
                <a:latin typeface="Calibri" panose="020F0502020204030204" pitchFamily="34" charset="0"/>
              </a:rPr>
              <a:t>izlemek.</a:t>
            </a:r>
          </a:p>
          <a:p>
            <a:pPr>
              <a:lnSpc>
                <a:spcPct val="80000"/>
              </a:lnSpc>
              <a:buClr>
                <a:srgbClr val="CC0000"/>
              </a:buClr>
              <a:buFont typeface="Wingdings 2" panose="05020102010507070707" pitchFamily="18" charset="2"/>
              <a:buChar char="E"/>
            </a:pPr>
            <a:endParaRPr lang="tr-TR" altLang="tr-TR" sz="1800" dirty="0" smtClean="0">
              <a:latin typeface="Calibri" panose="020F0502020204030204" pitchFamily="34" charset="0"/>
            </a:endParaRPr>
          </a:p>
          <a:p>
            <a:pPr>
              <a:lnSpc>
                <a:spcPct val="80000"/>
              </a:lnSpc>
              <a:buClr>
                <a:srgbClr val="CC0000"/>
              </a:buClr>
            </a:pPr>
            <a:r>
              <a:rPr lang="tr-TR" altLang="tr-TR" sz="1800" dirty="0" smtClean="0">
                <a:latin typeface="Calibri" panose="020F0502020204030204" pitchFamily="34" charset="0"/>
              </a:rPr>
              <a:t>Gözlemci; yerine </a:t>
            </a:r>
            <a:r>
              <a:rPr lang="tr-TR" altLang="tr-TR" sz="1800" dirty="0">
                <a:latin typeface="Calibri" panose="020F0502020204030204" pitchFamily="34" charset="0"/>
              </a:rPr>
              <a:t>yetkin bir </a:t>
            </a:r>
            <a:r>
              <a:rPr lang="tr-TR" altLang="tr-TR" sz="1800" dirty="0" smtClean="0">
                <a:latin typeface="Calibri" panose="020F0502020204030204" pitchFamily="34" charset="0"/>
              </a:rPr>
              <a:t>başka gözlemciyi </a:t>
            </a:r>
            <a:r>
              <a:rPr lang="tr-TR" altLang="tr-TR" sz="1800" dirty="0">
                <a:latin typeface="Calibri" panose="020F0502020204030204" pitchFamily="34" charset="0"/>
              </a:rPr>
              <a:t>bırakmadan </a:t>
            </a:r>
            <a:r>
              <a:rPr lang="tr-TR" altLang="tr-TR" sz="1800" dirty="0" smtClean="0">
                <a:latin typeface="Calibri" panose="020F0502020204030204" pitchFamily="34" charset="0"/>
              </a:rPr>
              <a:t>hiçbir sebeple </a:t>
            </a:r>
            <a:r>
              <a:rPr lang="tr-TR" altLang="tr-TR" sz="1800" dirty="0">
                <a:latin typeface="Calibri" panose="020F0502020204030204" pitchFamily="34" charset="0"/>
              </a:rPr>
              <a:t>görev yerini terk edemez.</a:t>
            </a:r>
          </a:p>
          <a:p>
            <a:pPr>
              <a:lnSpc>
                <a:spcPct val="80000"/>
              </a:lnSpc>
              <a:buClr>
                <a:srgbClr val="CC0000"/>
              </a:buClr>
              <a:buFont typeface="Wingdings 2" panose="05020102010507070707" pitchFamily="18" charset="2"/>
              <a:buChar char="E"/>
            </a:pPr>
            <a:endParaRPr lang="tr-TR" altLang="tr-TR" sz="1800" dirty="0">
              <a:latin typeface="Calibri" panose="020F0502020204030204" pitchFamily="34" charset="0"/>
            </a:endParaRPr>
          </a:p>
          <a:p>
            <a:pPr>
              <a:lnSpc>
                <a:spcPct val="80000"/>
              </a:lnSpc>
              <a:buClr>
                <a:srgbClr val="CC0000"/>
              </a:buClr>
              <a:buFont typeface="Wingdings 2" panose="05020102010507070707" pitchFamily="18" charset="2"/>
              <a:buChar char="E"/>
            </a:pPr>
            <a:r>
              <a:rPr lang="tr-TR" altLang="tr-TR" sz="1800" dirty="0" smtClean="0">
                <a:latin typeface="Calibri" panose="020F0502020204030204" pitchFamily="34" charset="0"/>
              </a:rPr>
              <a:t>Kapalı alandaki atmosferik </a:t>
            </a:r>
            <a:r>
              <a:rPr lang="tr-TR" altLang="tr-TR" sz="1800" dirty="0">
                <a:latin typeface="Calibri" panose="020F0502020204030204" pitchFamily="34" charset="0"/>
              </a:rPr>
              <a:t>havayı </a:t>
            </a:r>
            <a:r>
              <a:rPr lang="tr-TR" altLang="tr-TR" sz="1800" dirty="0" smtClean="0">
                <a:latin typeface="Calibri" panose="020F0502020204030204" pitchFamily="34" charset="0"/>
              </a:rPr>
              <a:t>izlemek.</a:t>
            </a:r>
          </a:p>
          <a:p>
            <a:pPr>
              <a:lnSpc>
                <a:spcPct val="80000"/>
              </a:lnSpc>
              <a:buClr>
                <a:srgbClr val="CC0000"/>
              </a:buClr>
              <a:buFont typeface="Wingdings 2" panose="05020102010507070707" pitchFamily="18" charset="2"/>
              <a:buChar char="E"/>
            </a:pPr>
            <a:endParaRPr lang="tr-TR" altLang="tr-TR" sz="1800" dirty="0" smtClean="0">
              <a:latin typeface="Calibri" panose="020F0502020204030204" pitchFamily="34" charset="0"/>
            </a:endParaRPr>
          </a:p>
          <a:p>
            <a:pPr>
              <a:lnSpc>
                <a:spcPct val="80000"/>
              </a:lnSpc>
              <a:buClr>
                <a:srgbClr val="CC0000"/>
              </a:buClr>
              <a:buFont typeface="Wingdings 2" panose="05020102010507070707" pitchFamily="18" charset="2"/>
              <a:buChar char="E"/>
            </a:pPr>
            <a:r>
              <a:rPr lang="tr-TR" altLang="tr-TR" sz="1800" dirty="0" smtClean="0">
                <a:latin typeface="Calibri" panose="020F0502020204030204" pitchFamily="34" charset="0"/>
              </a:rPr>
              <a:t>Giriş </a:t>
            </a:r>
            <a:r>
              <a:rPr lang="tr-TR" altLang="tr-TR" sz="1800" dirty="0">
                <a:latin typeface="Calibri" panose="020F0502020204030204" pitchFamily="34" charset="0"/>
              </a:rPr>
              <a:t>yapılmadan </a:t>
            </a:r>
            <a:r>
              <a:rPr lang="tr-TR" altLang="tr-TR" sz="1800" dirty="0" smtClean="0">
                <a:latin typeface="Calibri" panose="020F0502020204030204" pitchFamily="34" charset="0"/>
              </a:rPr>
              <a:t>önce ve çalışma süresince kapalı </a:t>
            </a:r>
            <a:r>
              <a:rPr lang="tr-TR" altLang="tr-TR" sz="1800" dirty="0">
                <a:latin typeface="Calibri" panose="020F0502020204030204" pitchFamily="34" charset="0"/>
              </a:rPr>
              <a:t>alana girişi kontrol etmek</a:t>
            </a:r>
            <a:r>
              <a:rPr lang="tr-TR" altLang="tr-TR" sz="1800" dirty="0" smtClean="0">
                <a:latin typeface="Calibri" panose="020F0502020204030204" pitchFamily="34" charset="0"/>
              </a:rPr>
              <a:t>,</a:t>
            </a:r>
          </a:p>
          <a:p>
            <a:pPr>
              <a:lnSpc>
                <a:spcPct val="80000"/>
              </a:lnSpc>
              <a:buClr>
                <a:srgbClr val="CC0000"/>
              </a:buClr>
              <a:buFont typeface="Wingdings 2" panose="05020102010507070707" pitchFamily="18" charset="2"/>
              <a:buChar char="E"/>
            </a:pPr>
            <a:endParaRPr lang="tr-TR" altLang="tr-TR" sz="1800" dirty="0">
              <a:latin typeface="Calibri" panose="020F0502020204030204" pitchFamily="34" charset="0"/>
            </a:endParaRPr>
          </a:p>
          <a:p>
            <a:pPr>
              <a:lnSpc>
                <a:spcPct val="80000"/>
              </a:lnSpc>
              <a:buClr>
                <a:srgbClr val="CC0000"/>
              </a:buClr>
              <a:buFont typeface="Wingdings 2" panose="05020102010507070707" pitchFamily="18" charset="2"/>
              <a:buChar char="E"/>
            </a:pPr>
            <a:r>
              <a:rPr lang="tr-TR" altLang="tr-TR" sz="1800" dirty="0">
                <a:latin typeface="Calibri" panose="020F0502020204030204" pitchFamily="34" charset="0"/>
              </a:rPr>
              <a:t>Acil durumlarda destek çağırmak</a:t>
            </a:r>
            <a:r>
              <a:rPr lang="tr-TR" altLang="tr-TR" sz="1800" dirty="0" smtClean="0">
                <a:latin typeface="Calibri" panose="020F0502020204030204" pitchFamily="34" charset="0"/>
              </a:rPr>
              <a:t>,</a:t>
            </a:r>
          </a:p>
          <a:p>
            <a:pPr>
              <a:lnSpc>
                <a:spcPct val="80000"/>
              </a:lnSpc>
              <a:buClr>
                <a:srgbClr val="CC0000"/>
              </a:buClr>
              <a:buFont typeface="Wingdings 2" panose="05020102010507070707" pitchFamily="18" charset="2"/>
              <a:buChar char="E"/>
            </a:pPr>
            <a:endParaRPr lang="tr-TR" altLang="tr-TR" sz="1800" dirty="0">
              <a:latin typeface="Calibri" panose="020F0502020204030204" pitchFamily="34" charset="0"/>
            </a:endParaRPr>
          </a:p>
          <a:p>
            <a:pPr>
              <a:lnSpc>
                <a:spcPct val="80000"/>
              </a:lnSpc>
              <a:buClr>
                <a:srgbClr val="CC0000"/>
              </a:buClr>
              <a:buFont typeface="Wingdings 2" panose="05020102010507070707" pitchFamily="18" charset="2"/>
              <a:buChar char="E"/>
            </a:pPr>
            <a:r>
              <a:rPr lang="tr-TR" altLang="tr-TR" sz="1800" dirty="0" smtClean="0">
                <a:latin typeface="Calibri" panose="020F0502020204030204" pitchFamily="34" charset="0"/>
              </a:rPr>
              <a:t>İçerideki ve dışarıdaki tehlikeleri </a:t>
            </a:r>
            <a:r>
              <a:rPr lang="tr-TR" altLang="tr-TR" sz="1800" dirty="0">
                <a:latin typeface="Calibri" panose="020F0502020204030204" pitchFamily="34" charset="0"/>
              </a:rPr>
              <a:t>değerlendirmek ve gereğini yapmak</a:t>
            </a:r>
            <a:r>
              <a:rPr lang="tr-TR" altLang="tr-TR" sz="1800" dirty="0" smtClean="0">
                <a:latin typeface="Calibri" panose="020F0502020204030204" pitchFamily="34" charset="0"/>
              </a:rPr>
              <a:t>,</a:t>
            </a:r>
          </a:p>
          <a:p>
            <a:pPr marL="0" indent="0">
              <a:lnSpc>
                <a:spcPct val="80000"/>
              </a:lnSpc>
              <a:buClr>
                <a:srgbClr val="CC0000"/>
              </a:buClr>
              <a:buNone/>
            </a:pPr>
            <a:r>
              <a:rPr lang="tr-TR" altLang="tr-TR" sz="1800" dirty="0" smtClean="0">
                <a:latin typeface="Calibri" panose="020F0502020204030204" pitchFamily="34" charset="0"/>
              </a:rPr>
              <a:t>   </a:t>
            </a:r>
            <a:endParaRPr lang="tr-TR" altLang="tr-TR" sz="1800" dirty="0">
              <a:latin typeface="Calibri" panose="020F0502020204030204" pitchFamily="34" charset="0"/>
            </a:endParaRPr>
          </a:p>
          <a:p>
            <a:pPr>
              <a:lnSpc>
                <a:spcPct val="80000"/>
              </a:lnSpc>
              <a:buClr>
                <a:srgbClr val="CC0000"/>
              </a:buClr>
              <a:buFont typeface="Wingdings 2" panose="05020102010507070707" pitchFamily="18" charset="2"/>
              <a:buChar char="E"/>
            </a:pPr>
            <a:r>
              <a:rPr lang="tr-TR" altLang="tr-TR" sz="1800" dirty="0">
                <a:latin typeface="Calibri" panose="020F0502020204030204" pitchFamily="34" charset="0"/>
              </a:rPr>
              <a:t>Kapalı alanda çalışma ile ilgili kayıtları saklamak (hava kalitesi testleri, izin </a:t>
            </a:r>
            <a:r>
              <a:rPr lang="tr-TR" altLang="tr-TR" sz="1800" dirty="0" smtClean="0">
                <a:latin typeface="Calibri" panose="020F0502020204030204" pitchFamily="34" charset="0"/>
              </a:rPr>
              <a:t>formları vb.)</a:t>
            </a:r>
            <a:endParaRPr lang="en-US" altLang="tr-TR" sz="1800" dirty="0">
              <a:latin typeface="Calibri" panose="020F0502020204030204" pitchFamily="34" charset="0"/>
            </a:endParaRPr>
          </a:p>
        </p:txBody>
      </p:sp>
      <p:sp>
        <p:nvSpPr>
          <p:cNvPr id="7"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Gözlemcinin Sorumlulukları</a:t>
            </a:r>
            <a:endParaRPr lang="tr-TR" sz="2000" dirty="0"/>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xfrm>
            <a:off x="457200" y="685800"/>
            <a:ext cx="8229600" cy="5486400"/>
          </a:xfrm>
        </p:spPr>
        <p:txBody>
          <a:bodyPr/>
          <a:lstStyle/>
          <a:p>
            <a:r>
              <a:rPr lang="tr-TR" altLang="tr-TR" sz="1800" dirty="0" smtClean="0">
                <a:latin typeface="Calibri" panose="020F0502020204030204" pitchFamily="34" charset="0"/>
              </a:rPr>
              <a:t>Herhangi birisinin kapalı alana girişinden önce, yönetici personel tarafından bir Kapalı Alanlarda Çalışma İzni hazırlanmalıdır. </a:t>
            </a:r>
          </a:p>
          <a:p>
            <a:r>
              <a:rPr lang="tr-TR" altLang="tr-TR" sz="1800" dirty="0" smtClean="0">
                <a:latin typeface="Calibri" panose="020F0502020204030204" pitchFamily="34" charset="0"/>
              </a:rPr>
              <a:t>İzin Formu üzerinde bulunacak özel talimatlar için tesisin prosedürlerine, ulusal yönetmeliklere veya </a:t>
            </a:r>
            <a:r>
              <a:rPr lang="tr-TR" altLang="tr-TR" sz="1800" dirty="0" err="1" smtClean="0">
                <a:latin typeface="Calibri" panose="020F0502020204030204" pitchFamily="34" charset="0"/>
              </a:rPr>
              <a:t>OSHA</a:t>
            </a:r>
            <a:r>
              <a:rPr lang="tr-TR" altLang="tr-TR" sz="1800" dirty="0" smtClean="0">
                <a:latin typeface="Calibri" panose="020F0502020204030204" pitchFamily="34" charset="0"/>
              </a:rPr>
              <a:t> standartlarına başvurulabilir.</a:t>
            </a:r>
          </a:p>
          <a:p>
            <a:r>
              <a:rPr lang="tr-TR" altLang="tr-TR" sz="1800" dirty="0" smtClean="0">
                <a:latin typeface="Calibri" panose="020F0502020204030204" pitchFamily="34" charset="0"/>
              </a:rPr>
              <a:t>Herhangi bir kapalı alana giriş öncesinde, giriş izni, girişi onaylayan kişi tarafından imzalanmalıdır. </a:t>
            </a:r>
          </a:p>
          <a:p>
            <a:r>
              <a:rPr lang="tr-TR" altLang="tr-TR" sz="1800" dirty="0" smtClean="0">
                <a:latin typeface="Calibri" panose="020F0502020204030204" pitchFamily="34" charset="0"/>
              </a:rPr>
              <a:t>Giriş izni, işin tamamlanmasını takiben yetkilisi tarafından imzalanarak iptal edilmeli (kapatılmalı) ancak, programın tekrarında işlemleri kolaylaştırmak amacıyla en azından bir yıl süreyle saklanmalıdır.</a:t>
            </a:r>
          </a:p>
          <a:p>
            <a:r>
              <a:rPr lang="tr-TR" altLang="tr-TR" sz="1800" dirty="0" smtClean="0">
                <a:latin typeface="Calibri" panose="020F0502020204030204" pitchFamily="34" charset="0"/>
              </a:rPr>
              <a:t>Girişle ilgili her türlü problem giriş formuna not edilmelidir. Kaynak gibi “sıcak iş“ gerektiği durumlarda, kapalı alan giriş formuna bir not veya ayrı bir sıcak iş izin formu eklenmelidir. Bu ek form, sıcak işin amacı ve süresiyle ilgili bilgilerin her ikisini de detaylı olarak içermelidir. </a:t>
            </a:r>
          </a:p>
          <a:p>
            <a:r>
              <a:rPr lang="tr-TR" altLang="tr-TR" sz="1800" dirty="0" smtClean="0">
                <a:latin typeface="Calibri" panose="020F0502020204030204" pitchFamily="34" charset="0"/>
              </a:rPr>
              <a:t>Giriş öncesinde, giriş izninin doğru ve usulüne uygun olarak tamamlanması ve giriş yapacakları kapalı alandaki riskler hakkında bilgilendirmek için, orada bulundukları süre zarfında kapalı alanda tehlikelere maruz kalacak olanların karşılaşacakları riskleri listeleyen kapsamlı bir risk değerlendirmesi yapılarak yorumlanması gereklidir. </a:t>
            </a:r>
          </a:p>
          <a:p>
            <a:pPr marL="0" indent="0">
              <a:buNone/>
            </a:pPr>
            <a:r>
              <a:rPr lang="tr-TR" altLang="tr-TR" sz="1800" dirty="0" smtClean="0">
                <a:latin typeface="Calibri" panose="020F0502020204030204" pitchFamily="34" charset="0"/>
              </a:rPr>
              <a:t> </a:t>
            </a:r>
          </a:p>
          <a:p>
            <a:endParaRPr lang="tr-TR" altLang="tr-TR" sz="1800" dirty="0" smtClean="0">
              <a:latin typeface="Calibri" panose="020F0502020204030204" pitchFamily="34" charset="0"/>
            </a:endParaRPr>
          </a:p>
          <a:p>
            <a:endParaRPr lang="tr-TR" altLang="tr-TR" sz="1800" dirty="0">
              <a:latin typeface="Calibri" panose="020F0502020204030204" pitchFamily="34" charset="0"/>
            </a:endParaRPr>
          </a:p>
          <a:p>
            <a:endParaRPr lang="tr-TR" altLang="tr-TR" dirty="0"/>
          </a:p>
        </p:txBody>
      </p:sp>
      <p:sp>
        <p:nvSpPr>
          <p:cNvPr id="4"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Kapalı Alanlarda Çalışma İzni</a:t>
            </a:r>
            <a:endParaRPr lang="tr-TR" sz="2000" dirty="0"/>
          </a:p>
        </p:txBody>
      </p:sp>
    </p:spTree>
    <p:extLst>
      <p:ext uri="{BB962C8B-B14F-4D97-AF65-F5344CB8AC3E}">
        <p14:creationId xmlns:p14="http://schemas.microsoft.com/office/powerpoint/2010/main" val="4229231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İzin Formu-1</a:t>
            </a:r>
            <a:endParaRPr lang="tr-TR" sz="20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8072"/>
            <a:ext cx="8232749" cy="5941328"/>
          </a:xfrm>
          <a:prstGeom prst="rect">
            <a:avLst/>
          </a:prstGeom>
        </p:spPr>
      </p:pic>
    </p:spTree>
    <p:extLst>
      <p:ext uri="{BB962C8B-B14F-4D97-AF65-F5344CB8AC3E}">
        <p14:creationId xmlns:p14="http://schemas.microsoft.com/office/powerpoint/2010/main" val="19799285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İzin Formu-2</a:t>
            </a:r>
            <a:endParaRPr lang="tr-TR" sz="20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5799"/>
            <a:ext cx="8229600" cy="5873743"/>
          </a:xfrm>
          <a:prstGeom prst="rect">
            <a:avLst/>
          </a:prstGeom>
        </p:spPr>
      </p:pic>
    </p:spTree>
    <p:extLst>
      <p:ext uri="{BB962C8B-B14F-4D97-AF65-F5344CB8AC3E}">
        <p14:creationId xmlns:p14="http://schemas.microsoft.com/office/powerpoint/2010/main" val="3968154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Unvan 1"/>
          <p:cNvSpPr txBox="1">
            <a:spLocks/>
          </p:cNvSpPr>
          <p:nvPr/>
        </p:nvSpPr>
        <p:spPr>
          <a:xfrm>
            <a:off x="457200" y="274638"/>
            <a:ext cx="8229600" cy="411162"/>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Kapalı Alanlarda Çalışmalar</a:t>
            </a:r>
            <a:endParaRPr lang="tr-TR" sz="2000" dirty="0"/>
          </a:p>
        </p:txBody>
      </p:sp>
      <p:graphicFrame>
        <p:nvGraphicFramePr>
          <p:cNvPr id="7" name="Group 21"/>
          <p:cNvGraphicFramePr>
            <a:graphicFrameLocks noGrp="1"/>
          </p:cNvGraphicFramePr>
          <p:nvPr>
            <p:extLst>
              <p:ext uri="{D42A27DB-BD31-4B8C-83A1-F6EECF244321}">
                <p14:modId xmlns:p14="http://schemas.microsoft.com/office/powerpoint/2010/main" val="774166692"/>
              </p:ext>
            </p:extLst>
          </p:nvPr>
        </p:nvGraphicFramePr>
        <p:xfrm>
          <a:off x="3155373" y="1386840"/>
          <a:ext cx="2819400" cy="2194560"/>
        </p:xfrm>
        <a:graphic>
          <a:graphicData uri="http://schemas.openxmlformats.org/drawingml/2006/table">
            <a:tbl>
              <a:tblPr/>
              <a:tblGrid>
                <a:gridCol w="2819400"/>
              </a:tblGrid>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Alanı tehlikelerden izole 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Alanı havalandır!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Kısa bilgilendirme yap!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İzni tamamla!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İç atmosferi test 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Kapalı alana giriş!</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6101" name="Group 21"/>
          <p:cNvGraphicFramePr>
            <a:graphicFrameLocks noGrp="1"/>
          </p:cNvGraphicFramePr>
          <p:nvPr>
            <p:extLst>
              <p:ext uri="{D42A27DB-BD31-4B8C-83A1-F6EECF244321}">
                <p14:modId xmlns:p14="http://schemas.microsoft.com/office/powerpoint/2010/main" val="3853962075"/>
              </p:ext>
            </p:extLst>
          </p:nvPr>
        </p:nvGraphicFramePr>
        <p:xfrm>
          <a:off x="457200" y="699654"/>
          <a:ext cx="2819400" cy="2290713"/>
        </p:xfrm>
        <a:graphic>
          <a:graphicData uri="http://schemas.openxmlformats.org/drawingml/2006/table">
            <a:tbl>
              <a:tblPr/>
              <a:tblGrid>
                <a:gridCol w="2819400"/>
              </a:tblGrid>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rgbClr val="CC0000"/>
                          </a:solidFill>
                          <a:effectLst/>
                          <a:latin typeface="Calibri" panose="020F0502020204030204" pitchFamily="34" charset="0"/>
                        </a:rPr>
                        <a:t>Alanı tehlikelerden izole 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Alanı havalandır!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Kısa bilgilendirme yap!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İzni tamamla!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İç atmosferi test 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Kapalı alana giriş!</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099" name="Rectangle 19"/>
          <p:cNvSpPr>
            <a:spLocks noChangeArrowheads="1"/>
          </p:cNvSpPr>
          <p:nvPr/>
        </p:nvSpPr>
        <p:spPr bwMode="auto">
          <a:xfrm>
            <a:off x="457200" y="3429000"/>
            <a:ext cx="8229600" cy="2520950"/>
          </a:xfrm>
          <a:prstGeom prst="rect">
            <a:avLst/>
          </a:prstGeom>
          <a:solidFill>
            <a:schemeClr val="bg2"/>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220000"/>
              </a:lnSpc>
              <a:buClr>
                <a:srgbClr val="CC0000"/>
              </a:buClr>
              <a:buFont typeface="Wingdings 2" panose="05020102010507070707" pitchFamily="18" charset="2"/>
              <a:buChar char="E"/>
            </a:pPr>
            <a:r>
              <a:rPr lang="tr-TR" altLang="tr-TR" b="1" dirty="0" err="1">
                <a:solidFill>
                  <a:srgbClr val="000066"/>
                </a:solidFill>
                <a:latin typeface="Calibri" panose="020F0502020204030204" pitchFamily="34" charset="0"/>
                <a:cs typeface="Arial" panose="020B0604020202020204" pitchFamily="34" charset="0"/>
              </a:rPr>
              <a:t>Valfları</a:t>
            </a:r>
            <a:r>
              <a:rPr lang="tr-TR" altLang="tr-TR" b="1" dirty="0">
                <a:solidFill>
                  <a:srgbClr val="000066"/>
                </a:solidFill>
                <a:latin typeface="Calibri" panose="020F0502020204030204" pitchFamily="34" charset="0"/>
                <a:cs typeface="Arial" panose="020B0604020202020204" pitchFamily="34" charset="0"/>
              </a:rPr>
              <a:t> kapatın</a:t>
            </a:r>
          </a:p>
          <a:p>
            <a:pPr>
              <a:lnSpc>
                <a:spcPct val="220000"/>
              </a:lnSpc>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Alanı boşaltın</a:t>
            </a:r>
          </a:p>
          <a:p>
            <a:pPr>
              <a:lnSpc>
                <a:spcPct val="220000"/>
              </a:lnSpc>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Kitleme/etiketleme yapın</a:t>
            </a:r>
          </a:p>
          <a:p>
            <a:pPr>
              <a:lnSpc>
                <a:spcPct val="220000"/>
              </a:lnSpc>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Alandan kalıntıları temizleyin</a:t>
            </a:r>
            <a:endParaRPr lang="en-US" altLang="tr-TR" b="1" dirty="0">
              <a:solidFill>
                <a:srgbClr val="000066"/>
              </a:solidFill>
              <a:latin typeface="Calibri" panose="020F0502020204030204" pitchFamily="34" charset="0"/>
              <a:cs typeface="Arial" panose="020B0604020202020204" pitchFamily="34" charset="0"/>
            </a:endParaRPr>
          </a:p>
        </p:txBody>
      </p:sp>
      <p:sp>
        <p:nvSpPr>
          <p:cNvPr id="9" name="Unvan 1"/>
          <p:cNvSpPr txBox="1">
            <a:spLocks/>
          </p:cNvSpPr>
          <p:nvPr/>
        </p:nvSpPr>
        <p:spPr>
          <a:xfrm>
            <a:off x="457200" y="274638"/>
            <a:ext cx="8229600" cy="411162"/>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Kapalı Alanlarda Çalışmalar</a:t>
            </a:r>
            <a:endParaRPr lang="tr-TR" sz="2000" dirty="0"/>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96" name="Rectangle 20"/>
          <p:cNvSpPr>
            <a:spLocks noChangeArrowheads="1"/>
          </p:cNvSpPr>
          <p:nvPr/>
        </p:nvSpPr>
        <p:spPr bwMode="auto">
          <a:xfrm>
            <a:off x="436418" y="3429000"/>
            <a:ext cx="8229600" cy="2086725"/>
          </a:xfrm>
          <a:prstGeom prst="rect">
            <a:avLst/>
          </a:prstGeom>
          <a:solidFill>
            <a:schemeClr val="bg2"/>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80000"/>
              </a:lnSpc>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Mekanik havalandırma kullanın (fanlar, hava boruları…)</a:t>
            </a:r>
          </a:p>
          <a:p>
            <a:pPr>
              <a:lnSpc>
                <a:spcPct val="180000"/>
              </a:lnSpc>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Saatte, kapalı alanın en az dört (4) katı kadar havalandırma </a:t>
            </a:r>
            <a:r>
              <a:rPr lang="tr-TR" altLang="tr-TR" b="1" dirty="0" smtClean="0">
                <a:solidFill>
                  <a:srgbClr val="000066"/>
                </a:solidFill>
                <a:latin typeface="Calibri" panose="020F0502020204030204" pitchFamily="34" charset="0"/>
                <a:cs typeface="Arial" panose="020B0604020202020204" pitchFamily="34" charset="0"/>
              </a:rPr>
              <a:t>yapın (Büyük alanlar daha büyük havalandırmaya ihtiyaç duyar)</a:t>
            </a:r>
            <a:endParaRPr lang="en-US" altLang="tr-TR" b="1" dirty="0" smtClean="0">
              <a:solidFill>
                <a:srgbClr val="000066"/>
              </a:solidFill>
              <a:latin typeface="Calibri" panose="020F0502020204030204" pitchFamily="34" charset="0"/>
              <a:cs typeface="Arial" panose="020B0604020202020204" pitchFamily="34" charset="0"/>
            </a:endParaRPr>
          </a:p>
          <a:p>
            <a:pPr>
              <a:lnSpc>
                <a:spcPct val="180000"/>
              </a:lnSpc>
              <a:buClr>
                <a:srgbClr val="CC0000"/>
              </a:buClr>
              <a:buFont typeface="Wingdings 2" panose="05020102010507070707" pitchFamily="18" charset="2"/>
              <a:buChar char="E"/>
            </a:pPr>
            <a:r>
              <a:rPr lang="tr-TR" altLang="tr-TR" b="1" dirty="0" smtClean="0">
                <a:solidFill>
                  <a:srgbClr val="000066"/>
                </a:solidFill>
                <a:latin typeface="Calibri" panose="020F0502020204030204" pitchFamily="34" charset="0"/>
                <a:cs typeface="Arial" panose="020B0604020202020204" pitchFamily="34" charset="0"/>
              </a:rPr>
              <a:t>Havalandırmanın </a:t>
            </a:r>
            <a:r>
              <a:rPr lang="tr-TR" altLang="tr-TR" b="1" dirty="0">
                <a:solidFill>
                  <a:srgbClr val="000066"/>
                </a:solidFill>
                <a:latin typeface="Calibri" panose="020F0502020204030204" pitchFamily="34" charset="0"/>
                <a:cs typeface="Arial" panose="020B0604020202020204" pitchFamily="34" charset="0"/>
              </a:rPr>
              <a:t>taze hava beslediğinden emin olun</a:t>
            </a:r>
            <a:endParaRPr lang="en-US" altLang="tr-TR" b="1" dirty="0">
              <a:solidFill>
                <a:srgbClr val="000066"/>
              </a:solidFill>
              <a:latin typeface="Calibri" panose="020F0502020204030204" pitchFamily="34" charset="0"/>
              <a:cs typeface="Arial" panose="020B0604020202020204" pitchFamily="34" charset="0"/>
            </a:endParaRPr>
          </a:p>
        </p:txBody>
      </p:sp>
      <p:sp>
        <p:nvSpPr>
          <p:cNvPr id="9" name="Unvan 1"/>
          <p:cNvSpPr txBox="1">
            <a:spLocks/>
          </p:cNvSpPr>
          <p:nvPr/>
        </p:nvSpPr>
        <p:spPr>
          <a:xfrm>
            <a:off x="457200" y="274638"/>
            <a:ext cx="8229600" cy="411162"/>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Kapalı Alanlarda Çalışmalar</a:t>
            </a:r>
            <a:endParaRPr lang="tr-TR" sz="2000" dirty="0"/>
          </a:p>
        </p:txBody>
      </p:sp>
      <p:graphicFrame>
        <p:nvGraphicFramePr>
          <p:cNvPr id="10" name="Group 21"/>
          <p:cNvGraphicFramePr>
            <a:graphicFrameLocks noGrp="1"/>
          </p:cNvGraphicFramePr>
          <p:nvPr>
            <p:extLst>
              <p:ext uri="{D42A27DB-BD31-4B8C-83A1-F6EECF244321}">
                <p14:modId xmlns:p14="http://schemas.microsoft.com/office/powerpoint/2010/main" val="304915977"/>
              </p:ext>
            </p:extLst>
          </p:nvPr>
        </p:nvGraphicFramePr>
        <p:xfrm>
          <a:off x="457200" y="689263"/>
          <a:ext cx="2819400" cy="2290713"/>
        </p:xfrm>
        <a:graphic>
          <a:graphicData uri="http://schemas.openxmlformats.org/drawingml/2006/table">
            <a:tbl>
              <a:tblPr/>
              <a:tblGrid>
                <a:gridCol w="2819400"/>
              </a:tblGrid>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Alanı tehlikelerden izole 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rgbClr val="FF0000"/>
                          </a:solidFill>
                          <a:effectLst/>
                          <a:latin typeface="Calibri" panose="020F0502020204030204" pitchFamily="34" charset="0"/>
                        </a:rPr>
                        <a:t>Alanı havalandır!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Kısa bilgilendirme yap!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İzni tamamla!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İç atmosferi test 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Kapalı alana giriş!</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43" name="Rectangle 19"/>
          <p:cNvSpPr>
            <a:spLocks noChangeArrowheads="1"/>
          </p:cNvSpPr>
          <p:nvPr/>
        </p:nvSpPr>
        <p:spPr bwMode="auto">
          <a:xfrm>
            <a:off x="422563" y="3429000"/>
            <a:ext cx="8229601" cy="2585323"/>
          </a:xfrm>
          <a:prstGeom prst="rect">
            <a:avLst/>
          </a:prstGeom>
          <a:solidFill>
            <a:schemeClr val="bg2"/>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Tüm ekip </a:t>
            </a:r>
            <a:r>
              <a:rPr lang="tr-TR" altLang="tr-TR" b="1" dirty="0" smtClean="0">
                <a:solidFill>
                  <a:srgbClr val="000066"/>
                </a:solidFill>
                <a:latin typeface="Calibri" panose="020F0502020204030204" pitchFamily="34" charset="0"/>
                <a:cs typeface="Arial" panose="020B0604020202020204" pitchFamily="34" charset="0"/>
              </a:rPr>
              <a:t>katılmalıdır (Gözlemciler</a:t>
            </a:r>
            <a:r>
              <a:rPr lang="tr-TR" altLang="tr-TR" b="1" dirty="0">
                <a:solidFill>
                  <a:srgbClr val="000066"/>
                </a:solidFill>
                <a:latin typeface="Calibri" panose="020F0502020204030204" pitchFamily="34" charset="0"/>
                <a:cs typeface="Arial" panose="020B0604020202020204" pitchFamily="34" charset="0"/>
              </a:rPr>
              <a:t>, giriş yapanlar, yetki </a:t>
            </a:r>
            <a:r>
              <a:rPr lang="tr-TR" altLang="tr-TR" b="1" dirty="0" smtClean="0">
                <a:solidFill>
                  <a:srgbClr val="000066"/>
                </a:solidFill>
                <a:latin typeface="Calibri" panose="020F0502020204030204" pitchFamily="34" charset="0"/>
                <a:cs typeface="Arial" panose="020B0604020202020204" pitchFamily="34" charset="0"/>
              </a:rPr>
              <a:t>verenler)</a:t>
            </a:r>
          </a:p>
          <a:p>
            <a:pPr>
              <a:buClr>
                <a:srgbClr val="CC0000"/>
              </a:buClr>
              <a:buFont typeface="Wingdings 2" panose="05020102010507070707" pitchFamily="18" charset="2"/>
              <a:buChar char="E"/>
            </a:pPr>
            <a:endParaRPr lang="en-US" altLang="tr-TR" b="1" dirty="0">
              <a:solidFill>
                <a:srgbClr val="000066"/>
              </a:solidFill>
              <a:latin typeface="Calibri" panose="020F0502020204030204" pitchFamily="34" charset="0"/>
              <a:cs typeface="Arial" panose="020B0604020202020204" pitchFamily="34" charset="0"/>
            </a:endParaRPr>
          </a:p>
          <a:p>
            <a:pPr>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Girişte ve çalışma sırasındaki tehlikeleri gözden geçirin</a:t>
            </a:r>
          </a:p>
          <a:p>
            <a:pPr>
              <a:buClr>
                <a:srgbClr val="CC0000"/>
              </a:buClr>
              <a:buFont typeface="Wingdings 2" panose="05020102010507070707" pitchFamily="18" charset="2"/>
              <a:buChar char="E"/>
            </a:pPr>
            <a:endParaRPr lang="tr-TR" altLang="tr-TR" dirty="0"/>
          </a:p>
          <a:p>
            <a:pPr>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Kişisel koruyucu ekipmanları gözden geçirin</a:t>
            </a:r>
          </a:p>
          <a:p>
            <a:pPr>
              <a:buClr>
                <a:srgbClr val="CC0000"/>
              </a:buClr>
              <a:buFont typeface="Wingdings 2" panose="05020102010507070707" pitchFamily="18" charset="2"/>
              <a:buChar char="E"/>
            </a:pPr>
            <a:endParaRPr lang="tr-TR" altLang="tr-TR" b="1" dirty="0">
              <a:solidFill>
                <a:srgbClr val="000066"/>
              </a:solidFill>
              <a:latin typeface="Calibri" panose="020F0502020204030204" pitchFamily="34" charset="0"/>
              <a:cs typeface="Arial" panose="020B0604020202020204" pitchFamily="34" charset="0"/>
            </a:endParaRPr>
          </a:p>
          <a:p>
            <a:pPr>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Kurtarma prosedürlerini gözden geçirin ve uygulanabilir olduğunu </a:t>
            </a:r>
            <a:r>
              <a:rPr lang="tr-TR" altLang="tr-TR" b="1" dirty="0" smtClean="0">
                <a:solidFill>
                  <a:srgbClr val="000066"/>
                </a:solidFill>
                <a:latin typeface="Calibri" panose="020F0502020204030204" pitchFamily="34" charset="0"/>
                <a:cs typeface="Arial" panose="020B0604020202020204" pitchFamily="34" charset="0"/>
              </a:rPr>
              <a:t>doğrulayın</a:t>
            </a:r>
          </a:p>
          <a:p>
            <a:pPr>
              <a:buClr>
                <a:srgbClr val="CC0000"/>
              </a:buClr>
              <a:buFont typeface="Wingdings 2" panose="05020102010507070707" pitchFamily="18" charset="2"/>
              <a:buChar char="E"/>
            </a:pPr>
            <a:endParaRPr lang="tr-TR" altLang="tr-TR" b="1" dirty="0">
              <a:solidFill>
                <a:srgbClr val="000066"/>
              </a:solidFill>
              <a:latin typeface="Calibri" panose="020F0502020204030204" pitchFamily="34" charset="0"/>
              <a:cs typeface="Arial" panose="020B0604020202020204" pitchFamily="34" charset="0"/>
            </a:endParaRPr>
          </a:p>
          <a:p>
            <a:pPr>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İzni tamamlayın</a:t>
            </a:r>
            <a:endParaRPr lang="en-US" altLang="tr-TR" b="1" dirty="0">
              <a:solidFill>
                <a:srgbClr val="000066"/>
              </a:solidFill>
              <a:latin typeface="Calibri" panose="020F0502020204030204" pitchFamily="34" charset="0"/>
              <a:cs typeface="Arial" panose="020B0604020202020204" pitchFamily="34" charset="0"/>
            </a:endParaRPr>
          </a:p>
        </p:txBody>
      </p:sp>
      <p:sp>
        <p:nvSpPr>
          <p:cNvPr id="10" name="Unvan 1"/>
          <p:cNvSpPr txBox="1">
            <a:spLocks/>
          </p:cNvSpPr>
          <p:nvPr/>
        </p:nvSpPr>
        <p:spPr>
          <a:xfrm>
            <a:off x="457200" y="274638"/>
            <a:ext cx="8229600" cy="411162"/>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Kapalı Alanlarda Çalışmalar</a:t>
            </a:r>
            <a:endParaRPr lang="tr-TR" sz="2000" dirty="0"/>
          </a:p>
        </p:txBody>
      </p:sp>
      <p:graphicFrame>
        <p:nvGraphicFramePr>
          <p:cNvPr id="11" name="Group 21"/>
          <p:cNvGraphicFramePr>
            <a:graphicFrameLocks noGrp="1"/>
          </p:cNvGraphicFramePr>
          <p:nvPr>
            <p:extLst>
              <p:ext uri="{D42A27DB-BD31-4B8C-83A1-F6EECF244321}">
                <p14:modId xmlns:p14="http://schemas.microsoft.com/office/powerpoint/2010/main" val="3162877150"/>
              </p:ext>
            </p:extLst>
          </p:nvPr>
        </p:nvGraphicFramePr>
        <p:xfrm>
          <a:off x="457200" y="685800"/>
          <a:ext cx="2819400" cy="2290713"/>
        </p:xfrm>
        <a:graphic>
          <a:graphicData uri="http://schemas.openxmlformats.org/drawingml/2006/table">
            <a:tbl>
              <a:tblPr/>
              <a:tblGrid>
                <a:gridCol w="2819400"/>
              </a:tblGrid>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Alanı tehlikelerden izole 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Alanı havalandır!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rgbClr val="FF0000"/>
                          </a:solidFill>
                          <a:effectLst/>
                          <a:latin typeface="Calibri" panose="020F0502020204030204" pitchFamily="34" charset="0"/>
                        </a:rPr>
                        <a:t>Kısa bilgilendirme yap!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İzni tamamla!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İç atmosferi test 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Kapalı alana giriş!</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57200" y="685800"/>
            <a:ext cx="8229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Sürekli olarak insan kullanımına açık olmayan alanlardır.</a:t>
            </a:r>
          </a:p>
          <a:p>
            <a:pPr>
              <a:buClr>
                <a:srgbClr val="CC0000"/>
              </a:buClr>
              <a:buFont typeface="Wingdings 2" panose="05020102010507070707" pitchFamily="18" charset="2"/>
              <a:buChar char="E"/>
            </a:pPr>
            <a:endParaRPr lang="tr-TR" altLang="tr-TR" dirty="0" smtClean="0">
              <a:latin typeface="Calibri" panose="020F0502020204030204" pitchFamily="34" charset="0"/>
              <a:cs typeface="Arial" panose="020B0604020202020204" pitchFamily="34" charset="0"/>
            </a:endParaRPr>
          </a:p>
          <a:p>
            <a:pPr>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Esas anlamda çalışma yeri olarak tasarımlanmamıştır. </a:t>
            </a:r>
          </a:p>
          <a:p>
            <a:pPr>
              <a:buClr>
                <a:srgbClr val="CC0000"/>
              </a:buClr>
              <a:buFont typeface="Wingdings 2" panose="05020102010507070707" pitchFamily="18" charset="2"/>
              <a:buChar char="E"/>
            </a:pPr>
            <a:endParaRPr lang="tr-TR" altLang="tr-TR" dirty="0" smtClean="0">
              <a:latin typeface="Calibri" panose="020F0502020204030204" pitchFamily="34" charset="0"/>
              <a:cs typeface="Arial" panose="020B0604020202020204" pitchFamily="34" charset="0"/>
            </a:endParaRPr>
          </a:p>
          <a:p>
            <a:pPr>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Giriş – çıkış yolları sınırlıdır. Tamamen </a:t>
            </a:r>
            <a:r>
              <a:rPr lang="tr-TR" altLang="tr-TR" dirty="0">
                <a:latin typeface="Calibri" panose="020F0502020204030204" pitchFamily="34" charset="0"/>
                <a:cs typeface="Arial" panose="020B0604020202020204" pitchFamily="34" charset="0"/>
              </a:rPr>
              <a:t>veya kısmen </a:t>
            </a:r>
            <a:r>
              <a:rPr lang="tr-TR" altLang="tr-TR" dirty="0" smtClean="0">
                <a:latin typeface="Calibri" panose="020F0502020204030204" pitchFamily="34" charset="0"/>
                <a:cs typeface="Arial" panose="020B0604020202020204" pitchFamily="34" charset="0"/>
              </a:rPr>
              <a:t>kapalıdır.</a:t>
            </a:r>
          </a:p>
          <a:p>
            <a:pPr>
              <a:buClr>
                <a:srgbClr val="CC0000"/>
              </a:buClr>
              <a:buFont typeface="Wingdings 2" panose="05020102010507070707" pitchFamily="18" charset="2"/>
              <a:buChar char="E"/>
            </a:pPr>
            <a:endParaRPr lang="tr-TR" altLang="tr-TR" dirty="0">
              <a:latin typeface="Calibri" panose="020F0502020204030204" pitchFamily="34" charset="0"/>
              <a:cs typeface="Arial" panose="020B0604020202020204" pitchFamily="34" charset="0"/>
            </a:endParaRPr>
          </a:p>
          <a:p>
            <a:pPr>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 Sınırlı </a:t>
            </a:r>
            <a:r>
              <a:rPr lang="tr-TR" altLang="tr-TR" dirty="0">
                <a:latin typeface="Calibri" panose="020F0502020204030204" pitchFamily="34" charset="0"/>
                <a:cs typeface="Arial" panose="020B0604020202020204" pitchFamily="34" charset="0"/>
              </a:rPr>
              <a:t>bir hacme </a:t>
            </a:r>
            <a:r>
              <a:rPr lang="tr-TR" altLang="tr-TR" dirty="0" smtClean="0">
                <a:latin typeface="Calibri" panose="020F0502020204030204" pitchFamily="34" charset="0"/>
                <a:cs typeface="Arial" panose="020B0604020202020204" pitchFamily="34" charset="0"/>
              </a:rPr>
              <a:t>sahiptir; içinde </a:t>
            </a:r>
            <a:r>
              <a:rPr lang="tr-TR" altLang="tr-TR" dirty="0">
                <a:latin typeface="Calibri" panose="020F0502020204030204" pitchFamily="34" charset="0"/>
                <a:cs typeface="Arial" panose="020B0604020202020204" pitchFamily="34" charset="0"/>
              </a:rPr>
              <a:t>rahat hareket </a:t>
            </a:r>
            <a:r>
              <a:rPr lang="tr-TR" altLang="tr-TR" dirty="0" smtClean="0">
                <a:latin typeface="Calibri" panose="020F0502020204030204" pitchFamily="34" charset="0"/>
                <a:cs typeface="Arial" panose="020B0604020202020204" pitchFamily="34" charset="0"/>
              </a:rPr>
              <a:t>edilemez.</a:t>
            </a:r>
          </a:p>
          <a:p>
            <a:pPr>
              <a:buClr>
                <a:srgbClr val="CC0000"/>
              </a:buClr>
              <a:buFont typeface="Wingdings 2" panose="05020102010507070707" pitchFamily="18" charset="2"/>
              <a:buChar char="E"/>
            </a:pPr>
            <a:endParaRPr lang="tr-TR" altLang="tr-TR" dirty="0">
              <a:latin typeface="Calibri" panose="020F0502020204030204" pitchFamily="34" charset="0"/>
              <a:cs typeface="Arial" panose="020B0604020202020204" pitchFamily="34" charset="0"/>
            </a:endParaRPr>
          </a:p>
          <a:p>
            <a:pPr>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 Doğal </a:t>
            </a:r>
            <a:r>
              <a:rPr lang="tr-TR" altLang="tr-TR" dirty="0">
                <a:latin typeface="Calibri" panose="020F0502020204030204" pitchFamily="34" charset="0"/>
                <a:cs typeface="Arial" panose="020B0604020202020204" pitchFamily="34" charset="0"/>
              </a:rPr>
              <a:t>bir hava akımı </a:t>
            </a:r>
            <a:r>
              <a:rPr lang="tr-TR" altLang="tr-TR" dirty="0" smtClean="0">
                <a:latin typeface="Calibri" panose="020F0502020204030204" pitchFamily="34" charset="0"/>
                <a:cs typeface="Arial" panose="020B0604020202020204" pitchFamily="34" charset="0"/>
              </a:rPr>
              <a:t>yoktur.</a:t>
            </a:r>
          </a:p>
          <a:p>
            <a:pPr>
              <a:buClr>
                <a:srgbClr val="CC0000"/>
              </a:buClr>
              <a:buFont typeface="Wingdings 2" panose="05020102010507070707" pitchFamily="18" charset="2"/>
              <a:buChar char="E"/>
            </a:pPr>
            <a:endParaRPr lang="tr-TR" altLang="tr-TR" dirty="0">
              <a:latin typeface="Calibri" panose="020F0502020204030204" pitchFamily="34" charset="0"/>
              <a:cs typeface="Arial" panose="020B0604020202020204" pitchFamily="34" charset="0"/>
            </a:endParaRPr>
          </a:p>
          <a:p>
            <a:pPr>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 İçerisinde </a:t>
            </a:r>
            <a:r>
              <a:rPr lang="tr-TR" altLang="tr-TR" dirty="0">
                <a:latin typeface="Calibri" panose="020F0502020204030204" pitchFamily="34" charset="0"/>
                <a:cs typeface="Arial" panose="020B0604020202020204" pitchFamily="34" charset="0"/>
              </a:rPr>
              <a:t>sınırlı miktarda hava </a:t>
            </a:r>
            <a:r>
              <a:rPr lang="tr-TR" altLang="tr-TR" dirty="0" smtClean="0">
                <a:latin typeface="Calibri" panose="020F0502020204030204" pitchFamily="34" charset="0"/>
                <a:cs typeface="Arial" panose="020B0604020202020204" pitchFamily="34" charset="0"/>
              </a:rPr>
              <a:t>vardır. Emniyetli seviyede oksijene sahip değildir.</a:t>
            </a:r>
          </a:p>
          <a:p>
            <a:pPr>
              <a:buClr>
                <a:srgbClr val="CC0000"/>
              </a:buClr>
              <a:buFont typeface="Wingdings 2" panose="05020102010507070707" pitchFamily="18" charset="2"/>
              <a:buChar char="E"/>
            </a:pPr>
            <a:endParaRPr lang="tr-TR" altLang="tr-TR" dirty="0" smtClean="0">
              <a:latin typeface="Calibri" panose="020F0502020204030204" pitchFamily="34" charset="0"/>
              <a:cs typeface="Arial" panose="020B0604020202020204" pitchFamily="34" charset="0"/>
            </a:endParaRPr>
          </a:p>
          <a:p>
            <a:pPr>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 Potansiyel </a:t>
            </a:r>
            <a:r>
              <a:rPr lang="tr-TR" altLang="tr-TR" dirty="0">
                <a:latin typeface="Calibri" panose="020F0502020204030204" pitchFamily="34" charset="0"/>
                <a:cs typeface="Arial" panose="020B0604020202020204" pitchFamily="34" charset="0"/>
              </a:rPr>
              <a:t>olarak tehlikeli veya zararlı seviyede gaz, toz, buhar veya duman ihtiva eder</a:t>
            </a:r>
            <a:r>
              <a:rPr lang="tr-TR" altLang="tr-TR" dirty="0" smtClean="0">
                <a:latin typeface="Calibri" panose="020F0502020204030204" pitchFamily="34" charset="0"/>
                <a:cs typeface="Arial" panose="020B0604020202020204" pitchFamily="34" charset="0"/>
              </a:rPr>
              <a:t>.</a:t>
            </a:r>
          </a:p>
        </p:txBody>
      </p:sp>
      <p:sp>
        <p:nvSpPr>
          <p:cNvPr id="11"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Kapalı Alanların Temel Özellikleri</a:t>
            </a:r>
            <a:endParaRPr lang="tr-TR"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91" name="Rectangle 19"/>
          <p:cNvSpPr>
            <a:spLocks noChangeArrowheads="1"/>
          </p:cNvSpPr>
          <p:nvPr/>
        </p:nvSpPr>
        <p:spPr bwMode="auto">
          <a:xfrm>
            <a:off x="457200" y="3429000"/>
            <a:ext cx="8229600" cy="3139321"/>
          </a:xfrm>
          <a:prstGeom prst="rect">
            <a:avLst/>
          </a:prstGeom>
          <a:solidFill>
            <a:schemeClr val="bg2"/>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Kapalı alana girişten önce izin tam ve doğru olarak doldurulmalıdır</a:t>
            </a:r>
            <a:r>
              <a:rPr lang="tr-TR" altLang="tr-TR" b="1" dirty="0" smtClean="0">
                <a:solidFill>
                  <a:srgbClr val="000066"/>
                </a:solidFill>
                <a:latin typeface="Calibri" panose="020F0502020204030204" pitchFamily="34" charset="0"/>
                <a:cs typeface="Arial" panose="020B0604020202020204" pitchFamily="34" charset="0"/>
              </a:rPr>
              <a:t>.</a:t>
            </a:r>
          </a:p>
          <a:p>
            <a:pPr>
              <a:buClr>
                <a:srgbClr val="CC0000"/>
              </a:buClr>
              <a:buFont typeface="Wingdings 2" panose="05020102010507070707" pitchFamily="18" charset="2"/>
              <a:buChar char="E"/>
            </a:pPr>
            <a:endParaRPr lang="tr-TR" altLang="tr-TR" b="1" dirty="0">
              <a:solidFill>
                <a:srgbClr val="000066"/>
              </a:solidFill>
              <a:latin typeface="Calibri" panose="020F0502020204030204" pitchFamily="34" charset="0"/>
              <a:cs typeface="Arial" panose="020B0604020202020204" pitchFamily="34" charset="0"/>
            </a:endParaRPr>
          </a:p>
          <a:p>
            <a:pPr>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İznin geçerli olabilmesi için Yetki Veren Kişinin imzasıyla tamamlanmalıdır</a:t>
            </a:r>
            <a:r>
              <a:rPr lang="tr-TR" altLang="tr-TR" b="1" dirty="0" smtClean="0">
                <a:solidFill>
                  <a:srgbClr val="000066"/>
                </a:solidFill>
                <a:latin typeface="Calibri" panose="020F0502020204030204" pitchFamily="34" charset="0"/>
                <a:cs typeface="Arial" panose="020B0604020202020204" pitchFamily="34" charset="0"/>
              </a:rPr>
              <a:t>.</a:t>
            </a:r>
          </a:p>
          <a:p>
            <a:pPr>
              <a:buClr>
                <a:srgbClr val="CC0000"/>
              </a:buClr>
              <a:buFont typeface="Wingdings 2" panose="05020102010507070707" pitchFamily="18" charset="2"/>
              <a:buChar char="E"/>
            </a:pPr>
            <a:endParaRPr lang="tr-TR" altLang="tr-TR" b="1" dirty="0">
              <a:solidFill>
                <a:srgbClr val="000066"/>
              </a:solidFill>
              <a:latin typeface="Calibri" panose="020F0502020204030204" pitchFamily="34" charset="0"/>
              <a:cs typeface="Arial" panose="020B0604020202020204" pitchFamily="34" charset="0"/>
            </a:endParaRPr>
          </a:p>
          <a:p>
            <a:pPr>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Geçerli bir izin olmadan giriş yapılamaz</a:t>
            </a:r>
            <a:r>
              <a:rPr lang="tr-TR" altLang="tr-TR" b="1" dirty="0" smtClean="0">
                <a:solidFill>
                  <a:srgbClr val="000066"/>
                </a:solidFill>
                <a:latin typeface="Calibri" panose="020F0502020204030204" pitchFamily="34" charset="0"/>
                <a:cs typeface="Arial" panose="020B0604020202020204" pitchFamily="34" charset="0"/>
              </a:rPr>
              <a:t>.</a:t>
            </a:r>
          </a:p>
          <a:p>
            <a:pPr>
              <a:buClr>
                <a:srgbClr val="CC0000"/>
              </a:buClr>
              <a:buFont typeface="Wingdings 2" panose="05020102010507070707" pitchFamily="18" charset="2"/>
              <a:buChar char="E"/>
            </a:pPr>
            <a:endParaRPr lang="tr-TR" altLang="tr-TR" b="1" dirty="0">
              <a:solidFill>
                <a:srgbClr val="000066"/>
              </a:solidFill>
              <a:latin typeface="Calibri" panose="020F0502020204030204" pitchFamily="34" charset="0"/>
              <a:cs typeface="Arial" panose="020B0604020202020204" pitchFamily="34" charset="0"/>
            </a:endParaRPr>
          </a:p>
          <a:p>
            <a:pPr>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İzinler 12 saate kadar geçerlidir</a:t>
            </a:r>
            <a:r>
              <a:rPr lang="tr-TR" altLang="tr-TR" b="1" dirty="0" smtClean="0">
                <a:solidFill>
                  <a:srgbClr val="000066"/>
                </a:solidFill>
                <a:latin typeface="Calibri" panose="020F0502020204030204" pitchFamily="34" charset="0"/>
                <a:cs typeface="Arial" panose="020B0604020202020204" pitchFamily="34" charset="0"/>
              </a:rPr>
              <a:t>.</a:t>
            </a:r>
          </a:p>
          <a:p>
            <a:pPr>
              <a:buClr>
                <a:srgbClr val="CC0000"/>
              </a:buClr>
              <a:buFont typeface="Wingdings 2" panose="05020102010507070707" pitchFamily="18" charset="2"/>
              <a:buChar char="E"/>
            </a:pPr>
            <a:endParaRPr lang="tr-TR" altLang="tr-TR" b="1" dirty="0">
              <a:solidFill>
                <a:srgbClr val="000066"/>
              </a:solidFill>
              <a:latin typeface="Calibri" panose="020F0502020204030204" pitchFamily="34" charset="0"/>
              <a:cs typeface="Arial" panose="020B0604020202020204" pitchFamily="34" charset="0"/>
            </a:endParaRPr>
          </a:p>
          <a:p>
            <a:pPr>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İş tamamlandığı zaman izin </a:t>
            </a:r>
            <a:r>
              <a:rPr lang="tr-TR" altLang="tr-TR" b="1" dirty="0" err="1">
                <a:solidFill>
                  <a:srgbClr val="000066"/>
                </a:solidFill>
                <a:latin typeface="Calibri" panose="020F0502020204030204" pitchFamily="34" charset="0"/>
                <a:cs typeface="Arial" panose="020B0604020202020204" pitchFamily="34" charset="0"/>
              </a:rPr>
              <a:t>İSG</a:t>
            </a:r>
            <a:r>
              <a:rPr lang="tr-TR" altLang="tr-TR" b="1" dirty="0">
                <a:solidFill>
                  <a:srgbClr val="000066"/>
                </a:solidFill>
                <a:latin typeface="Calibri" panose="020F0502020204030204" pitchFamily="34" charset="0"/>
                <a:cs typeface="Arial" panose="020B0604020202020204" pitchFamily="34" charset="0"/>
              </a:rPr>
              <a:t> Yöneticisine teslim edilmelidir</a:t>
            </a:r>
            <a:r>
              <a:rPr lang="tr-TR" altLang="tr-TR" b="1" dirty="0" smtClean="0">
                <a:solidFill>
                  <a:srgbClr val="000066"/>
                </a:solidFill>
                <a:latin typeface="Calibri" panose="020F0502020204030204" pitchFamily="34" charset="0"/>
                <a:cs typeface="Arial" panose="020B0604020202020204" pitchFamily="34" charset="0"/>
              </a:rPr>
              <a:t>.</a:t>
            </a:r>
          </a:p>
          <a:p>
            <a:pPr>
              <a:buClr>
                <a:srgbClr val="CC0000"/>
              </a:buClr>
              <a:buFont typeface="Wingdings 2" panose="05020102010507070707" pitchFamily="18" charset="2"/>
              <a:buChar char="E"/>
            </a:pPr>
            <a:endParaRPr lang="tr-TR" altLang="tr-TR" b="1" dirty="0">
              <a:solidFill>
                <a:srgbClr val="000066"/>
              </a:solidFill>
              <a:latin typeface="Calibri" panose="020F0502020204030204" pitchFamily="34" charset="0"/>
              <a:cs typeface="Arial" panose="020B0604020202020204" pitchFamily="34" charset="0"/>
            </a:endParaRPr>
          </a:p>
          <a:p>
            <a:pPr>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İptal edilen izinler en az 1 sene saklanmalıdır.</a:t>
            </a:r>
          </a:p>
        </p:txBody>
      </p:sp>
      <p:sp>
        <p:nvSpPr>
          <p:cNvPr id="8" name="Unvan 1"/>
          <p:cNvSpPr txBox="1">
            <a:spLocks/>
          </p:cNvSpPr>
          <p:nvPr/>
        </p:nvSpPr>
        <p:spPr>
          <a:xfrm>
            <a:off x="457200" y="274638"/>
            <a:ext cx="8229600" cy="411162"/>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Kapalı Alanlarda Çalışmalar</a:t>
            </a:r>
            <a:endParaRPr lang="tr-TR" sz="2000" dirty="0"/>
          </a:p>
        </p:txBody>
      </p:sp>
      <p:graphicFrame>
        <p:nvGraphicFramePr>
          <p:cNvPr id="9" name="Group 21"/>
          <p:cNvGraphicFramePr>
            <a:graphicFrameLocks noGrp="1"/>
          </p:cNvGraphicFramePr>
          <p:nvPr>
            <p:extLst>
              <p:ext uri="{D42A27DB-BD31-4B8C-83A1-F6EECF244321}">
                <p14:modId xmlns:p14="http://schemas.microsoft.com/office/powerpoint/2010/main" val="1212747052"/>
              </p:ext>
            </p:extLst>
          </p:nvPr>
        </p:nvGraphicFramePr>
        <p:xfrm>
          <a:off x="457200" y="685800"/>
          <a:ext cx="2819400" cy="2290713"/>
        </p:xfrm>
        <a:graphic>
          <a:graphicData uri="http://schemas.openxmlformats.org/drawingml/2006/table">
            <a:tbl>
              <a:tblPr/>
              <a:tblGrid>
                <a:gridCol w="2819400"/>
              </a:tblGrid>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Alanı tehlikelerden izole 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Alanı havalandır!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Kısa bilgilendirme yap!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rgbClr val="FF0000"/>
                          </a:solidFill>
                          <a:effectLst/>
                          <a:latin typeface="Calibri" panose="020F0502020204030204" pitchFamily="34" charset="0"/>
                        </a:rPr>
                        <a:t>İzni tamamla!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İç atmosferi test 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Kapalı alana giriş!</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40" name="Rectangle 20"/>
          <p:cNvSpPr>
            <a:spLocks noChangeArrowheads="1"/>
          </p:cNvSpPr>
          <p:nvPr/>
        </p:nvSpPr>
        <p:spPr bwMode="auto">
          <a:xfrm>
            <a:off x="422564" y="3429000"/>
            <a:ext cx="8264236" cy="3139321"/>
          </a:xfrm>
          <a:prstGeom prst="rect">
            <a:avLst/>
          </a:prstGeom>
          <a:solidFill>
            <a:schemeClr val="bg2"/>
          </a:solidFill>
          <a:ln w="9525">
            <a:solidFill>
              <a:schemeClr val="tx1"/>
            </a:solidFill>
            <a:miter lim="800000"/>
            <a:headEnd/>
            <a:tailEnd/>
          </a:ln>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Clr>
                <a:srgbClr val="CC0000"/>
              </a:buClr>
              <a:buFont typeface="Wingdings 2" panose="05020102010507070707" pitchFamily="18" charset="2"/>
              <a:buChar char="E"/>
            </a:pPr>
            <a:r>
              <a:rPr lang="tr-TR" altLang="tr-TR" b="1" dirty="0" smtClean="0">
                <a:solidFill>
                  <a:srgbClr val="000066"/>
                </a:solidFill>
                <a:latin typeface="Calibri" panose="020F0502020204030204" pitchFamily="34" charset="0"/>
                <a:cs typeface="Arial" panose="020B0604020202020204" pitchFamily="34" charset="0"/>
              </a:rPr>
              <a:t>Oksijen </a:t>
            </a:r>
            <a:r>
              <a:rPr lang="tr-TR" altLang="tr-TR" b="1" dirty="0">
                <a:solidFill>
                  <a:srgbClr val="000066"/>
                </a:solidFill>
                <a:latin typeface="Calibri" panose="020F0502020204030204" pitchFamily="34" charset="0"/>
                <a:cs typeface="Arial" panose="020B0604020202020204" pitchFamily="34" charset="0"/>
              </a:rPr>
              <a:t>seviyesini kontrol et (O2 konsantrasyonu </a:t>
            </a:r>
            <a:r>
              <a:rPr lang="en-US" altLang="tr-TR" b="1" dirty="0">
                <a:solidFill>
                  <a:srgbClr val="000066"/>
                </a:solidFill>
                <a:latin typeface="Calibri" panose="020F0502020204030204" pitchFamily="34" charset="0"/>
                <a:cs typeface="Arial" panose="020B0604020202020204" pitchFamily="34" charset="0"/>
              </a:rPr>
              <a:t>&lt;19.5% </a:t>
            </a:r>
            <a:r>
              <a:rPr lang="tr-TR" altLang="tr-TR" b="1" dirty="0">
                <a:solidFill>
                  <a:srgbClr val="000066"/>
                </a:solidFill>
                <a:latin typeface="Calibri" panose="020F0502020204030204" pitchFamily="34" charset="0"/>
                <a:cs typeface="Arial" panose="020B0604020202020204" pitchFamily="34" charset="0"/>
              </a:rPr>
              <a:t>veya </a:t>
            </a:r>
            <a:r>
              <a:rPr lang="en-US" altLang="tr-TR" b="1" dirty="0">
                <a:solidFill>
                  <a:srgbClr val="000066"/>
                </a:solidFill>
                <a:latin typeface="Calibri" panose="020F0502020204030204" pitchFamily="34" charset="0"/>
                <a:cs typeface="Arial" panose="020B0604020202020204" pitchFamily="34" charset="0"/>
              </a:rPr>
              <a:t>&gt;23.5%</a:t>
            </a:r>
            <a:r>
              <a:rPr lang="tr-TR" altLang="tr-TR" b="1" dirty="0" smtClean="0">
                <a:solidFill>
                  <a:srgbClr val="000066"/>
                </a:solidFill>
                <a:latin typeface="Calibri" panose="020F0502020204030204" pitchFamily="34" charset="0"/>
                <a:cs typeface="Arial" panose="020B0604020202020204" pitchFamily="34" charset="0"/>
              </a:rPr>
              <a:t>)</a:t>
            </a:r>
            <a:endParaRPr lang="tr-TR" altLang="tr-TR" b="1" dirty="0">
              <a:solidFill>
                <a:srgbClr val="000066"/>
              </a:solidFill>
              <a:latin typeface="Calibri" panose="020F0502020204030204" pitchFamily="34" charset="0"/>
              <a:cs typeface="Arial" panose="020B0604020202020204" pitchFamily="34" charset="0"/>
            </a:endParaRPr>
          </a:p>
          <a:p>
            <a:pPr>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Yanıcı parlayıcıları kontrol </a:t>
            </a:r>
            <a:r>
              <a:rPr lang="tr-TR" altLang="tr-TR" b="1" dirty="0" smtClean="0">
                <a:solidFill>
                  <a:srgbClr val="000066"/>
                </a:solidFill>
                <a:latin typeface="Calibri" panose="020F0502020204030204" pitchFamily="34" charset="0"/>
                <a:cs typeface="Arial" panose="020B0604020202020204" pitchFamily="34" charset="0"/>
              </a:rPr>
              <a:t>et</a:t>
            </a:r>
            <a:endParaRPr lang="tr-TR" altLang="tr-TR" b="1" dirty="0">
              <a:solidFill>
                <a:srgbClr val="000066"/>
              </a:solidFill>
              <a:latin typeface="Calibri" panose="020F0502020204030204" pitchFamily="34" charset="0"/>
              <a:cs typeface="Arial" panose="020B0604020202020204" pitchFamily="34" charset="0"/>
            </a:endParaRPr>
          </a:p>
          <a:p>
            <a:pPr>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En düşük patlama seviyesi (</a:t>
            </a:r>
            <a:r>
              <a:rPr lang="tr-TR" altLang="tr-TR" b="1" dirty="0" err="1">
                <a:solidFill>
                  <a:srgbClr val="000066"/>
                </a:solidFill>
                <a:latin typeface="Calibri" panose="020F0502020204030204" pitchFamily="34" charset="0"/>
                <a:cs typeface="Arial" panose="020B0604020202020204" pitchFamily="34" charset="0"/>
              </a:rPr>
              <a:t>LEL</a:t>
            </a:r>
            <a:r>
              <a:rPr lang="tr-TR" altLang="tr-TR" b="1" dirty="0">
                <a:solidFill>
                  <a:srgbClr val="000066"/>
                </a:solidFill>
                <a:latin typeface="Calibri" panose="020F0502020204030204" pitchFamily="34" charset="0"/>
                <a:cs typeface="Arial" panose="020B0604020202020204" pitchFamily="34" charset="0"/>
              </a:rPr>
              <a:t>)&lt;</a:t>
            </a:r>
            <a:r>
              <a:rPr lang="en-US" altLang="tr-TR" b="1" dirty="0">
                <a:solidFill>
                  <a:srgbClr val="000066"/>
                </a:solidFill>
                <a:latin typeface="Calibri" panose="020F0502020204030204" pitchFamily="34" charset="0"/>
                <a:cs typeface="Arial" panose="020B0604020202020204" pitchFamily="34" charset="0"/>
              </a:rPr>
              <a:t>10</a:t>
            </a:r>
            <a:r>
              <a:rPr lang="en-US" altLang="tr-TR" b="1" dirty="0" smtClean="0">
                <a:solidFill>
                  <a:srgbClr val="000066"/>
                </a:solidFill>
                <a:latin typeface="Calibri" panose="020F0502020204030204" pitchFamily="34" charset="0"/>
                <a:cs typeface="Arial" panose="020B0604020202020204" pitchFamily="34" charset="0"/>
              </a:rPr>
              <a:t>%</a:t>
            </a:r>
            <a:endParaRPr lang="en-US" altLang="tr-TR" b="1" dirty="0">
              <a:solidFill>
                <a:srgbClr val="000066"/>
              </a:solidFill>
              <a:latin typeface="Calibri" panose="020F0502020204030204" pitchFamily="34" charset="0"/>
              <a:cs typeface="Arial" panose="020B0604020202020204" pitchFamily="34" charset="0"/>
            </a:endParaRPr>
          </a:p>
          <a:p>
            <a:pPr>
              <a:buClr>
                <a:srgbClr val="CC0000"/>
              </a:buClr>
              <a:buFont typeface="Wingdings 2" panose="05020102010507070707" pitchFamily="18" charset="2"/>
              <a:buChar char="E"/>
            </a:pPr>
            <a:r>
              <a:rPr lang="tr-TR" altLang="tr-TR" b="1" dirty="0" err="1">
                <a:solidFill>
                  <a:srgbClr val="000066"/>
                </a:solidFill>
                <a:latin typeface="Calibri" panose="020F0502020204030204" pitchFamily="34" charset="0"/>
                <a:cs typeface="Arial" panose="020B0604020202020204" pitchFamily="34" charset="0"/>
              </a:rPr>
              <a:t>Toksik</a:t>
            </a:r>
            <a:r>
              <a:rPr lang="tr-TR" altLang="tr-TR" b="1" dirty="0">
                <a:solidFill>
                  <a:srgbClr val="000066"/>
                </a:solidFill>
                <a:latin typeface="Calibri" panose="020F0502020204030204" pitchFamily="34" charset="0"/>
                <a:cs typeface="Arial" panose="020B0604020202020204" pitchFamily="34" charset="0"/>
              </a:rPr>
              <a:t> gazları kontrol </a:t>
            </a:r>
            <a:r>
              <a:rPr lang="tr-TR" altLang="tr-TR" b="1" dirty="0" smtClean="0">
                <a:solidFill>
                  <a:srgbClr val="000066"/>
                </a:solidFill>
                <a:latin typeface="Calibri" panose="020F0502020204030204" pitchFamily="34" charset="0"/>
                <a:cs typeface="Arial" panose="020B0604020202020204" pitchFamily="34" charset="0"/>
              </a:rPr>
              <a:t>et</a:t>
            </a:r>
          </a:p>
          <a:p>
            <a:pPr>
              <a:buClr>
                <a:srgbClr val="CC0000"/>
              </a:buClr>
              <a:buFont typeface="Wingdings 2" panose="05020102010507070707" pitchFamily="18" charset="2"/>
              <a:buChar char="E"/>
            </a:pPr>
            <a:r>
              <a:rPr lang="tr-TR" altLang="tr-TR" b="1" dirty="0" smtClean="0">
                <a:solidFill>
                  <a:srgbClr val="CC0000"/>
                </a:solidFill>
                <a:latin typeface="Calibri" panose="020F0502020204030204" pitchFamily="34" charset="0"/>
                <a:cs typeface="Arial" panose="020B0604020202020204" pitchFamily="34" charset="0"/>
              </a:rPr>
              <a:t>Dikkat !!! </a:t>
            </a:r>
            <a:r>
              <a:rPr lang="tr-TR" altLang="tr-TR" b="1" dirty="0" smtClean="0">
                <a:solidFill>
                  <a:srgbClr val="000066"/>
                </a:solidFill>
                <a:latin typeface="Calibri" panose="020F0502020204030204" pitchFamily="34" charset="0"/>
                <a:cs typeface="Arial" panose="020B0604020202020204" pitchFamily="34" charset="0"/>
              </a:rPr>
              <a:t>Ölçümler sonucunda herhangi bir limit değerin belirlenen sınır değerleri aşması durumunda tüm personel hemen kapalı alanı terk edecek ve atmosferik şartlar emniyetli sınırlara gelmedikçe kimse içeri girmeyecektir.</a:t>
            </a:r>
          </a:p>
          <a:p>
            <a:pPr>
              <a:buClr>
                <a:srgbClr val="CC0000"/>
              </a:buClr>
              <a:buFont typeface="Wingdings 2" panose="05020102010507070707" pitchFamily="18" charset="2"/>
              <a:buChar char="E"/>
            </a:pPr>
            <a:r>
              <a:rPr lang="tr-TR" altLang="tr-TR" b="1" dirty="0" smtClean="0">
                <a:solidFill>
                  <a:srgbClr val="000066"/>
                </a:solidFill>
                <a:latin typeface="Calibri" panose="020F0502020204030204" pitchFamily="34" charset="0"/>
                <a:cs typeface="Arial" panose="020B0604020202020204" pitchFamily="34" charset="0"/>
              </a:rPr>
              <a:t>Kapalı alan boş olduğu zamanlarda  her girişten önce,</a:t>
            </a:r>
          </a:p>
          <a:p>
            <a:pPr>
              <a:buClr>
                <a:srgbClr val="CC0000"/>
              </a:buClr>
              <a:buFont typeface="Wingdings 2" panose="05020102010507070707" pitchFamily="18" charset="2"/>
              <a:buChar char="E"/>
            </a:pPr>
            <a:r>
              <a:rPr lang="tr-TR" altLang="tr-TR" b="1" dirty="0" smtClean="0">
                <a:solidFill>
                  <a:srgbClr val="000066"/>
                </a:solidFill>
                <a:latin typeface="Calibri" panose="020F0502020204030204" pitchFamily="34" charset="0"/>
                <a:cs typeface="Arial" panose="020B0604020202020204" pitchFamily="34" charset="0"/>
              </a:rPr>
              <a:t>10 dakikalık havalandırma (gerekliyse) periyotlarında sonra,</a:t>
            </a:r>
          </a:p>
          <a:p>
            <a:pPr>
              <a:buClr>
                <a:srgbClr val="CC0000"/>
              </a:buClr>
              <a:buFont typeface="Wingdings 2" panose="05020102010507070707" pitchFamily="18" charset="2"/>
              <a:buChar char="E"/>
            </a:pPr>
            <a:r>
              <a:rPr lang="tr-TR" altLang="tr-TR" b="1" dirty="0" smtClean="0">
                <a:solidFill>
                  <a:srgbClr val="000066"/>
                </a:solidFill>
                <a:latin typeface="Calibri" panose="020F0502020204030204" pitchFamily="34" charset="0"/>
                <a:cs typeface="Arial" panose="020B0604020202020204" pitchFamily="34" charset="0"/>
              </a:rPr>
              <a:t>En az saat başı,</a:t>
            </a:r>
          </a:p>
          <a:p>
            <a:pPr>
              <a:buClr>
                <a:srgbClr val="CC0000"/>
              </a:buClr>
              <a:buFont typeface="Wingdings 2" panose="05020102010507070707" pitchFamily="18" charset="2"/>
              <a:buChar char="E"/>
            </a:pPr>
            <a:r>
              <a:rPr lang="tr-TR" altLang="tr-TR" b="1" dirty="0" smtClean="0">
                <a:solidFill>
                  <a:srgbClr val="000066"/>
                </a:solidFill>
                <a:latin typeface="Calibri" panose="020F0502020204030204" pitchFamily="34" charset="0"/>
                <a:cs typeface="Arial" panose="020B0604020202020204" pitchFamily="34" charset="0"/>
              </a:rPr>
              <a:t>Şüpheli durumlarda daha sık olarak testler yapılmalıdır.</a:t>
            </a:r>
            <a:endParaRPr lang="tr-TR" altLang="tr-TR" b="1" dirty="0">
              <a:solidFill>
                <a:srgbClr val="000066"/>
              </a:solidFill>
              <a:latin typeface="Calibri" panose="020F0502020204030204" pitchFamily="34" charset="0"/>
              <a:cs typeface="Arial" panose="020B0604020202020204" pitchFamily="34" charset="0"/>
            </a:endParaRPr>
          </a:p>
        </p:txBody>
      </p:sp>
      <p:sp>
        <p:nvSpPr>
          <p:cNvPr id="9" name="Unvan 1"/>
          <p:cNvSpPr txBox="1">
            <a:spLocks/>
          </p:cNvSpPr>
          <p:nvPr/>
        </p:nvSpPr>
        <p:spPr>
          <a:xfrm>
            <a:off x="457200" y="274638"/>
            <a:ext cx="8229600" cy="411162"/>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Kapalı Alanlarda Çalışmalar</a:t>
            </a:r>
            <a:endParaRPr lang="tr-TR" sz="2000" dirty="0"/>
          </a:p>
        </p:txBody>
      </p:sp>
      <p:graphicFrame>
        <p:nvGraphicFramePr>
          <p:cNvPr id="10" name="Group 21"/>
          <p:cNvGraphicFramePr>
            <a:graphicFrameLocks noGrp="1"/>
          </p:cNvGraphicFramePr>
          <p:nvPr>
            <p:extLst>
              <p:ext uri="{D42A27DB-BD31-4B8C-83A1-F6EECF244321}">
                <p14:modId xmlns:p14="http://schemas.microsoft.com/office/powerpoint/2010/main" val="3503645568"/>
              </p:ext>
            </p:extLst>
          </p:nvPr>
        </p:nvGraphicFramePr>
        <p:xfrm>
          <a:off x="457200" y="685800"/>
          <a:ext cx="2819400" cy="2290713"/>
        </p:xfrm>
        <a:graphic>
          <a:graphicData uri="http://schemas.openxmlformats.org/drawingml/2006/table">
            <a:tbl>
              <a:tblPr/>
              <a:tblGrid>
                <a:gridCol w="2819400"/>
              </a:tblGrid>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Alanı tehlikelerden izole 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Alanı havalandır!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Kısa bilgilendirme yap!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İzni tamamla!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rgbClr val="FF0000"/>
                          </a:solidFill>
                          <a:effectLst/>
                          <a:latin typeface="Calibri" panose="020F0502020204030204" pitchFamily="34" charset="0"/>
                        </a:rPr>
                        <a:t>İç atmosferi test 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Kapalı alana giriş!</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31" name="Rectangle 19"/>
          <p:cNvSpPr>
            <a:spLocks noChangeArrowheads="1"/>
          </p:cNvSpPr>
          <p:nvPr/>
        </p:nvSpPr>
        <p:spPr bwMode="auto">
          <a:xfrm>
            <a:off x="439882" y="3429000"/>
            <a:ext cx="8246918" cy="2031325"/>
          </a:xfrm>
          <a:prstGeom prst="rect">
            <a:avLst/>
          </a:prstGeom>
          <a:solidFill>
            <a:schemeClr val="bg2"/>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Gözlemci kapalı alanda çalışma süresince girişe yakın bir yerde beklemelidir. Çalışma devam ederken giriş yapan personel ile sürekli iletişim halinde olmalıdır.</a:t>
            </a:r>
          </a:p>
          <a:p>
            <a:pPr>
              <a:buClr>
                <a:srgbClr val="CC0000"/>
              </a:buClr>
              <a:buFont typeface="Wingdings 2" panose="05020102010507070707" pitchFamily="18" charset="2"/>
              <a:buChar char="E"/>
            </a:pPr>
            <a:endParaRPr lang="tr-TR" altLang="tr-TR" b="1" dirty="0">
              <a:solidFill>
                <a:srgbClr val="000066"/>
              </a:solidFill>
              <a:latin typeface="Calibri" panose="020F0502020204030204" pitchFamily="34" charset="0"/>
              <a:cs typeface="Arial" panose="020B0604020202020204" pitchFamily="34" charset="0"/>
            </a:endParaRPr>
          </a:p>
          <a:p>
            <a:pPr>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Tüm gözlemciler kapalı alana giriş-çıkış dokümanlarını girişte ve çıkışta doldurmalıdırlar.</a:t>
            </a:r>
          </a:p>
          <a:p>
            <a:pPr>
              <a:buClr>
                <a:srgbClr val="CC0000"/>
              </a:buClr>
              <a:buFont typeface="Wingdings 2" panose="05020102010507070707" pitchFamily="18" charset="2"/>
              <a:buChar char="E"/>
            </a:pPr>
            <a:endParaRPr lang="tr-TR" altLang="tr-TR" b="1" dirty="0">
              <a:solidFill>
                <a:srgbClr val="000066"/>
              </a:solidFill>
              <a:latin typeface="Calibri" panose="020F0502020204030204" pitchFamily="34" charset="0"/>
              <a:cs typeface="Arial" panose="020B0604020202020204" pitchFamily="34" charset="0"/>
            </a:endParaRPr>
          </a:p>
          <a:p>
            <a:pPr>
              <a:buClr>
                <a:srgbClr val="CC0000"/>
              </a:buClr>
              <a:buFont typeface="Wingdings 2" panose="05020102010507070707" pitchFamily="18" charset="2"/>
              <a:buChar char="E"/>
            </a:pPr>
            <a:r>
              <a:rPr lang="tr-TR" altLang="tr-TR" b="1" dirty="0">
                <a:solidFill>
                  <a:srgbClr val="000066"/>
                </a:solidFill>
                <a:latin typeface="Calibri" panose="020F0502020204030204" pitchFamily="34" charset="0"/>
                <a:cs typeface="Arial" panose="020B0604020202020204" pitchFamily="34" charset="0"/>
              </a:rPr>
              <a:t>Çalışma süresinde gözlemci izni ve giriş dokümanlarını saklamalıdır.</a:t>
            </a:r>
          </a:p>
        </p:txBody>
      </p:sp>
      <p:sp>
        <p:nvSpPr>
          <p:cNvPr id="9" name="Unvan 1"/>
          <p:cNvSpPr txBox="1">
            <a:spLocks/>
          </p:cNvSpPr>
          <p:nvPr/>
        </p:nvSpPr>
        <p:spPr>
          <a:xfrm>
            <a:off x="457200" y="274638"/>
            <a:ext cx="8229600" cy="411162"/>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Kapalı Alanlarda Çalışmalar</a:t>
            </a:r>
            <a:endParaRPr lang="tr-TR" sz="2000" dirty="0"/>
          </a:p>
        </p:txBody>
      </p:sp>
      <p:graphicFrame>
        <p:nvGraphicFramePr>
          <p:cNvPr id="10" name="Group 21"/>
          <p:cNvGraphicFramePr>
            <a:graphicFrameLocks noGrp="1"/>
          </p:cNvGraphicFramePr>
          <p:nvPr>
            <p:extLst>
              <p:ext uri="{D42A27DB-BD31-4B8C-83A1-F6EECF244321}">
                <p14:modId xmlns:p14="http://schemas.microsoft.com/office/powerpoint/2010/main" val="1445608255"/>
              </p:ext>
            </p:extLst>
          </p:nvPr>
        </p:nvGraphicFramePr>
        <p:xfrm>
          <a:off x="457200" y="685800"/>
          <a:ext cx="2819400" cy="2290713"/>
        </p:xfrm>
        <a:graphic>
          <a:graphicData uri="http://schemas.openxmlformats.org/drawingml/2006/table">
            <a:tbl>
              <a:tblPr/>
              <a:tblGrid>
                <a:gridCol w="2819400"/>
              </a:tblGrid>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Alanı tehlikelerden izole 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Alanı havalandır!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Kısa bilgilendirme yap!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İzni tamamla!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Calibri" panose="020F0502020204030204" pitchFamily="34" charset="0"/>
                        </a:rPr>
                        <a:t>İç atmosferi test 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rgbClr val="FF0000"/>
                          </a:solidFill>
                          <a:effectLst/>
                          <a:latin typeface="Calibri" panose="020F0502020204030204" pitchFamily="34" charset="0"/>
                        </a:rPr>
                        <a:t>Kapalı alana giriş!</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body" idx="4294967295"/>
          </p:nvPr>
        </p:nvSpPr>
        <p:spPr>
          <a:xfrm>
            <a:off x="457200" y="1339850"/>
            <a:ext cx="8229600" cy="4465638"/>
          </a:xfrm>
          <a:ln/>
        </p:spPr>
        <p:txBody>
          <a:bodyPr/>
          <a:lstStyle/>
          <a:p>
            <a:pPr>
              <a:lnSpc>
                <a:spcPct val="80000"/>
              </a:lnSpc>
              <a:buFontTx/>
              <a:buNone/>
            </a:pPr>
            <a:r>
              <a:rPr lang="tr-TR" altLang="tr-TR" sz="1800" dirty="0">
                <a:latin typeface="Calibri" panose="020F0502020204030204" pitchFamily="34" charset="0"/>
              </a:rPr>
              <a:t>Çalışma bittikten </a:t>
            </a:r>
            <a:r>
              <a:rPr lang="tr-TR" altLang="tr-TR" sz="1800" dirty="0" smtClean="0">
                <a:latin typeface="Calibri" panose="020F0502020204030204" pitchFamily="34" charset="0"/>
              </a:rPr>
              <a:t>sonra:</a:t>
            </a:r>
            <a:endParaRPr lang="tr-TR" altLang="tr-TR" sz="1800" dirty="0">
              <a:latin typeface="Calibri" panose="020F0502020204030204" pitchFamily="34" charset="0"/>
            </a:endParaRPr>
          </a:p>
          <a:p>
            <a:pPr>
              <a:lnSpc>
                <a:spcPct val="80000"/>
              </a:lnSpc>
              <a:buFontTx/>
              <a:buNone/>
            </a:pPr>
            <a:endParaRPr lang="tr-TR" altLang="tr-TR" sz="1800" dirty="0">
              <a:solidFill>
                <a:srgbClr val="000066"/>
              </a:solidFill>
              <a:latin typeface="Calibri" panose="020F0502020204030204" pitchFamily="34" charset="0"/>
            </a:endParaRPr>
          </a:p>
          <a:p>
            <a:pPr>
              <a:lnSpc>
                <a:spcPct val="130000"/>
              </a:lnSpc>
              <a:buClr>
                <a:srgbClr val="CC0000"/>
              </a:buClr>
              <a:buFont typeface="Wingdings 2" panose="05020102010507070707" pitchFamily="18" charset="2"/>
              <a:buChar char="E"/>
            </a:pPr>
            <a:r>
              <a:rPr lang="tr-TR" altLang="tr-TR" sz="1800" dirty="0" smtClean="0">
                <a:latin typeface="Calibri" panose="020F0502020204030204" pitchFamily="34" charset="0"/>
              </a:rPr>
              <a:t>Tüm personeli, aletleri ve arda kalan her şeyi ortamdan uzaklaştırın.</a:t>
            </a:r>
            <a:endParaRPr lang="tr-TR" altLang="tr-TR" sz="1800" dirty="0">
              <a:latin typeface="Calibri" panose="020F0502020204030204" pitchFamily="34" charset="0"/>
            </a:endParaRPr>
          </a:p>
          <a:p>
            <a:pPr>
              <a:lnSpc>
                <a:spcPct val="130000"/>
              </a:lnSpc>
              <a:buClr>
                <a:srgbClr val="CC0000"/>
              </a:buClr>
              <a:buFont typeface="Wingdings 2" panose="05020102010507070707" pitchFamily="18" charset="2"/>
              <a:buChar char="E"/>
            </a:pPr>
            <a:r>
              <a:rPr lang="tr-TR" altLang="tr-TR" sz="1800" dirty="0" smtClean="0">
                <a:latin typeface="Calibri" panose="020F0502020204030204" pitchFamily="34" charset="0"/>
              </a:rPr>
              <a:t>Çıkış </a:t>
            </a:r>
            <a:r>
              <a:rPr lang="tr-TR" altLang="tr-TR" sz="1800" dirty="0">
                <a:latin typeface="Calibri" panose="020F0502020204030204" pitchFamily="34" charset="0"/>
              </a:rPr>
              <a:t>dokümanını doldurun.</a:t>
            </a:r>
          </a:p>
          <a:p>
            <a:pPr>
              <a:lnSpc>
                <a:spcPct val="130000"/>
              </a:lnSpc>
              <a:buClr>
                <a:srgbClr val="CC0000"/>
              </a:buClr>
              <a:buFont typeface="Wingdings 2" panose="05020102010507070707" pitchFamily="18" charset="2"/>
              <a:buChar char="E"/>
            </a:pPr>
            <a:r>
              <a:rPr lang="tr-TR" altLang="tr-TR" sz="1800" dirty="0">
                <a:latin typeface="Calibri" panose="020F0502020204030204" pitchFamily="34" charset="0"/>
              </a:rPr>
              <a:t>Alanı kapatın.</a:t>
            </a:r>
            <a:endParaRPr lang="en-US" altLang="tr-TR" sz="1800" dirty="0">
              <a:latin typeface="Calibri" panose="020F0502020204030204" pitchFamily="34" charset="0"/>
            </a:endParaRPr>
          </a:p>
          <a:p>
            <a:pPr>
              <a:lnSpc>
                <a:spcPct val="130000"/>
              </a:lnSpc>
              <a:buClr>
                <a:srgbClr val="CC0000"/>
              </a:buClr>
              <a:buFont typeface="Wingdings 2" panose="05020102010507070707" pitchFamily="18" charset="2"/>
              <a:buChar char="E"/>
            </a:pPr>
            <a:r>
              <a:rPr lang="tr-TR" altLang="tr-TR" sz="1800" dirty="0">
                <a:latin typeface="Calibri" panose="020F0502020204030204" pitchFamily="34" charset="0"/>
              </a:rPr>
              <a:t>İzni iptal edin.</a:t>
            </a:r>
            <a:endParaRPr lang="en-US" altLang="tr-TR" sz="1800" dirty="0">
              <a:latin typeface="Calibri" panose="020F0502020204030204" pitchFamily="34" charset="0"/>
            </a:endParaRPr>
          </a:p>
          <a:p>
            <a:pPr>
              <a:lnSpc>
                <a:spcPct val="130000"/>
              </a:lnSpc>
              <a:buClr>
                <a:srgbClr val="CC0000"/>
              </a:buClr>
              <a:buFont typeface="Wingdings 2" panose="05020102010507070707" pitchFamily="18" charset="2"/>
              <a:buChar char="E"/>
            </a:pPr>
            <a:r>
              <a:rPr lang="tr-TR" altLang="tr-TR" sz="1800" dirty="0">
                <a:latin typeface="Calibri" panose="020F0502020204030204" pitchFamily="34" charset="0"/>
              </a:rPr>
              <a:t>Yapılan işi gözden geçirin.</a:t>
            </a:r>
            <a:endParaRPr lang="en-US" altLang="tr-TR" sz="1800" dirty="0">
              <a:latin typeface="Calibri" panose="020F0502020204030204" pitchFamily="34" charset="0"/>
            </a:endParaRPr>
          </a:p>
        </p:txBody>
      </p:sp>
      <p:sp>
        <p:nvSpPr>
          <p:cNvPr id="6" name="Unvan 1"/>
          <p:cNvSpPr txBox="1">
            <a:spLocks/>
          </p:cNvSpPr>
          <p:nvPr/>
        </p:nvSpPr>
        <p:spPr>
          <a:xfrm>
            <a:off x="457200" y="274638"/>
            <a:ext cx="8229600" cy="411162"/>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Kapalı Alanlarda Çalışmalar</a:t>
            </a:r>
            <a:endParaRPr lang="tr-TR" sz="2000" dirty="0"/>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Kapalı Alanları Mühürleme ve Etiketleme</a:t>
            </a:r>
            <a:endParaRPr lang="tr-TR" sz="2000" dirty="0"/>
          </a:p>
        </p:txBody>
      </p:sp>
      <p:sp>
        <p:nvSpPr>
          <p:cNvPr id="3" name="Dikdörtgen 2"/>
          <p:cNvSpPr/>
          <p:nvPr/>
        </p:nvSpPr>
        <p:spPr>
          <a:xfrm>
            <a:off x="457200" y="685800"/>
            <a:ext cx="8229600" cy="5866350"/>
          </a:xfrm>
          <a:prstGeom prst="rect">
            <a:avLst/>
          </a:prstGeom>
        </p:spPr>
        <p:txBody>
          <a:bodyPr wrap="square">
            <a:spAutoFit/>
          </a:bodyPr>
          <a:lstStyle/>
          <a:p>
            <a:pPr marL="285750" indent="-285750">
              <a:lnSpc>
                <a:spcPct val="150000"/>
              </a:lnSpc>
              <a:buFont typeface="Arial" panose="020B0604020202020204" pitchFamily="34" charset="0"/>
              <a:buChar char="•"/>
            </a:pPr>
            <a:r>
              <a:rPr lang="tr-TR" dirty="0" smtClean="0">
                <a:latin typeface="Calibri" panose="020F0502020204030204" pitchFamily="34" charset="0"/>
              </a:rPr>
              <a:t>Kapalı alan çalışması için hazırlıklar yapılırken, alanda hizmet için bulunan elektrikli ve mekanik ekipman izole edilmeli ve bağlantıları kesilmelidir. </a:t>
            </a:r>
          </a:p>
          <a:p>
            <a:pPr marL="285750" indent="-285750">
              <a:lnSpc>
                <a:spcPct val="150000"/>
              </a:lnSpc>
              <a:buFont typeface="Arial" panose="020B0604020202020204" pitchFamily="34" charset="0"/>
              <a:buChar char="•"/>
            </a:pPr>
            <a:r>
              <a:rPr lang="tr-TR" dirty="0" smtClean="0">
                <a:latin typeface="Calibri" panose="020F0502020204030204" pitchFamily="34" charset="0"/>
              </a:rPr>
              <a:t>Mühürleme prosedürü sadece yetkili-ehliyetli kimseler tarafından yapılmalıdır. </a:t>
            </a:r>
          </a:p>
          <a:p>
            <a:pPr marL="285750" indent="-285750">
              <a:lnSpc>
                <a:spcPct val="150000"/>
              </a:lnSpc>
              <a:buFont typeface="Arial" panose="020B0604020202020204" pitchFamily="34" charset="0"/>
              <a:buChar char="•"/>
            </a:pPr>
            <a:r>
              <a:rPr lang="tr-TR" dirty="0" smtClean="0">
                <a:latin typeface="Calibri" panose="020F0502020204030204" pitchFamily="34" charset="0"/>
              </a:rPr>
              <a:t>Boru ve buhar hatları kör tapa veya </a:t>
            </a:r>
            <a:r>
              <a:rPr lang="tr-TR" smtClean="0">
                <a:latin typeface="Calibri" panose="020F0502020204030204" pitchFamily="34" charset="0"/>
              </a:rPr>
              <a:t>flanşlarla</a:t>
            </a:r>
            <a:r>
              <a:rPr lang="tr-TR" dirty="0" smtClean="0">
                <a:latin typeface="Calibri" panose="020F0502020204030204" pitchFamily="34" charset="0"/>
              </a:rPr>
              <a:t> </a:t>
            </a:r>
            <a:r>
              <a:rPr lang="tr-TR" dirty="0" smtClean="0">
                <a:latin typeface="Calibri" panose="020F0502020204030204" pitchFamily="34" charset="0"/>
              </a:rPr>
              <a:t>çalışmaz hale getirilmeli ve asma kilitlerle kilitlenmelidir. </a:t>
            </a:r>
          </a:p>
          <a:p>
            <a:pPr marL="285750" indent="-285750">
              <a:lnSpc>
                <a:spcPct val="150000"/>
              </a:lnSpc>
              <a:buFont typeface="Arial" panose="020B0604020202020204" pitchFamily="34" charset="0"/>
              <a:buChar char="•"/>
            </a:pPr>
            <a:r>
              <a:rPr lang="tr-TR" dirty="0" smtClean="0">
                <a:latin typeface="Calibri" panose="020F0502020204030204" pitchFamily="34" charset="0"/>
              </a:rPr>
              <a:t>Alandaki elektrik şalterleri kapalı konuma getirilmeli ve pano kapakları kilitlenmelidir.</a:t>
            </a:r>
          </a:p>
          <a:p>
            <a:pPr marL="285750" indent="-285750">
              <a:lnSpc>
                <a:spcPct val="150000"/>
              </a:lnSpc>
              <a:buFont typeface="Arial" panose="020B0604020202020204" pitchFamily="34" charset="0"/>
              <a:buChar char="•"/>
            </a:pPr>
            <a:r>
              <a:rPr lang="tr-TR" dirty="0" smtClean="0">
                <a:latin typeface="Calibri" panose="020F0502020204030204" pitchFamily="34" charset="0"/>
              </a:rPr>
              <a:t>Aletlerin enerjileri kesilmeli tüm açma–kapama anahtarları kontrol edilmelidir. </a:t>
            </a:r>
          </a:p>
          <a:p>
            <a:pPr marL="285750" indent="-285750">
              <a:lnSpc>
                <a:spcPct val="150000"/>
              </a:lnSpc>
              <a:buFont typeface="Arial" panose="020B0604020202020204" pitchFamily="34" charset="0"/>
              <a:buChar char="•"/>
            </a:pPr>
            <a:r>
              <a:rPr lang="tr-TR" dirty="0" smtClean="0">
                <a:latin typeface="Calibri" panose="020F0502020204030204" pitchFamily="34" charset="0"/>
              </a:rPr>
              <a:t>Hidrolik sistemler bloke edilmeli ve boşaltılarak ekipmanın beklenmeyen hareketlerinin önüne geçilmelidir. </a:t>
            </a:r>
          </a:p>
          <a:p>
            <a:pPr marL="285750" indent="-285750">
              <a:lnSpc>
                <a:spcPct val="150000"/>
              </a:lnSpc>
              <a:buFont typeface="Arial" panose="020B0604020202020204" pitchFamily="34" charset="0"/>
              <a:buChar char="•"/>
            </a:pPr>
            <a:r>
              <a:rPr lang="tr-TR" dirty="0" smtClean="0">
                <a:latin typeface="Calibri" panose="020F0502020204030204" pitchFamily="34" charset="0"/>
              </a:rPr>
              <a:t>Son olarak, mümkünse tetikleme, dişli ve cıvata gibi tüm mekanik ekipman sökülmelidir. </a:t>
            </a:r>
          </a:p>
          <a:p>
            <a:pPr marL="285750" indent="-285750">
              <a:lnSpc>
                <a:spcPct val="150000"/>
              </a:lnSpc>
              <a:buFont typeface="Arial" panose="020B0604020202020204" pitchFamily="34" charset="0"/>
              <a:buChar char="•"/>
            </a:pPr>
            <a:r>
              <a:rPr lang="tr-TR" dirty="0" smtClean="0">
                <a:latin typeface="Calibri" panose="020F0502020204030204" pitchFamily="34" charset="0"/>
              </a:rPr>
              <a:t>Enerji izolasyonlarının pozisyonlarını korumak ve çalışanları uyarmak için basılı etiketler kullanılmalı ve asla yerlerinden sökülmemelidirler. </a:t>
            </a:r>
          </a:p>
        </p:txBody>
      </p:sp>
    </p:spTree>
    <p:extLst>
      <p:ext uri="{BB962C8B-B14F-4D97-AF65-F5344CB8AC3E}">
        <p14:creationId xmlns:p14="http://schemas.microsoft.com/office/powerpoint/2010/main" val="1495800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457200" y="274638"/>
            <a:ext cx="8229600" cy="411162"/>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Kapalı Alan Örnekleri</a:t>
            </a:r>
            <a:endParaRPr lang="tr-TR" sz="2000" dirty="0"/>
          </a:p>
        </p:txBody>
      </p:sp>
      <p:sp>
        <p:nvSpPr>
          <p:cNvPr id="6" name="Rectangle 2"/>
          <p:cNvSpPr>
            <a:spLocks noChangeArrowheads="1"/>
          </p:cNvSpPr>
          <p:nvPr/>
        </p:nvSpPr>
        <p:spPr bwMode="auto">
          <a:xfrm>
            <a:off x="457200" y="685800"/>
            <a:ext cx="8229600"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 Penceresiz </a:t>
            </a:r>
            <a:r>
              <a:rPr lang="tr-TR" altLang="tr-TR" dirty="0">
                <a:latin typeface="Calibri" panose="020F0502020204030204" pitchFamily="34" charset="0"/>
                <a:cs typeface="Arial" panose="020B0604020202020204" pitchFamily="34" charset="0"/>
              </a:rPr>
              <a:t>bodrum </a:t>
            </a:r>
            <a:r>
              <a:rPr lang="tr-TR" altLang="tr-TR" dirty="0" smtClean="0">
                <a:latin typeface="Calibri" panose="020F0502020204030204" pitchFamily="34" charset="0"/>
                <a:cs typeface="Arial" panose="020B0604020202020204" pitchFamily="34" charset="0"/>
              </a:rPr>
              <a:t>alanları</a:t>
            </a:r>
            <a:endParaRPr lang="tr-TR" altLang="tr-TR" dirty="0">
              <a:latin typeface="Calibri" panose="020F0502020204030204" pitchFamily="34" charset="0"/>
              <a:cs typeface="Arial" panose="020B0604020202020204" pitchFamily="34" charset="0"/>
            </a:endParaRPr>
          </a:p>
          <a:p>
            <a:pPr>
              <a:spcBef>
                <a:spcPct val="50000"/>
              </a:spcBef>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 Dehlizler </a:t>
            </a:r>
            <a:r>
              <a:rPr lang="tr-TR" altLang="tr-TR" dirty="0">
                <a:latin typeface="Calibri" panose="020F0502020204030204" pitchFamily="34" charset="0"/>
                <a:cs typeface="Arial" panose="020B0604020202020204" pitchFamily="34" charset="0"/>
              </a:rPr>
              <a:t>– </a:t>
            </a:r>
            <a:r>
              <a:rPr lang="tr-TR" altLang="tr-TR" dirty="0" smtClean="0">
                <a:latin typeface="Calibri" panose="020F0502020204030204" pitchFamily="34" charset="0"/>
                <a:cs typeface="Arial" panose="020B0604020202020204" pitchFamily="34" charset="0"/>
              </a:rPr>
              <a:t>tüneller</a:t>
            </a:r>
            <a:endParaRPr lang="tr-TR" altLang="tr-TR" dirty="0">
              <a:latin typeface="Calibri" panose="020F0502020204030204" pitchFamily="34" charset="0"/>
              <a:cs typeface="Arial" panose="020B0604020202020204" pitchFamily="34" charset="0"/>
            </a:endParaRPr>
          </a:p>
          <a:p>
            <a:pPr>
              <a:spcBef>
                <a:spcPct val="50000"/>
              </a:spcBef>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 Boru hatları</a:t>
            </a:r>
          </a:p>
          <a:p>
            <a:pPr>
              <a:spcBef>
                <a:spcPct val="50000"/>
              </a:spcBef>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 Kanallar</a:t>
            </a:r>
          </a:p>
          <a:p>
            <a:pPr>
              <a:spcBef>
                <a:spcPct val="50000"/>
              </a:spcBef>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 Kanalizasyon tesisleri</a:t>
            </a:r>
            <a:endParaRPr lang="tr-TR" altLang="tr-TR" dirty="0">
              <a:latin typeface="Calibri" panose="020F0502020204030204" pitchFamily="34" charset="0"/>
              <a:cs typeface="Arial" panose="020B0604020202020204" pitchFamily="34" charset="0"/>
            </a:endParaRPr>
          </a:p>
          <a:p>
            <a:pPr>
              <a:spcBef>
                <a:spcPct val="50000"/>
              </a:spcBef>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 Kuyular, çukur ve oyuk gibi üzeri açık boşluklar  </a:t>
            </a:r>
            <a:endParaRPr lang="tr-TR" altLang="tr-TR" dirty="0">
              <a:latin typeface="Calibri" panose="020F0502020204030204" pitchFamily="34" charset="0"/>
              <a:cs typeface="Arial" panose="020B0604020202020204" pitchFamily="34" charset="0"/>
            </a:endParaRPr>
          </a:p>
          <a:p>
            <a:pPr>
              <a:spcBef>
                <a:spcPct val="50000"/>
              </a:spcBef>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 Tanklar (depolama, petrol, atık vb.)</a:t>
            </a:r>
            <a:endParaRPr lang="tr-TR" altLang="tr-TR" dirty="0">
              <a:latin typeface="Calibri" panose="020F0502020204030204" pitchFamily="34" charset="0"/>
              <a:cs typeface="Arial" panose="020B0604020202020204" pitchFamily="34" charset="0"/>
            </a:endParaRPr>
          </a:p>
          <a:p>
            <a:pPr>
              <a:spcBef>
                <a:spcPct val="50000"/>
              </a:spcBef>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 Bacalar</a:t>
            </a:r>
            <a:endParaRPr lang="tr-TR" altLang="tr-TR" dirty="0">
              <a:latin typeface="Calibri" panose="020F0502020204030204" pitchFamily="34" charset="0"/>
              <a:cs typeface="Arial" panose="020B0604020202020204" pitchFamily="34" charset="0"/>
            </a:endParaRPr>
          </a:p>
          <a:p>
            <a:pPr>
              <a:spcBef>
                <a:spcPct val="50000"/>
              </a:spcBef>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 Kazanlar</a:t>
            </a:r>
            <a:endParaRPr lang="tr-TR" altLang="tr-TR" dirty="0">
              <a:latin typeface="Calibri" panose="020F0502020204030204" pitchFamily="34" charset="0"/>
              <a:cs typeface="Arial" panose="020B0604020202020204" pitchFamily="34" charset="0"/>
            </a:endParaRPr>
          </a:p>
          <a:p>
            <a:pPr>
              <a:spcBef>
                <a:spcPct val="50000"/>
              </a:spcBef>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 Konteynerler</a:t>
            </a:r>
            <a:endParaRPr lang="tr-TR" altLang="tr-TR" dirty="0">
              <a:latin typeface="Calibri" panose="020F0502020204030204" pitchFamily="34" charset="0"/>
              <a:cs typeface="Arial" panose="020B0604020202020204" pitchFamily="34" charset="0"/>
            </a:endParaRPr>
          </a:p>
          <a:p>
            <a:pPr>
              <a:spcBef>
                <a:spcPct val="50000"/>
              </a:spcBef>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 Gemi </a:t>
            </a:r>
            <a:r>
              <a:rPr lang="tr-TR" altLang="tr-TR" dirty="0">
                <a:latin typeface="Calibri" panose="020F0502020204030204" pitchFamily="34" charset="0"/>
                <a:cs typeface="Arial" panose="020B0604020202020204" pitchFamily="34" charset="0"/>
              </a:rPr>
              <a:t>inşasında hücre ve tank </a:t>
            </a:r>
            <a:r>
              <a:rPr lang="tr-TR" altLang="tr-TR" dirty="0" smtClean="0">
                <a:latin typeface="Calibri" panose="020F0502020204030204" pitchFamily="34" charset="0"/>
                <a:cs typeface="Arial" panose="020B0604020202020204" pitchFamily="34" charset="0"/>
              </a:rPr>
              <a:t>bölümleri</a:t>
            </a:r>
          </a:p>
          <a:p>
            <a:pPr>
              <a:spcBef>
                <a:spcPct val="50000"/>
              </a:spcBef>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 Tankerler</a:t>
            </a:r>
          </a:p>
          <a:p>
            <a:pPr>
              <a:spcBef>
                <a:spcPct val="50000"/>
              </a:spcBef>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 Basınçlı kaplar</a:t>
            </a:r>
          </a:p>
          <a:p>
            <a:pPr>
              <a:spcBef>
                <a:spcPct val="50000"/>
              </a:spcBef>
              <a:buClr>
                <a:srgbClr val="CC0000"/>
              </a:buClr>
              <a:buFont typeface="Wingdings 2" panose="05020102010507070707" pitchFamily="18" charset="2"/>
              <a:buChar char="E"/>
            </a:pPr>
            <a:r>
              <a:rPr lang="tr-TR" altLang="tr-TR" dirty="0" smtClean="0">
                <a:latin typeface="Calibri" panose="020F0502020204030204" pitchFamily="34" charset="0"/>
                <a:cs typeface="Arial" panose="020B0604020202020204" pitchFamily="34" charset="0"/>
              </a:rPr>
              <a:t> Silolar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body" sz="half" idx="1"/>
          </p:nvPr>
        </p:nvSpPr>
        <p:spPr>
          <a:xfrm>
            <a:off x="450272" y="685800"/>
            <a:ext cx="8236527" cy="5715000"/>
          </a:xfrm>
        </p:spPr>
        <p:txBody>
          <a:bodyPr/>
          <a:lstStyle/>
          <a:p>
            <a:pPr>
              <a:lnSpc>
                <a:spcPct val="80000"/>
              </a:lnSpc>
            </a:pPr>
            <a:endParaRPr lang="tr-TR" altLang="tr-TR" sz="2000" dirty="0">
              <a:cs typeface="Arial" panose="020B0604020202020204" pitchFamily="34" charset="0"/>
            </a:endParaRPr>
          </a:p>
          <a:p>
            <a:pPr marL="0"/>
            <a:r>
              <a:rPr lang="tr-TR" sz="1800" dirty="0" smtClean="0"/>
              <a:t>Kapalı mekan içinde hapsolma</a:t>
            </a:r>
          </a:p>
          <a:p>
            <a:pPr marL="0"/>
            <a:r>
              <a:rPr lang="tr-TR" sz="1800" dirty="0" smtClean="0"/>
              <a:t>Oksijen eksikliği, yetersizliği</a:t>
            </a:r>
          </a:p>
          <a:p>
            <a:pPr marL="0"/>
            <a:r>
              <a:rPr lang="tr-TR" sz="1800" dirty="0" smtClean="0"/>
              <a:t>Sıcak buhar veya duman </a:t>
            </a:r>
          </a:p>
          <a:p>
            <a:pPr marL="0"/>
            <a:r>
              <a:rPr lang="tr-TR" sz="1800" dirty="0" smtClean="0"/>
              <a:t>Parlayıcı gaz ve buhar</a:t>
            </a:r>
          </a:p>
          <a:p>
            <a:pPr marL="0"/>
            <a:r>
              <a:rPr lang="tr-TR" sz="1800" dirty="0" smtClean="0"/>
              <a:t>Patlayıcı gaz ve toz</a:t>
            </a:r>
          </a:p>
          <a:p>
            <a:pPr marL="0"/>
            <a:r>
              <a:rPr lang="tr-TR" sz="1800" dirty="0" smtClean="0"/>
              <a:t>Diğer zehirli ve zararlı maddeler</a:t>
            </a:r>
          </a:p>
          <a:p>
            <a:pPr marL="0"/>
            <a:r>
              <a:rPr lang="tr-TR" sz="1800" dirty="0" smtClean="0"/>
              <a:t>Elektrik, mekanik ve fiziksel kaynaklı tehlikeler</a:t>
            </a:r>
          </a:p>
          <a:p>
            <a:pPr marL="0"/>
            <a:r>
              <a:rPr lang="tr-TR" sz="1800" dirty="0" smtClean="0"/>
              <a:t>Daha önce depolanan kimyasal madde artıkları </a:t>
            </a:r>
          </a:p>
          <a:p>
            <a:pPr marL="0"/>
            <a:r>
              <a:rPr lang="tr-TR" sz="1800" dirty="0" smtClean="0"/>
              <a:t>Kaza ile oluşan döküntü ve kaçaklar</a:t>
            </a:r>
          </a:p>
          <a:p>
            <a:pPr marL="0"/>
            <a:r>
              <a:rPr lang="tr-TR" sz="1800" dirty="0" smtClean="0"/>
              <a:t>Kimyasal reaksiyonlar</a:t>
            </a:r>
          </a:p>
          <a:p>
            <a:pPr marL="0"/>
            <a:r>
              <a:rPr lang="tr-TR" sz="1800" dirty="0" smtClean="0"/>
              <a:t>Oksidasyon</a:t>
            </a:r>
          </a:p>
          <a:p>
            <a:pPr marL="0"/>
            <a:endParaRPr lang="tr-TR" altLang="tr-TR" sz="1800" dirty="0">
              <a:cs typeface="Arial" panose="020B0604020202020204" pitchFamily="34" charset="0"/>
            </a:endParaRPr>
          </a:p>
          <a:p>
            <a:pPr marL="0" indent="0">
              <a:buNone/>
            </a:pPr>
            <a:r>
              <a:rPr lang="tr-TR" altLang="tr-TR" sz="1800" i="1" dirty="0" smtClean="0"/>
              <a:t>Havadaki toz ve duman partikülleri çıplak gözle fark edilebilir ama tehlikeli gazların, buharların veya oksijen azlığının tespitinde güvenilir cihazlar kullanılmalıdır.</a:t>
            </a:r>
            <a:endParaRPr lang="tr-TR" altLang="tr-TR" sz="1800" i="1" dirty="0">
              <a:cs typeface="Arial" panose="020B0604020202020204" pitchFamily="34" charset="0"/>
            </a:endParaRPr>
          </a:p>
        </p:txBody>
      </p:sp>
      <p:sp>
        <p:nvSpPr>
          <p:cNvPr id="7"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Kapalı Alanlarda Risk Kaynakları</a:t>
            </a:r>
            <a:endParaRPr lang="tr-T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body" sz="half" idx="1"/>
          </p:nvPr>
        </p:nvSpPr>
        <p:spPr>
          <a:xfrm>
            <a:off x="450272" y="685800"/>
            <a:ext cx="8236527" cy="5715000"/>
          </a:xfrm>
        </p:spPr>
        <p:txBody>
          <a:bodyPr/>
          <a:lstStyle/>
          <a:p>
            <a:pPr>
              <a:lnSpc>
                <a:spcPct val="80000"/>
              </a:lnSpc>
            </a:pPr>
            <a:endParaRPr lang="tr-TR" altLang="tr-TR" sz="2000" dirty="0">
              <a:cs typeface="Arial" panose="020B0604020202020204" pitchFamily="34" charset="0"/>
            </a:endParaRPr>
          </a:p>
          <a:p>
            <a:pPr marL="0"/>
            <a:r>
              <a:rPr lang="tr-TR" sz="2000" dirty="0" smtClean="0"/>
              <a:t>Stres</a:t>
            </a:r>
          </a:p>
          <a:p>
            <a:pPr marL="0"/>
            <a:r>
              <a:rPr lang="tr-TR" sz="2000" dirty="0" smtClean="0"/>
              <a:t>Yorgunluk</a:t>
            </a:r>
          </a:p>
          <a:p>
            <a:pPr marL="0"/>
            <a:r>
              <a:rPr lang="tr-TR" sz="2000" dirty="0" smtClean="0"/>
              <a:t>Nefes Alamama </a:t>
            </a:r>
          </a:p>
          <a:p>
            <a:pPr marL="0"/>
            <a:r>
              <a:rPr lang="tr-TR" sz="2000" dirty="0" smtClean="0"/>
              <a:t>Bilinç Kaybı, Bayılma</a:t>
            </a:r>
          </a:p>
          <a:p>
            <a:pPr marL="0"/>
            <a:r>
              <a:rPr lang="tr-TR" sz="2000" dirty="0" smtClean="0"/>
              <a:t>Fiziksel Yaralanma</a:t>
            </a:r>
          </a:p>
          <a:p>
            <a:pPr marL="0"/>
            <a:r>
              <a:rPr lang="tr-TR" sz="2000" dirty="0" smtClean="0"/>
              <a:t>Yanık</a:t>
            </a:r>
          </a:p>
          <a:p>
            <a:pPr marL="0"/>
            <a:r>
              <a:rPr lang="tr-TR" sz="2000" dirty="0" smtClean="0"/>
              <a:t>Hastalık</a:t>
            </a:r>
          </a:p>
          <a:p>
            <a:pPr marL="0"/>
            <a:r>
              <a:rPr lang="tr-TR" sz="2000" dirty="0" smtClean="0"/>
              <a:t>Boğulma</a:t>
            </a:r>
          </a:p>
          <a:p>
            <a:pPr marL="0"/>
            <a:r>
              <a:rPr lang="tr-TR" sz="2000" dirty="0" smtClean="0"/>
              <a:t>Ölüm</a:t>
            </a:r>
          </a:p>
        </p:txBody>
      </p:sp>
      <p:sp>
        <p:nvSpPr>
          <p:cNvPr id="7"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Kapalı Alanlarda Risk Sonuçları</a:t>
            </a:r>
            <a:endParaRPr lang="tr-TR" sz="2000" dirty="0"/>
          </a:p>
        </p:txBody>
      </p:sp>
    </p:spTree>
    <p:extLst>
      <p:ext uri="{BB962C8B-B14F-4D97-AF65-F5344CB8AC3E}">
        <p14:creationId xmlns:p14="http://schemas.microsoft.com/office/powerpoint/2010/main" val="6265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body" sz="half" idx="1"/>
          </p:nvPr>
        </p:nvSpPr>
        <p:spPr>
          <a:xfrm>
            <a:off x="450272" y="685800"/>
            <a:ext cx="8236527" cy="1371600"/>
          </a:xfrm>
        </p:spPr>
        <p:txBody>
          <a:bodyPr/>
          <a:lstStyle/>
          <a:p>
            <a:pPr marL="0" indent="0">
              <a:spcBef>
                <a:spcPts val="0"/>
              </a:spcBef>
              <a:buNone/>
            </a:pPr>
            <a:r>
              <a:rPr lang="tr-TR" altLang="tr-TR" sz="2000" b="1" dirty="0" smtClean="0">
                <a:cs typeface="Arial" panose="020B0604020202020204" pitchFamily="34" charset="0"/>
              </a:rPr>
              <a:t>Havalandırma:</a:t>
            </a:r>
          </a:p>
          <a:p>
            <a:pPr marL="0" indent="0">
              <a:spcBef>
                <a:spcPts val="0"/>
              </a:spcBef>
              <a:buNone/>
            </a:pPr>
            <a:r>
              <a:rPr lang="tr-TR" altLang="tr-TR" sz="1800" dirty="0" smtClean="0">
                <a:cs typeface="Arial" panose="020B0604020202020204" pitchFamily="34" charset="0"/>
              </a:rPr>
              <a:t>Çalışma ortamındaki hava yetersizliğinin veya hava kirliliğinin giderilmesi amacıyla, yetersiz veya k</a:t>
            </a:r>
            <a:r>
              <a:rPr lang="tr-TR" sz="1800" dirty="0" smtClean="0"/>
              <a:t>irli havanın temiz hava ile değiştirilmesi, çalışanların temiz hava gereksiniminin karşılanması olarak tanımlanabilir.</a:t>
            </a:r>
          </a:p>
          <a:p>
            <a:pPr marL="0" indent="0">
              <a:spcBef>
                <a:spcPts val="0"/>
              </a:spcBef>
              <a:buNone/>
            </a:pPr>
            <a:endParaRPr lang="tr-TR" altLang="tr-TR" sz="2000" dirty="0">
              <a:cs typeface="Arial" panose="020B0604020202020204" pitchFamily="34" charset="0"/>
            </a:endParaRPr>
          </a:p>
        </p:txBody>
      </p:sp>
      <p:sp>
        <p:nvSpPr>
          <p:cNvPr id="7"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Havalandırma ve Temiz Hava</a:t>
            </a:r>
            <a:endParaRPr lang="tr-TR" sz="20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999" y="2066714"/>
            <a:ext cx="2209801" cy="4553162"/>
          </a:xfrm>
          <a:prstGeom prst="rect">
            <a:avLst/>
          </a:prstGeom>
        </p:spPr>
      </p:pic>
      <p:sp>
        <p:nvSpPr>
          <p:cNvPr id="3" name="Dikdörtgen 2"/>
          <p:cNvSpPr/>
          <p:nvPr/>
        </p:nvSpPr>
        <p:spPr>
          <a:xfrm>
            <a:off x="450270" y="2057400"/>
            <a:ext cx="6026729" cy="2031325"/>
          </a:xfrm>
          <a:prstGeom prst="rect">
            <a:avLst/>
          </a:prstGeom>
        </p:spPr>
        <p:txBody>
          <a:bodyPr wrap="square">
            <a:spAutoFit/>
          </a:bodyPr>
          <a:lstStyle/>
          <a:p>
            <a:pPr marL="0" indent="0">
              <a:spcBef>
                <a:spcPts val="0"/>
              </a:spcBef>
              <a:buNone/>
            </a:pPr>
            <a:r>
              <a:rPr lang="tr-TR" altLang="tr-TR" b="1" dirty="0" smtClean="0">
                <a:cs typeface="Arial" panose="020B0604020202020204" pitchFamily="34" charset="0"/>
              </a:rPr>
              <a:t>Temiz Hava:</a:t>
            </a:r>
          </a:p>
          <a:p>
            <a:pPr marL="0" indent="0">
              <a:spcBef>
                <a:spcPts val="0"/>
              </a:spcBef>
              <a:buNone/>
            </a:pPr>
            <a:r>
              <a:rPr lang="tr-TR" altLang="tr-TR" dirty="0" smtClean="0">
                <a:cs typeface="Arial" panose="020B0604020202020204" pitchFamily="34" charset="0"/>
              </a:rPr>
              <a:t>Atmosfer havası ile aynı bileşime sahiptir.</a:t>
            </a:r>
          </a:p>
          <a:p>
            <a:pPr marL="0" indent="0">
              <a:spcBef>
                <a:spcPts val="0"/>
              </a:spcBef>
              <a:buNone/>
            </a:pPr>
            <a:endParaRPr lang="tr-TR" altLang="tr-TR" dirty="0" smtClean="0">
              <a:cs typeface="Arial" panose="020B0604020202020204" pitchFamily="34" charset="0"/>
            </a:endParaRPr>
          </a:p>
          <a:p>
            <a:pPr marL="0" indent="0">
              <a:spcBef>
                <a:spcPts val="0"/>
              </a:spcBef>
              <a:buNone/>
            </a:pPr>
            <a:r>
              <a:rPr lang="tr-TR" altLang="tr-TR" dirty="0" smtClean="0">
                <a:cs typeface="Arial" panose="020B0604020202020204" pitchFamily="34" charset="0"/>
              </a:rPr>
              <a:t>Azot (N</a:t>
            </a:r>
            <a:r>
              <a:rPr lang="tr-TR" altLang="tr-TR" baseline="-25000" dirty="0" smtClean="0">
                <a:cs typeface="Arial" panose="020B0604020202020204" pitchFamily="34" charset="0"/>
              </a:rPr>
              <a:t>2</a:t>
            </a:r>
            <a:r>
              <a:rPr lang="tr-TR" altLang="tr-TR" dirty="0" smtClean="0">
                <a:cs typeface="Arial" panose="020B0604020202020204" pitchFamily="34" charset="0"/>
              </a:rPr>
              <a:t>), Oksijen (O</a:t>
            </a:r>
            <a:r>
              <a:rPr lang="tr-TR" altLang="tr-TR" baseline="-25000" dirty="0" smtClean="0">
                <a:cs typeface="Arial" panose="020B0604020202020204" pitchFamily="34" charset="0"/>
              </a:rPr>
              <a:t>2</a:t>
            </a:r>
            <a:r>
              <a:rPr lang="tr-TR" altLang="tr-TR" dirty="0" smtClean="0">
                <a:cs typeface="Arial" panose="020B0604020202020204" pitchFamily="34" charset="0"/>
              </a:rPr>
              <a:t>), Argon (Ar) ile</a:t>
            </a:r>
          </a:p>
          <a:p>
            <a:pPr marL="0" indent="0">
              <a:spcBef>
                <a:spcPts val="0"/>
              </a:spcBef>
              <a:buNone/>
            </a:pPr>
            <a:endParaRPr lang="tr-TR" altLang="tr-TR" dirty="0" smtClean="0">
              <a:cs typeface="Arial" panose="020B0604020202020204" pitchFamily="34" charset="0"/>
            </a:endParaRPr>
          </a:p>
          <a:p>
            <a:pPr marL="0" indent="0">
              <a:spcBef>
                <a:spcPts val="0"/>
              </a:spcBef>
              <a:buNone/>
            </a:pPr>
            <a:r>
              <a:rPr lang="tr-TR" altLang="tr-TR" dirty="0" smtClean="0">
                <a:cs typeface="Arial" panose="020B0604020202020204" pitchFamily="34" charset="0"/>
              </a:rPr>
              <a:t>Karbondioksit (CO</a:t>
            </a:r>
            <a:r>
              <a:rPr lang="tr-TR" altLang="tr-TR" baseline="-25000" dirty="0" smtClean="0">
                <a:cs typeface="Arial" panose="020B0604020202020204" pitchFamily="34" charset="0"/>
              </a:rPr>
              <a:t>2</a:t>
            </a:r>
            <a:r>
              <a:rPr lang="tr-TR" altLang="tr-TR" dirty="0" smtClean="0">
                <a:cs typeface="Arial" panose="020B0604020202020204" pitchFamily="34" charset="0"/>
              </a:rPr>
              <a:t>), Neon (Ne), Metan (CH</a:t>
            </a:r>
            <a:r>
              <a:rPr lang="tr-TR" altLang="tr-TR" baseline="-25000" dirty="0" smtClean="0">
                <a:cs typeface="Arial" panose="020B0604020202020204" pitchFamily="34" charset="0"/>
              </a:rPr>
              <a:t>4</a:t>
            </a:r>
            <a:r>
              <a:rPr lang="tr-TR" altLang="tr-TR" dirty="0" smtClean="0">
                <a:cs typeface="Arial" panose="020B0604020202020204" pitchFamily="34" charset="0"/>
              </a:rPr>
              <a:t>), </a:t>
            </a:r>
          </a:p>
          <a:p>
            <a:pPr marL="0" indent="0">
              <a:spcBef>
                <a:spcPts val="0"/>
              </a:spcBef>
              <a:buNone/>
            </a:pPr>
            <a:r>
              <a:rPr lang="tr-TR" altLang="tr-TR" dirty="0" smtClean="0">
                <a:cs typeface="Arial" panose="020B0604020202020204" pitchFamily="34" charset="0"/>
              </a:rPr>
              <a:t>Helyum (He), Kripton (</a:t>
            </a:r>
            <a:r>
              <a:rPr lang="tr-TR" altLang="tr-TR" dirty="0" err="1" smtClean="0">
                <a:cs typeface="Arial" panose="020B0604020202020204" pitchFamily="34" charset="0"/>
              </a:rPr>
              <a:t>Kr</a:t>
            </a:r>
            <a:r>
              <a:rPr lang="tr-TR" altLang="tr-TR" dirty="0" smtClean="0">
                <a:cs typeface="Arial" panose="020B0604020202020204" pitchFamily="34" charset="0"/>
              </a:rPr>
              <a:t>), Hidrojen (H</a:t>
            </a:r>
            <a:r>
              <a:rPr lang="tr-TR" altLang="tr-TR" baseline="-25000" dirty="0" smtClean="0">
                <a:cs typeface="Arial" panose="020B0604020202020204" pitchFamily="34" charset="0"/>
              </a:rPr>
              <a:t>2</a:t>
            </a:r>
            <a:r>
              <a:rPr lang="tr-TR" altLang="tr-TR" dirty="0" smtClean="0">
                <a:cs typeface="Arial" panose="020B0604020202020204" pitchFamily="34" charset="0"/>
              </a:rPr>
              <a:t>)</a:t>
            </a:r>
            <a:endParaRPr lang="tr-TR" altLang="tr-TR" i="1" dirty="0">
              <a:cs typeface="Arial" panose="020B0604020202020204" pitchFamily="34" charset="0"/>
            </a:endParaRPr>
          </a:p>
        </p:txBody>
      </p:sp>
    </p:spTree>
    <p:extLst>
      <p:ext uri="{BB962C8B-B14F-4D97-AF65-F5344CB8AC3E}">
        <p14:creationId xmlns:p14="http://schemas.microsoft.com/office/powerpoint/2010/main" val="2837134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57200" y="685800"/>
            <a:ext cx="8229600" cy="2057400"/>
          </a:xfrm>
        </p:spPr>
        <p:txBody>
          <a:bodyPr/>
          <a:lstStyle/>
          <a:p>
            <a:pPr marL="0" indent="0">
              <a:buNone/>
            </a:pPr>
            <a:r>
              <a:rPr lang="tr-TR" altLang="tr-TR" sz="1800" dirty="0" smtClean="0"/>
              <a:t>Kirli hava 4 grup halinde ele alınabilir.</a:t>
            </a:r>
          </a:p>
          <a:p>
            <a:endParaRPr lang="tr-TR" altLang="tr-TR" sz="1800" dirty="0"/>
          </a:p>
          <a:p>
            <a:r>
              <a:rPr lang="tr-TR" altLang="tr-TR" sz="1800" dirty="0" smtClean="0"/>
              <a:t>Pis (Boğucu) Hava,</a:t>
            </a:r>
            <a:r>
              <a:rPr lang="tr-TR" altLang="tr-TR" sz="1800" dirty="0" smtClean="0">
                <a:sym typeface="Wingdings" panose="05000000000000000000" pitchFamily="2" charset="2"/>
              </a:rPr>
              <a:t> </a:t>
            </a:r>
            <a:endParaRPr lang="tr-TR" altLang="tr-TR" sz="1800" dirty="0"/>
          </a:p>
          <a:p>
            <a:r>
              <a:rPr lang="tr-TR" altLang="tr-TR" sz="1800" dirty="0"/>
              <a:t>Zehirli </a:t>
            </a:r>
            <a:r>
              <a:rPr lang="tr-TR" altLang="tr-TR" sz="1800" dirty="0" smtClean="0"/>
              <a:t>Hava,</a:t>
            </a:r>
            <a:endParaRPr lang="tr-TR" altLang="tr-TR" sz="1800" dirty="0"/>
          </a:p>
          <a:p>
            <a:r>
              <a:rPr lang="tr-TR" altLang="tr-TR" sz="1800" dirty="0"/>
              <a:t>Patlayıcı </a:t>
            </a:r>
            <a:r>
              <a:rPr lang="tr-TR" altLang="tr-TR" sz="1800" dirty="0" smtClean="0"/>
              <a:t>Hava,</a:t>
            </a:r>
            <a:endParaRPr lang="tr-TR" altLang="tr-TR" sz="1800" dirty="0"/>
          </a:p>
          <a:p>
            <a:r>
              <a:rPr lang="tr-TR" altLang="tr-TR" sz="1800" dirty="0"/>
              <a:t>Tozlu </a:t>
            </a:r>
            <a:r>
              <a:rPr lang="tr-TR" altLang="tr-TR" sz="1800" dirty="0" smtClean="0"/>
              <a:t>Hava.</a:t>
            </a:r>
            <a:endParaRPr lang="tr-TR" altLang="tr-TR" sz="1800" dirty="0"/>
          </a:p>
        </p:txBody>
      </p:sp>
      <p:sp>
        <p:nvSpPr>
          <p:cNvPr id="6" name="Unvan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tr-TR" sz="2000" b="1" dirty="0" smtClean="0"/>
              <a:t>Kirli Hava</a:t>
            </a:r>
            <a:endParaRPr lang="tr-TR"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1879</TotalTime>
  <Words>2754</Words>
  <Application>Microsoft Office PowerPoint</Application>
  <PresentationFormat>Ekran Gösterisi (4:3)</PresentationFormat>
  <Paragraphs>415</Paragraphs>
  <Slides>44</Slides>
  <Notes>14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44</vt:i4>
      </vt:variant>
    </vt:vector>
  </HeadingPairs>
  <TitlesOfParts>
    <vt:vector size="49" baseType="lpstr">
      <vt:lpstr>Arial</vt:lpstr>
      <vt:lpstr>Calibri</vt:lpstr>
      <vt:lpstr>Wingdings</vt:lpstr>
      <vt:lpstr>Wingdings 2</vt:lpstr>
      <vt:lpstr>Varsayılan Tasarım</vt:lpstr>
      <vt:lpstr>PowerPoint Sunusu</vt:lpstr>
      <vt:lpstr>33 / Kapalı Alanlarda Çalışmalarda İş Sağlığı ve Güvenliği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dc:creator>
  <cp:lastModifiedBy>makine</cp:lastModifiedBy>
  <cp:revision>128</cp:revision>
  <cp:lastPrinted>1601-01-01T00:00:00Z</cp:lastPrinted>
  <dcterms:created xsi:type="dcterms:W3CDTF">1601-01-01T00:00:00Z</dcterms:created>
  <dcterms:modified xsi:type="dcterms:W3CDTF">2014-09-02T09:39:00Z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