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 id="2147483701" r:id="rId2"/>
  </p:sldMasterIdLst>
  <p:notesMasterIdLst>
    <p:notesMasterId r:id="rId62"/>
  </p:notesMasterIdLst>
  <p:handoutMasterIdLst>
    <p:handoutMasterId r:id="rId63"/>
  </p:handoutMasterIdLst>
  <p:sldIdLst>
    <p:sldId id="1039" r:id="rId3"/>
    <p:sldId id="1262" r:id="rId4"/>
    <p:sldId id="1315" r:id="rId5"/>
    <p:sldId id="1111" r:id="rId6"/>
    <p:sldId id="1266" r:id="rId7"/>
    <p:sldId id="1267" r:id="rId8"/>
    <p:sldId id="1313" r:id="rId9"/>
    <p:sldId id="1268" r:id="rId10"/>
    <p:sldId id="1312" r:id="rId11"/>
    <p:sldId id="1314" r:id="rId12"/>
    <p:sldId id="1269" r:id="rId13"/>
    <p:sldId id="1317" r:id="rId14"/>
    <p:sldId id="1318" r:id="rId15"/>
    <p:sldId id="1319" r:id="rId16"/>
    <p:sldId id="1270" r:id="rId17"/>
    <p:sldId id="1320" r:id="rId18"/>
    <p:sldId id="1271" r:id="rId19"/>
    <p:sldId id="1304" r:id="rId20"/>
    <p:sldId id="1321" r:id="rId21"/>
    <p:sldId id="1272" r:id="rId22"/>
    <p:sldId id="1322" r:id="rId23"/>
    <p:sldId id="1273" r:id="rId24"/>
    <p:sldId id="1323" r:id="rId25"/>
    <p:sldId id="1274" r:id="rId26"/>
    <p:sldId id="1324" r:id="rId27"/>
    <p:sldId id="1275" r:id="rId28"/>
    <p:sldId id="1325" r:id="rId29"/>
    <p:sldId id="1276" r:id="rId30"/>
    <p:sldId id="1277" r:id="rId31"/>
    <p:sldId id="1326" r:id="rId32"/>
    <p:sldId id="1278" r:id="rId33"/>
    <p:sldId id="1327" r:id="rId34"/>
    <p:sldId id="1279" r:id="rId35"/>
    <p:sldId id="1280" r:id="rId36"/>
    <p:sldId id="1281" r:id="rId37"/>
    <p:sldId id="1282" r:id="rId38"/>
    <p:sldId id="1283" r:id="rId39"/>
    <p:sldId id="1284" r:id="rId40"/>
    <p:sldId id="1285" r:id="rId41"/>
    <p:sldId id="1286" r:id="rId42"/>
    <p:sldId id="1287" r:id="rId43"/>
    <p:sldId id="1290" r:id="rId44"/>
    <p:sldId id="1289" r:id="rId45"/>
    <p:sldId id="1288" r:id="rId46"/>
    <p:sldId id="1291" r:id="rId47"/>
    <p:sldId id="1292" r:id="rId48"/>
    <p:sldId id="1309" r:id="rId49"/>
    <p:sldId id="1311" r:id="rId50"/>
    <p:sldId id="1305" r:id="rId51"/>
    <p:sldId id="1294" r:id="rId52"/>
    <p:sldId id="1295" r:id="rId53"/>
    <p:sldId id="1296" r:id="rId54"/>
    <p:sldId id="1298" r:id="rId55"/>
    <p:sldId id="1299" r:id="rId56"/>
    <p:sldId id="1300" r:id="rId57"/>
    <p:sldId id="1301" r:id="rId58"/>
    <p:sldId id="1302" r:id="rId59"/>
    <p:sldId id="1303" r:id="rId60"/>
    <p:sldId id="1316" r:id="rId61"/>
  </p:sldIdLst>
  <p:sldSz cx="9144000" cy="6858000" type="screen4x3"/>
  <p:notesSz cx="9601200" cy="7315200"/>
  <p:defaultTextStyle>
    <a:defPPr>
      <a:defRPr lang="en-US"/>
    </a:defPPr>
    <a:lvl1pPr algn="l" rtl="0" fontAlgn="base">
      <a:spcBef>
        <a:spcPct val="0"/>
      </a:spcBef>
      <a:spcAft>
        <a:spcPct val="0"/>
      </a:spcAft>
      <a:defRPr kern="1200">
        <a:solidFill>
          <a:srgbClr val="003459"/>
        </a:solidFill>
        <a:latin typeface="Arial" charset="0"/>
        <a:ea typeface="+mn-ea"/>
        <a:cs typeface="Arial" charset="0"/>
      </a:defRPr>
    </a:lvl1pPr>
    <a:lvl2pPr marL="457200" algn="l" rtl="0" fontAlgn="base">
      <a:spcBef>
        <a:spcPct val="0"/>
      </a:spcBef>
      <a:spcAft>
        <a:spcPct val="0"/>
      </a:spcAft>
      <a:defRPr kern="1200">
        <a:solidFill>
          <a:srgbClr val="003459"/>
        </a:solidFill>
        <a:latin typeface="Arial" charset="0"/>
        <a:ea typeface="+mn-ea"/>
        <a:cs typeface="Arial" charset="0"/>
      </a:defRPr>
    </a:lvl2pPr>
    <a:lvl3pPr marL="914400" algn="l" rtl="0" fontAlgn="base">
      <a:spcBef>
        <a:spcPct val="0"/>
      </a:spcBef>
      <a:spcAft>
        <a:spcPct val="0"/>
      </a:spcAft>
      <a:defRPr kern="1200">
        <a:solidFill>
          <a:srgbClr val="003459"/>
        </a:solidFill>
        <a:latin typeface="Arial" charset="0"/>
        <a:ea typeface="+mn-ea"/>
        <a:cs typeface="Arial" charset="0"/>
      </a:defRPr>
    </a:lvl3pPr>
    <a:lvl4pPr marL="1371600" algn="l" rtl="0" fontAlgn="base">
      <a:spcBef>
        <a:spcPct val="0"/>
      </a:spcBef>
      <a:spcAft>
        <a:spcPct val="0"/>
      </a:spcAft>
      <a:defRPr kern="1200">
        <a:solidFill>
          <a:srgbClr val="003459"/>
        </a:solidFill>
        <a:latin typeface="Arial" charset="0"/>
        <a:ea typeface="+mn-ea"/>
        <a:cs typeface="Arial" charset="0"/>
      </a:defRPr>
    </a:lvl4pPr>
    <a:lvl5pPr marL="1828800" algn="l" rtl="0" fontAlgn="base">
      <a:spcBef>
        <a:spcPct val="0"/>
      </a:spcBef>
      <a:spcAft>
        <a:spcPct val="0"/>
      </a:spcAft>
      <a:defRPr kern="1200">
        <a:solidFill>
          <a:srgbClr val="003459"/>
        </a:solidFill>
        <a:latin typeface="Arial" charset="0"/>
        <a:ea typeface="+mn-ea"/>
        <a:cs typeface="Arial" charset="0"/>
      </a:defRPr>
    </a:lvl5pPr>
    <a:lvl6pPr marL="2286000" algn="l" defTabSz="914400" rtl="0" eaLnBrk="1" latinLnBrk="0" hangingPunct="1">
      <a:defRPr kern="1200">
        <a:solidFill>
          <a:srgbClr val="003459"/>
        </a:solidFill>
        <a:latin typeface="Arial" charset="0"/>
        <a:ea typeface="+mn-ea"/>
        <a:cs typeface="Arial" charset="0"/>
      </a:defRPr>
    </a:lvl6pPr>
    <a:lvl7pPr marL="2743200" algn="l" defTabSz="914400" rtl="0" eaLnBrk="1" latinLnBrk="0" hangingPunct="1">
      <a:defRPr kern="1200">
        <a:solidFill>
          <a:srgbClr val="003459"/>
        </a:solidFill>
        <a:latin typeface="Arial" charset="0"/>
        <a:ea typeface="+mn-ea"/>
        <a:cs typeface="Arial" charset="0"/>
      </a:defRPr>
    </a:lvl7pPr>
    <a:lvl8pPr marL="3200400" algn="l" defTabSz="914400" rtl="0" eaLnBrk="1" latinLnBrk="0" hangingPunct="1">
      <a:defRPr kern="1200">
        <a:solidFill>
          <a:srgbClr val="003459"/>
        </a:solidFill>
        <a:latin typeface="Arial" charset="0"/>
        <a:ea typeface="+mn-ea"/>
        <a:cs typeface="Arial" charset="0"/>
      </a:defRPr>
    </a:lvl8pPr>
    <a:lvl9pPr marL="3657600" algn="l" defTabSz="914400" rtl="0" eaLnBrk="1" latinLnBrk="0" hangingPunct="1">
      <a:defRPr kern="1200">
        <a:solidFill>
          <a:srgbClr val="003459"/>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6699"/>
    <a:srgbClr val="003459"/>
    <a:srgbClr val="0099CC"/>
    <a:srgbClr val="333399"/>
    <a:srgbClr val="3D5D84"/>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ema Uygulanmış Stil 2 - Vurgu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99830" autoAdjust="0"/>
  </p:normalViewPr>
  <p:slideViewPr>
    <p:cSldViewPr snapToGrid="0">
      <p:cViewPr varScale="1">
        <p:scale>
          <a:sx n="74" d="100"/>
          <a:sy n="74" d="100"/>
        </p:scale>
        <p:origin x="11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0039" tIns="45020" rIns="90039" bIns="45020" numCol="1" anchor="t" anchorCtr="0" compatLnSpc="1">
            <a:prstTxWarp prst="textNoShape">
              <a:avLst/>
            </a:prstTxWarp>
          </a:bodyPr>
          <a:lstStyle>
            <a:lvl1pPr defTabSz="901572">
              <a:lnSpc>
                <a:spcPct val="100000"/>
              </a:lnSpc>
              <a:spcBef>
                <a:spcPct val="0"/>
              </a:spcBef>
              <a:buSzTx/>
              <a:buFontTx/>
              <a:buNone/>
              <a:defRPr sz="1200">
                <a:solidFill>
                  <a:schemeClr val="tx1"/>
                </a:solidFill>
                <a:latin typeface="Arial" pitchFamily="34" charset="0"/>
                <a:cs typeface="Arial" pitchFamily="34" charset="0"/>
              </a:defRPr>
            </a:lvl1pPr>
          </a:lstStyle>
          <a:p>
            <a:pPr>
              <a:defRPr/>
            </a:pPr>
            <a:endParaRPr lang="da-DK"/>
          </a:p>
        </p:txBody>
      </p:sp>
      <p:sp>
        <p:nvSpPr>
          <p:cNvPr id="3075" name="Rectangle 3"/>
          <p:cNvSpPr>
            <a:spLocks noGrp="1" noChangeArrowheads="1"/>
          </p:cNvSpPr>
          <p:nvPr>
            <p:ph type="dt" sz="quarter" idx="1"/>
          </p:nvPr>
        </p:nvSpPr>
        <p:spPr bwMode="auto">
          <a:xfrm>
            <a:off x="5437188" y="0"/>
            <a:ext cx="4162425" cy="365125"/>
          </a:xfrm>
          <a:prstGeom prst="rect">
            <a:avLst/>
          </a:prstGeom>
          <a:noFill/>
          <a:ln w="9525">
            <a:noFill/>
            <a:miter lim="800000"/>
            <a:headEnd/>
            <a:tailEnd/>
          </a:ln>
          <a:effectLst/>
        </p:spPr>
        <p:txBody>
          <a:bodyPr vert="horz" wrap="square" lIns="90039" tIns="45020" rIns="90039" bIns="45020" numCol="1" anchor="t" anchorCtr="0" compatLnSpc="1">
            <a:prstTxWarp prst="textNoShape">
              <a:avLst/>
            </a:prstTxWarp>
          </a:bodyPr>
          <a:lstStyle>
            <a:lvl1pPr algn="r" defTabSz="901572">
              <a:lnSpc>
                <a:spcPct val="100000"/>
              </a:lnSpc>
              <a:spcBef>
                <a:spcPct val="0"/>
              </a:spcBef>
              <a:buSzTx/>
              <a:buFontTx/>
              <a:buNone/>
              <a:defRPr sz="1200">
                <a:solidFill>
                  <a:schemeClr val="tx1"/>
                </a:solidFill>
                <a:latin typeface="Arial" pitchFamily="34" charset="0"/>
                <a:cs typeface="Arial" pitchFamily="34" charset="0"/>
              </a:defRPr>
            </a:lvl1pPr>
          </a:lstStyle>
          <a:p>
            <a:pPr>
              <a:defRPr/>
            </a:pPr>
            <a:endParaRPr lang="da-DK"/>
          </a:p>
        </p:txBody>
      </p:sp>
      <p:sp>
        <p:nvSpPr>
          <p:cNvPr id="3076" name="Rectangle 4"/>
          <p:cNvSpPr>
            <a:spLocks noGrp="1" noChangeArrowheads="1"/>
          </p:cNvSpPr>
          <p:nvPr>
            <p:ph type="ftr" sz="quarter" idx="2"/>
          </p:nvPr>
        </p:nvSpPr>
        <p:spPr bwMode="auto">
          <a:xfrm>
            <a:off x="0" y="6948488"/>
            <a:ext cx="4160838" cy="365125"/>
          </a:xfrm>
          <a:prstGeom prst="rect">
            <a:avLst/>
          </a:prstGeom>
          <a:noFill/>
          <a:ln w="9525">
            <a:noFill/>
            <a:miter lim="800000"/>
            <a:headEnd/>
            <a:tailEnd/>
          </a:ln>
          <a:effectLst/>
        </p:spPr>
        <p:txBody>
          <a:bodyPr vert="horz" wrap="square" lIns="90039" tIns="45020" rIns="90039" bIns="45020" numCol="1" anchor="b" anchorCtr="0" compatLnSpc="1">
            <a:prstTxWarp prst="textNoShape">
              <a:avLst/>
            </a:prstTxWarp>
          </a:bodyPr>
          <a:lstStyle>
            <a:lvl1pPr defTabSz="901572">
              <a:lnSpc>
                <a:spcPct val="100000"/>
              </a:lnSpc>
              <a:spcBef>
                <a:spcPct val="0"/>
              </a:spcBef>
              <a:buSzTx/>
              <a:buFontTx/>
              <a:buNone/>
              <a:defRPr sz="1200">
                <a:solidFill>
                  <a:schemeClr val="tx1"/>
                </a:solidFill>
                <a:latin typeface="Arial" pitchFamily="34" charset="0"/>
                <a:cs typeface="Arial" pitchFamily="34" charset="0"/>
              </a:defRPr>
            </a:lvl1pPr>
          </a:lstStyle>
          <a:p>
            <a:pPr>
              <a:defRPr/>
            </a:pPr>
            <a:endParaRPr lang="da-DK"/>
          </a:p>
        </p:txBody>
      </p:sp>
      <p:sp>
        <p:nvSpPr>
          <p:cNvPr id="3077" name="Rectangle 5"/>
          <p:cNvSpPr>
            <a:spLocks noGrp="1" noChangeArrowheads="1"/>
          </p:cNvSpPr>
          <p:nvPr>
            <p:ph type="sldNum" sz="quarter" idx="3"/>
          </p:nvPr>
        </p:nvSpPr>
        <p:spPr bwMode="auto">
          <a:xfrm>
            <a:off x="5437188" y="6948488"/>
            <a:ext cx="4162425" cy="365125"/>
          </a:xfrm>
          <a:prstGeom prst="rect">
            <a:avLst/>
          </a:prstGeom>
          <a:noFill/>
          <a:ln w="9525">
            <a:noFill/>
            <a:miter lim="800000"/>
            <a:headEnd/>
            <a:tailEnd/>
          </a:ln>
          <a:effectLst/>
        </p:spPr>
        <p:txBody>
          <a:bodyPr vert="horz" wrap="square" lIns="90039" tIns="45020" rIns="90039" bIns="45020" numCol="1" anchor="b" anchorCtr="0" compatLnSpc="1">
            <a:prstTxWarp prst="textNoShape">
              <a:avLst/>
            </a:prstTxWarp>
          </a:bodyPr>
          <a:lstStyle>
            <a:lvl1pPr algn="r" defTabSz="901572">
              <a:lnSpc>
                <a:spcPct val="100000"/>
              </a:lnSpc>
              <a:spcBef>
                <a:spcPct val="0"/>
              </a:spcBef>
              <a:buSzTx/>
              <a:buFontTx/>
              <a:buNone/>
              <a:defRPr sz="1200">
                <a:solidFill>
                  <a:schemeClr val="tx1"/>
                </a:solidFill>
                <a:latin typeface="Arial" pitchFamily="34" charset="0"/>
                <a:cs typeface="Arial" pitchFamily="34" charset="0"/>
              </a:defRPr>
            </a:lvl1pPr>
          </a:lstStyle>
          <a:p>
            <a:pPr>
              <a:defRPr/>
            </a:pPr>
            <a:fld id="{3476C294-E2CC-4430-8C24-154C7194A3F4}" type="slidenum">
              <a:rPr lang="da-DK"/>
              <a:pPr>
                <a:defRPr/>
              </a:pPr>
              <a:t>‹#›</a:t>
            </a:fld>
            <a:endParaRPr lang="da-DK"/>
          </a:p>
        </p:txBody>
      </p:sp>
    </p:spTree>
    <p:extLst>
      <p:ext uri="{BB962C8B-B14F-4D97-AF65-F5344CB8AC3E}">
        <p14:creationId xmlns:p14="http://schemas.microsoft.com/office/powerpoint/2010/main" val="630627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4"/>
          <p:cNvSpPr>
            <a:spLocks noGrp="1" noRot="1" noChangeAspect="1" noChangeArrowheads="1" noTextEdit="1"/>
          </p:cNvSpPr>
          <p:nvPr>
            <p:ph type="sldImg" idx="2"/>
          </p:nvPr>
        </p:nvSpPr>
        <p:spPr bwMode="auto">
          <a:xfrm>
            <a:off x="4763" y="963613"/>
            <a:ext cx="6842125" cy="51323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72288" y="963613"/>
            <a:ext cx="2482850" cy="3290887"/>
          </a:xfrm>
          <a:prstGeom prst="rect">
            <a:avLst/>
          </a:prstGeom>
          <a:noFill/>
          <a:ln w="9525">
            <a:noFill/>
            <a:miter lim="800000"/>
            <a:headEnd/>
            <a:tailEnd/>
          </a:ln>
          <a:effectLst/>
        </p:spPr>
        <p:txBody>
          <a:bodyPr vert="horz" wrap="square" lIns="90039" tIns="45020" rIns="90039" bIns="45020" numCol="1" anchor="t" anchorCtr="0" compatLnSpc="1">
            <a:prstTxWarp prst="textNoShape">
              <a:avLst/>
            </a:prstTxWarp>
          </a:bodyPr>
          <a:lstStyle/>
          <a:p>
            <a:pPr lvl="0"/>
            <a:r>
              <a:rPr lang="en-US" noProof="0" smtClean="0"/>
              <a:t>Klik for at redigere teksttypografierne i masteren</a:t>
            </a:r>
          </a:p>
        </p:txBody>
      </p:sp>
      <p:sp>
        <p:nvSpPr>
          <p:cNvPr id="4103" name="Rectangle 7"/>
          <p:cNvSpPr>
            <a:spLocks noGrp="1" noChangeArrowheads="1"/>
          </p:cNvSpPr>
          <p:nvPr>
            <p:ph type="sldNum" sz="quarter" idx="5"/>
          </p:nvPr>
        </p:nvSpPr>
        <p:spPr bwMode="auto">
          <a:xfrm>
            <a:off x="7197725" y="5546725"/>
            <a:ext cx="1884363" cy="365125"/>
          </a:xfrm>
          <a:prstGeom prst="rect">
            <a:avLst/>
          </a:prstGeom>
          <a:noFill/>
          <a:ln w="9525">
            <a:noFill/>
            <a:miter lim="800000"/>
            <a:headEnd/>
            <a:tailEnd/>
          </a:ln>
          <a:effectLst/>
        </p:spPr>
        <p:txBody>
          <a:bodyPr vert="horz" wrap="square" lIns="90039" tIns="45020" rIns="90039" bIns="45020" numCol="1" anchor="b" anchorCtr="0" compatLnSpc="1">
            <a:prstTxWarp prst="textNoShape">
              <a:avLst/>
            </a:prstTxWarp>
          </a:bodyPr>
          <a:lstStyle>
            <a:lvl1pPr algn="r" defTabSz="901572">
              <a:lnSpc>
                <a:spcPct val="100000"/>
              </a:lnSpc>
              <a:spcBef>
                <a:spcPct val="0"/>
              </a:spcBef>
              <a:buSzTx/>
              <a:buFontTx/>
              <a:buNone/>
              <a:defRPr sz="1600" b="1">
                <a:solidFill>
                  <a:schemeClr val="tx1"/>
                </a:solidFill>
                <a:latin typeface="Arial" pitchFamily="34" charset="0"/>
                <a:cs typeface="Arial" pitchFamily="34" charset="0"/>
              </a:defRPr>
            </a:lvl1pPr>
          </a:lstStyle>
          <a:p>
            <a:pPr>
              <a:defRPr/>
            </a:pPr>
            <a:fld id="{96E42736-1748-4F16-B759-73F009963A25}" type="slidenum">
              <a:rPr lang="en-US"/>
              <a:pPr>
                <a:defRPr/>
              </a:pPr>
              <a:t>‹#›</a:t>
            </a:fld>
            <a:endParaRPr lang="en-US" dirty="0"/>
          </a:p>
        </p:txBody>
      </p:sp>
    </p:spTree>
    <p:extLst>
      <p:ext uri="{BB962C8B-B14F-4D97-AF65-F5344CB8AC3E}">
        <p14:creationId xmlns:p14="http://schemas.microsoft.com/office/powerpoint/2010/main" val="12649687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08050"/>
            <a:fld id="{D7C78BC0-9A30-4F8A-8ADC-B44418749F7E}" type="slidenum">
              <a:rPr lang="da-DK" smtClean="0">
                <a:latin typeface="Arial" charset="0"/>
                <a:cs typeface="Arial" charset="0"/>
              </a:rPr>
              <a:pPr defTabSz="908050"/>
              <a:t>1</a:t>
            </a:fld>
            <a:endParaRPr lang="da-DK" smtClean="0">
              <a:latin typeface="Arial" charset="0"/>
              <a:cs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da-DK" smtClean="0">
              <a:latin typeface="Arial" charset="0"/>
            </a:endParaRPr>
          </a:p>
        </p:txBody>
      </p:sp>
    </p:spTree>
    <p:extLst>
      <p:ext uri="{BB962C8B-B14F-4D97-AF65-F5344CB8AC3E}">
        <p14:creationId xmlns:p14="http://schemas.microsoft.com/office/powerpoint/2010/main" val="1760373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4" name="Picture 9" descr="Startside-29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5"/>
          <p:cNvPicPr>
            <a:picLocks noChangeAspect="1" noChangeArrowheads="1"/>
          </p:cNvPicPr>
          <p:nvPr userDrawn="1"/>
        </p:nvPicPr>
        <p:blipFill>
          <a:blip r:embed="rId3"/>
          <a:srcRect/>
          <a:stretch>
            <a:fillRect/>
          </a:stretch>
        </p:blipFill>
        <p:spPr bwMode="auto">
          <a:xfrm>
            <a:off x="3255963" y="1598613"/>
            <a:ext cx="2524125" cy="2700337"/>
          </a:xfrm>
          <a:prstGeom prst="rect">
            <a:avLst/>
          </a:prstGeom>
          <a:noFill/>
          <a:ln w="9525">
            <a:noFill/>
            <a:miter lim="800000"/>
            <a:headEnd/>
            <a:tailEnd/>
          </a:ln>
        </p:spPr>
      </p:pic>
      <p:sp>
        <p:nvSpPr>
          <p:cNvPr id="1192962" name="Rectangle 2"/>
          <p:cNvSpPr>
            <a:spLocks noGrp="1" noChangeArrowheads="1"/>
          </p:cNvSpPr>
          <p:nvPr>
            <p:ph type="ctrTitle"/>
          </p:nvPr>
        </p:nvSpPr>
        <p:spPr>
          <a:xfrm>
            <a:off x="373063" y="3975100"/>
            <a:ext cx="8420100" cy="531813"/>
          </a:xfrm>
        </p:spPr>
        <p:txBody>
          <a:bodyPr/>
          <a:lstStyle>
            <a:lvl1pPr algn="ctr">
              <a:defRPr/>
            </a:lvl1pPr>
          </a:lstStyle>
          <a:p>
            <a:r>
              <a:rPr lang="en-US" smtClean="0"/>
              <a:t>Click to edit Master title style</a:t>
            </a:r>
            <a:endParaRPr lang="en-GB"/>
          </a:p>
        </p:txBody>
      </p:sp>
      <p:sp>
        <p:nvSpPr>
          <p:cNvPr id="1192963" name="Rectangle 3"/>
          <p:cNvSpPr>
            <a:spLocks noGrp="1" noChangeArrowheads="1"/>
          </p:cNvSpPr>
          <p:nvPr>
            <p:ph type="subTitle" idx="1"/>
          </p:nvPr>
        </p:nvSpPr>
        <p:spPr>
          <a:xfrm>
            <a:off x="1125538" y="4695825"/>
            <a:ext cx="6934200" cy="696913"/>
          </a:xfrm>
        </p:spPr>
        <p:txBody>
          <a:bodyPr/>
          <a:lstStyle>
            <a:lvl1pPr marL="0" indent="0" algn="ctr">
              <a:buFont typeface="Wingdings" pitchFamily="2" charset="2"/>
              <a:buNone/>
              <a:defRPr/>
            </a:lvl1pPr>
          </a:lstStyle>
          <a:p>
            <a:r>
              <a:rPr lang="en-US" smtClean="0"/>
              <a:t>Click to edit Master subtitle style</a:t>
            </a:r>
            <a:endParaRPr lang="en-GB"/>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sldNum" sz="quarter" idx="10"/>
          </p:nvPr>
        </p:nvSpPr>
        <p:spPr>
          <a:ln/>
        </p:spPr>
        <p:txBody>
          <a:bodyPr/>
          <a:lstStyle>
            <a:lvl1pPr>
              <a:defRPr/>
            </a:lvl1pPr>
          </a:lstStyle>
          <a:p>
            <a:pPr>
              <a:defRPr/>
            </a:pPr>
            <a:fld id="{ABF38293-019A-457F-9FDE-3E7AC2173228}" type="slidenum">
              <a:rPr lang="en-GB"/>
              <a:pPr>
                <a:defRPr/>
              </a:pPr>
              <a:t>‹#›</a:t>
            </a:fld>
            <a:endParaRPr lang="en-GB" dirty="0"/>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3988" y="0"/>
            <a:ext cx="2051050" cy="597535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350838" y="0"/>
            <a:ext cx="6000750" cy="5975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sldNum" sz="quarter" idx="10"/>
          </p:nvPr>
        </p:nvSpPr>
        <p:spPr>
          <a:ln/>
        </p:spPr>
        <p:txBody>
          <a:bodyPr/>
          <a:lstStyle>
            <a:lvl1pPr>
              <a:defRPr/>
            </a:lvl1pPr>
          </a:lstStyle>
          <a:p>
            <a:pPr>
              <a:defRPr/>
            </a:pPr>
            <a:fld id="{1B81D7FA-1AFC-412F-A8B2-9BBC837E99B0}" type="slidenum">
              <a:rPr lang="en-GB"/>
              <a:pPr>
                <a:defRPr/>
              </a:pPr>
              <a:t>‹#›</a:t>
            </a:fld>
            <a:endParaRPr lang="en-GB" dirty="0"/>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tx2"/>
        </a:solidFill>
        <a:effectLst/>
      </p:bgPr>
    </p:bg>
    <p:spTree>
      <p:nvGrpSpPr>
        <p:cNvPr id="1" name=""/>
        <p:cNvGrpSpPr/>
        <p:nvPr/>
      </p:nvGrpSpPr>
      <p:grpSpPr>
        <a:xfrm>
          <a:off x="0" y="0"/>
          <a:ext cx="0" cy="0"/>
          <a:chOff x="0" y="0"/>
          <a:chExt cx="0" cy="0"/>
        </a:xfrm>
      </p:grpSpPr>
      <p:pic>
        <p:nvPicPr>
          <p:cNvPr id="4" name="Picture 2" descr="Startside-29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6"/>
          <p:cNvPicPr>
            <a:picLocks noChangeAspect="1" noChangeArrowheads="1"/>
          </p:cNvPicPr>
          <p:nvPr userDrawn="1"/>
        </p:nvPicPr>
        <p:blipFill>
          <a:blip r:embed="rId3"/>
          <a:srcRect/>
          <a:stretch>
            <a:fillRect/>
          </a:stretch>
        </p:blipFill>
        <p:spPr bwMode="auto">
          <a:xfrm>
            <a:off x="3255963" y="1598613"/>
            <a:ext cx="2524125" cy="2700337"/>
          </a:xfrm>
          <a:prstGeom prst="rect">
            <a:avLst/>
          </a:prstGeom>
          <a:noFill/>
          <a:ln w="9525">
            <a:noFill/>
            <a:miter lim="800000"/>
            <a:headEnd/>
            <a:tailEnd/>
          </a:ln>
        </p:spPr>
      </p:pic>
      <p:sp>
        <p:nvSpPr>
          <p:cNvPr id="5123" name="Rectangle 3"/>
          <p:cNvSpPr>
            <a:spLocks noGrp="1" noChangeArrowheads="1"/>
          </p:cNvSpPr>
          <p:nvPr>
            <p:ph type="ctrTitle"/>
          </p:nvPr>
        </p:nvSpPr>
        <p:spPr>
          <a:xfrm>
            <a:off x="373063" y="3975100"/>
            <a:ext cx="8420100" cy="531813"/>
          </a:xfrm>
        </p:spPr>
        <p:txBody>
          <a:bodyPr/>
          <a:lstStyle>
            <a:lvl1pPr algn="ctr">
              <a:defRPr/>
            </a:lvl1pPr>
          </a:lstStyle>
          <a:p>
            <a:r>
              <a:rPr lang="tr-TR" smtClean="0"/>
              <a:t>Asıl başlık stili için tıklatın</a:t>
            </a:r>
            <a:endParaRPr lang="en-GB"/>
          </a:p>
        </p:txBody>
      </p:sp>
      <p:sp>
        <p:nvSpPr>
          <p:cNvPr id="5124" name="Rectangle 4"/>
          <p:cNvSpPr>
            <a:spLocks noGrp="1" noChangeArrowheads="1"/>
          </p:cNvSpPr>
          <p:nvPr>
            <p:ph type="subTitle" idx="1"/>
          </p:nvPr>
        </p:nvSpPr>
        <p:spPr>
          <a:xfrm>
            <a:off x="1125538" y="4695825"/>
            <a:ext cx="6934200" cy="696913"/>
          </a:xfrm>
        </p:spPr>
        <p:txBody>
          <a:bodyPr/>
          <a:lstStyle>
            <a:lvl1pPr marL="0" indent="0" algn="ctr">
              <a:buFont typeface="Wingdings" pitchFamily="2" charset="2"/>
              <a:buNone/>
              <a:defRPr/>
            </a:lvl1pPr>
          </a:lstStyle>
          <a:p>
            <a:r>
              <a:rPr lang="tr-TR" smtClean="0"/>
              <a:t>Asıl alt başlık stilini düzenlemek için tıklatın</a:t>
            </a:r>
            <a:endParaRPr lang="en-GB"/>
          </a:p>
        </p:txBody>
      </p:sp>
    </p:spTree>
  </p:cSld>
  <p:clrMapOvr>
    <a:masterClrMapping/>
  </p:clrMapOvr>
  <p:transition spd="med">
    <p:fade thruBlk="1"/>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sldNum" sz="quarter" idx="10"/>
          </p:nvPr>
        </p:nvSpPr>
        <p:spPr>
          <a:ln/>
        </p:spPr>
        <p:txBody>
          <a:bodyPr/>
          <a:lstStyle>
            <a:lvl1pPr>
              <a:defRPr/>
            </a:lvl1pPr>
          </a:lstStyle>
          <a:p>
            <a:pPr>
              <a:defRPr/>
            </a:pPr>
            <a:fld id="{9298C056-8078-4842-97A3-F5F07F16CF19}" type="slidenum">
              <a:rPr lang="en-GB"/>
              <a:pPr>
                <a:defRPr/>
              </a:pPr>
              <a:t>‹#›</a:t>
            </a:fld>
            <a:endParaRPr lang="en-GB" dirty="0"/>
          </a:p>
        </p:txBody>
      </p:sp>
    </p:spTree>
  </p:cSld>
  <p:clrMapOvr>
    <a:masterClrMapping/>
  </p:clrMapOvr>
  <p:transition spd="med">
    <p:fade thruBlk="1"/>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sldNum" sz="quarter" idx="10"/>
          </p:nvPr>
        </p:nvSpPr>
        <p:spPr>
          <a:ln/>
        </p:spPr>
        <p:txBody>
          <a:bodyPr/>
          <a:lstStyle>
            <a:lvl1pPr>
              <a:defRPr/>
            </a:lvl1pPr>
          </a:lstStyle>
          <a:p>
            <a:pPr>
              <a:defRPr/>
            </a:pPr>
            <a:fld id="{3CDE83E7-9FE4-45A0-84DC-DB449DB842D4}" type="slidenum">
              <a:rPr lang="en-GB"/>
              <a:pPr>
                <a:defRPr/>
              </a:pPr>
              <a:t>‹#›</a:t>
            </a:fld>
            <a:endParaRPr lang="en-GB" dirty="0"/>
          </a:p>
        </p:txBody>
      </p:sp>
    </p:spTree>
  </p:cSld>
  <p:clrMapOvr>
    <a:masterClrMapping/>
  </p:clrMapOvr>
  <p:transition spd="med">
    <p:fade thruBlk="1"/>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350838" y="1173163"/>
            <a:ext cx="4025900" cy="4802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529138" y="1173163"/>
            <a:ext cx="4025900" cy="4802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sldNum" sz="quarter" idx="10"/>
          </p:nvPr>
        </p:nvSpPr>
        <p:spPr>
          <a:ln/>
        </p:spPr>
        <p:txBody>
          <a:bodyPr/>
          <a:lstStyle>
            <a:lvl1pPr>
              <a:defRPr/>
            </a:lvl1pPr>
          </a:lstStyle>
          <a:p>
            <a:pPr>
              <a:defRPr/>
            </a:pPr>
            <a:fld id="{B7A183DD-60E2-4291-A4EB-5F28E37A562F}" type="slidenum">
              <a:rPr lang="en-GB"/>
              <a:pPr>
                <a:defRPr/>
              </a:pPr>
              <a:t>‹#›</a:t>
            </a:fld>
            <a:endParaRPr lang="en-GB" dirty="0"/>
          </a:p>
        </p:txBody>
      </p:sp>
    </p:spTree>
  </p:cSld>
  <p:clrMapOvr>
    <a:masterClrMapping/>
  </p:clrMapOvr>
  <p:transition spd="med">
    <p:fade thruBlk="1"/>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sldNum" sz="quarter" idx="10"/>
          </p:nvPr>
        </p:nvSpPr>
        <p:spPr>
          <a:ln/>
        </p:spPr>
        <p:txBody>
          <a:bodyPr/>
          <a:lstStyle>
            <a:lvl1pPr>
              <a:defRPr/>
            </a:lvl1pPr>
          </a:lstStyle>
          <a:p>
            <a:pPr>
              <a:defRPr/>
            </a:pPr>
            <a:fld id="{C71B4930-E94A-4F6B-B035-6CE6B2824A83}" type="slidenum">
              <a:rPr lang="en-GB"/>
              <a:pPr>
                <a:defRPr/>
              </a:pPr>
              <a:t>‹#›</a:t>
            </a:fld>
            <a:endParaRPr lang="en-GB" dirty="0"/>
          </a:p>
        </p:txBody>
      </p:sp>
    </p:spTree>
  </p:cSld>
  <p:clrMapOvr>
    <a:masterClrMapping/>
  </p:clrMapOvr>
  <p:transition spd="med">
    <p:fade thruBlk="1"/>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5"/>
          <p:cNvSpPr>
            <a:spLocks noGrp="1" noChangeArrowheads="1"/>
          </p:cNvSpPr>
          <p:nvPr>
            <p:ph type="sldNum" sz="quarter" idx="10"/>
          </p:nvPr>
        </p:nvSpPr>
        <p:spPr>
          <a:ln/>
        </p:spPr>
        <p:txBody>
          <a:bodyPr/>
          <a:lstStyle>
            <a:lvl1pPr>
              <a:defRPr/>
            </a:lvl1pPr>
          </a:lstStyle>
          <a:p>
            <a:pPr>
              <a:defRPr/>
            </a:pPr>
            <a:fld id="{268A89B7-F89C-4FE2-9C29-0098809039DC}" type="slidenum">
              <a:rPr lang="en-GB"/>
              <a:pPr>
                <a:defRPr/>
              </a:pPr>
              <a:t>‹#›</a:t>
            </a:fld>
            <a:endParaRPr lang="en-GB" dirty="0"/>
          </a:p>
        </p:txBody>
      </p:sp>
    </p:spTree>
  </p:cSld>
  <p:clrMapOvr>
    <a:masterClrMapping/>
  </p:clrMapOvr>
  <p:transition spd="med">
    <p:fade thruBlk="1"/>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74132297-00AA-4160-BFD9-D5350609408F}" type="slidenum">
              <a:rPr lang="en-GB"/>
              <a:pPr>
                <a:defRPr/>
              </a:pPr>
              <a:t>‹#›</a:t>
            </a:fld>
            <a:endParaRPr lang="en-GB" dirty="0"/>
          </a:p>
        </p:txBody>
      </p:sp>
    </p:spTree>
  </p:cSld>
  <p:clrMapOvr>
    <a:masterClrMapping/>
  </p:clrMapOvr>
  <p:transition spd="med">
    <p:fade thruBlk="1"/>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sldNum" sz="quarter" idx="10"/>
          </p:nvPr>
        </p:nvSpPr>
        <p:spPr>
          <a:ln/>
        </p:spPr>
        <p:txBody>
          <a:bodyPr/>
          <a:lstStyle>
            <a:lvl1pPr>
              <a:defRPr/>
            </a:lvl1pPr>
          </a:lstStyle>
          <a:p>
            <a:pPr>
              <a:defRPr/>
            </a:pPr>
            <a:fld id="{52C59C2C-954A-4D29-96CF-AA73FAD665F2}" type="slidenum">
              <a:rPr lang="en-GB"/>
              <a:pPr>
                <a:defRPr/>
              </a:pPr>
              <a:t>‹#›</a:t>
            </a:fld>
            <a:endParaRPr lang="en-GB" dirty="0"/>
          </a:p>
        </p:txBody>
      </p:sp>
    </p:spTree>
  </p:cSld>
  <p:clrMapOvr>
    <a:masterClrMapping/>
  </p:clrMapOvr>
  <p:transition spd="med">
    <p:fade thruBlk="1"/>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sldNum" sz="quarter" idx="10"/>
          </p:nvPr>
        </p:nvSpPr>
        <p:spPr>
          <a:ln/>
        </p:spPr>
        <p:txBody>
          <a:bodyPr/>
          <a:lstStyle>
            <a:lvl1pPr>
              <a:defRPr/>
            </a:lvl1pPr>
          </a:lstStyle>
          <a:p>
            <a:pPr>
              <a:defRPr/>
            </a:pPr>
            <a:fld id="{D30E5776-8B0B-42F9-A349-FD594FAA2C48}" type="slidenum">
              <a:rPr lang="en-GB"/>
              <a:pPr>
                <a:defRPr/>
              </a:pPr>
              <a:t>‹#›</a:t>
            </a:fld>
            <a:endParaRPr lang="en-GB" dirty="0"/>
          </a:p>
        </p:txBody>
      </p:sp>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sldNum" sz="quarter" idx="10"/>
          </p:nvPr>
        </p:nvSpPr>
        <p:spPr>
          <a:ln/>
        </p:spPr>
        <p:txBody>
          <a:bodyPr/>
          <a:lstStyle>
            <a:lvl1pPr>
              <a:defRPr/>
            </a:lvl1pPr>
          </a:lstStyle>
          <a:p>
            <a:pPr>
              <a:defRPr/>
            </a:pPr>
            <a:fld id="{9F17B463-DF75-446D-B10F-624334BB87D0}" type="slidenum">
              <a:rPr lang="en-GB"/>
              <a:pPr>
                <a:defRPr/>
              </a:pPr>
              <a:t>‹#›</a:t>
            </a:fld>
            <a:endParaRPr lang="en-GB" dirty="0"/>
          </a:p>
        </p:txBody>
      </p:sp>
    </p:spTree>
  </p:cSld>
  <p:clrMapOvr>
    <a:masterClrMapping/>
  </p:clrMapOvr>
  <p:transition spd="med">
    <p:fade thruBlk="1"/>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sldNum" sz="quarter" idx="10"/>
          </p:nvPr>
        </p:nvSpPr>
        <p:spPr>
          <a:ln/>
        </p:spPr>
        <p:txBody>
          <a:bodyPr/>
          <a:lstStyle>
            <a:lvl1pPr>
              <a:defRPr/>
            </a:lvl1pPr>
          </a:lstStyle>
          <a:p>
            <a:pPr>
              <a:defRPr/>
            </a:pPr>
            <a:fld id="{DA57EAA4-0425-44DD-872F-151454B41399}" type="slidenum">
              <a:rPr lang="en-GB"/>
              <a:pPr>
                <a:defRPr/>
              </a:pPr>
              <a:t>‹#›</a:t>
            </a:fld>
            <a:endParaRPr lang="en-GB" dirty="0"/>
          </a:p>
        </p:txBody>
      </p:sp>
    </p:spTree>
  </p:cSld>
  <p:clrMapOvr>
    <a:masterClrMapping/>
  </p:clrMapOvr>
  <p:transition spd="med">
    <p:fade thruBlk="1"/>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03988" y="0"/>
            <a:ext cx="2051050" cy="59753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350838" y="0"/>
            <a:ext cx="6000750" cy="59753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sldNum" sz="quarter" idx="10"/>
          </p:nvPr>
        </p:nvSpPr>
        <p:spPr>
          <a:ln/>
        </p:spPr>
        <p:txBody>
          <a:bodyPr/>
          <a:lstStyle>
            <a:lvl1pPr>
              <a:defRPr/>
            </a:lvl1pPr>
          </a:lstStyle>
          <a:p>
            <a:pPr>
              <a:defRPr/>
            </a:pPr>
            <a:fld id="{95B8D1B8-D386-409F-8530-8212DB526B7D}" type="slidenum">
              <a:rPr lang="en-GB"/>
              <a:pPr>
                <a:defRPr/>
              </a:pPr>
              <a:t>‹#›</a:t>
            </a:fld>
            <a:endParaRPr lang="en-GB" dirty="0"/>
          </a:p>
        </p:txBody>
      </p:sp>
    </p:spTree>
  </p:cSld>
  <p:clrMapOvr>
    <a:masterClrMapping/>
  </p:clrMapOvr>
  <p:transition spd="med">
    <p:fade thruBlk="1"/>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A2F48F81-5332-4C8D-BEED-3043D3353A41}" type="slidenum">
              <a:rPr lang="en-GB"/>
              <a:pPr>
                <a:defRPr/>
              </a:pPr>
              <a:t>‹#›</a:t>
            </a:fld>
            <a:endParaRPr lang="en-GB" dirty="0"/>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350838" y="1173163"/>
            <a:ext cx="4025900" cy="4802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529138" y="1173163"/>
            <a:ext cx="4025900" cy="4802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sldNum" sz="quarter" idx="10"/>
          </p:nvPr>
        </p:nvSpPr>
        <p:spPr>
          <a:ln/>
        </p:spPr>
        <p:txBody>
          <a:bodyPr/>
          <a:lstStyle>
            <a:lvl1pPr>
              <a:defRPr/>
            </a:lvl1pPr>
          </a:lstStyle>
          <a:p>
            <a:pPr>
              <a:defRPr/>
            </a:pPr>
            <a:fld id="{225725CF-A70C-4607-A929-7E426A2C6551}" type="slidenum">
              <a:rPr lang="en-GB"/>
              <a:pPr>
                <a:defRPr/>
              </a:pPr>
              <a:t>‹#›</a:t>
            </a:fld>
            <a:endParaRPr lang="en-GB" dirty="0"/>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sldNum" sz="quarter" idx="10"/>
          </p:nvPr>
        </p:nvSpPr>
        <p:spPr>
          <a:ln/>
        </p:spPr>
        <p:txBody>
          <a:bodyPr/>
          <a:lstStyle>
            <a:lvl1pPr>
              <a:defRPr/>
            </a:lvl1pPr>
          </a:lstStyle>
          <a:p>
            <a:pPr>
              <a:defRPr/>
            </a:pPr>
            <a:fld id="{DDC7386C-3A4A-47BC-9306-4B45618DDE33}" type="slidenum">
              <a:rPr lang="en-GB"/>
              <a:pPr>
                <a:defRPr/>
              </a:pPr>
              <a:t>‹#›</a:t>
            </a:fld>
            <a:endParaRPr lang="en-GB" dirty="0"/>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sldNum" sz="quarter" idx="10"/>
          </p:nvPr>
        </p:nvSpPr>
        <p:spPr>
          <a:ln/>
        </p:spPr>
        <p:txBody>
          <a:bodyPr/>
          <a:lstStyle>
            <a:lvl1pPr>
              <a:defRPr/>
            </a:lvl1pPr>
          </a:lstStyle>
          <a:p>
            <a:pPr>
              <a:defRPr/>
            </a:pPr>
            <a:fld id="{6635D6FA-812D-40AA-954E-AD6CF107FB2F}" type="slidenum">
              <a:rPr lang="en-GB"/>
              <a:pPr>
                <a:defRPr/>
              </a:pPr>
              <a:t>‹#›</a:t>
            </a:fld>
            <a:endParaRPr lang="en-GB" dirty="0"/>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FCA73137-DC85-4354-B209-2B6E356BD79B}" type="slidenum">
              <a:rPr lang="en-GB"/>
              <a:pPr>
                <a:defRPr/>
              </a:pPr>
              <a:t>‹#›</a:t>
            </a:fld>
            <a:endParaRPr lang="en-GB" dirty="0"/>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A7339D2C-ADE8-42A7-A1D4-664226A89DCD}" type="slidenum">
              <a:rPr lang="en-GB"/>
              <a:pPr>
                <a:defRPr/>
              </a:pPr>
              <a:t>‹#›</a:t>
            </a:fld>
            <a:endParaRPr lang="en-GB" dirty="0"/>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tr-TR"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FC24576-C12F-49DC-921A-53F4F7618035}" type="slidenum">
              <a:rPr lang="en-GB"/>
              <a:pPr>
                <a:defRPr/>
              </a:pPr>
              <a:t>‹#›</a:t>
            </a:fld>
            <a:endParaRPr lang="en-GB" dirty="0"/>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8.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026" name="Picture 16" descr="Side-2_296"/>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350838" y="0"/>
            <a:ext cx="8204200" cy="7286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Rectangle 3"/>
          <p:cNvSpPr>
            <a:spLocks noGrp="1" noChangeArrowheads="1"/>
          </p:cNvSpPr>
          <p:nvPr>
            <p:ph type="body" idx="1"/>
          </p:nvPr>
        </p:nvSpPr>
        <p:spPr bwMode="auto">
          <a:xfrm>
            <a:off x="350838" y="1173163"/>
            <a:ext cx="8204200" cy="4802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Fourth level</a:t>
            </a:r>
          </a:p>
        </p:txBody>
      </p:sp>
      <p:sp>
        <p:nvSpPr>
          <p:cNvPr id="1191940" name="Rectangle 4"/>
          <p:cNvSpPr>
            <a:spLocks noGrp="1" noChangeArrowheads="1"/>
          </p:cNvSpPr>
          <p:nvPr>
            <p:ph type="sldNum" sz="quarter" idx="4"/>
          </p:nvPr>
        </p:nvSpPr>
        <p:spPr bwMode="auto">
          <a:xfrm>
            <a:off x="104775" y="6503988"/>
            <a:ext cx="563563" cy="258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SzTx/>
              <a:buFontTx/>
              <a:buNone/>
              <a:defRPr sz="1200">
                <a:solidFill>
                  <a:schemeClr val="tx2"/>
                </a:solidFill>
                <a:latin typeface="Arial" pitchFamily="34" charset="0"/>
                <a:cs typeface="Arial" pitchFamily="34" charset="0"/>
              </a:defRPr>
            </a:lvl1pPr>
          </a:lstStyle>
          <a:p>
            <a:pPr>
              <a:defRPr/>
            </a:pPr>
            <a:fld id="{A1B02B89-0FD8-4813-8EAE-DCC1131B903A}" type="slidenum">
              <a:rPr lang="en-GB"/>
              <a:pPr>
                <a:defRPr/>
              </a:pPr>
              <a:t>‹#›</a:t>
            </a:fld>
            <a:endParaRPr lang="en-GB" dirty="0"/>
          </a:p>
        </p:txBody>
      </p:sp>
      <p:sp>
        <p:nvSpPr>
          <p:cNvPr id="1191941" name="Rectangle 5"/>
          <p:cNvSpPr>
            <a:spLocks noChangeArrowheads="1"/>
          </p:cNvSpPr>
          <p:nvPr/>
        </p:nvSpPr>
        <p:spPr bwMode="auto">
          <a:xfrm>
            <a:off x="935038" y="6503988"/>
            <a:ext cx="2820987" cy="354012"/>
          </a:xfrm>
          <a:prstGeom prst="rect">
            <a:avLst/>
          </a:prstGeom>
          <a:noFill/>
          <a:ln w="9525">
            <a:noFill/>
            <a:miter lim="800000"/>
            <a:headEnd/>
            <a:tailEnd/>
          </a:ln>
          <a:effectLst/>
        </p:spPr>
        <p:txBody>
          <a:bodyPr/>
          <a:lstStyle/>
          <a:p>
            <a:pPr>
              <a:defRPr/>
            </a:pPr>
            <a:r>
              <a:rPr lang="tr-TR" sz="1200">
                <a:solidFill>
                  <a:schemeClr val="tx2"/>
                </a:solidFill>
              </a:rPr>
              <a:t>MESS Eğitim İktisadi Vakfı İşletmesi</a:t>
            </a:r>
            <a:endParaRPr lang="en-GB" sz="1200">
              <a:solidFill>
                <a:schemeClr val="tx2"/>
              </a:solidFill>
            </a:endParaRPr>
          </a:p>
        </p:txBody>
      </p:sp>
      <p:pic>
        <p:nvPicPr>
          <p:cNvPr id="1031" name="Picture 9"/>
          <p:cNvPicPr>
            <a:picLocks noChangeAspect="1" noChangeArrowheads="1"/>
          </p:cNvPicPr>
          <p:nvPr userDrawn="1"/>
        </p:nvPicPr>
        <p:blipFill>
          <a:blip r:embed="rId14"/>
          <a:srcRect/>
          <a:stretch>
            <a:fillRect/>
          </a:stretch>
        </p:blipFill>
        <p:spPr bwMode="auto">
          <a:xfrm>
            <a:off x="7816850" y="6245225"/>
            <a:ext cx="885825" cy="5334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347"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Lst>
  <p:transition spd="med">
    <p:fade thruBlk="1"/>
  </p:transition>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003459"/>
          </a:solidFill>
          <a:latin typeface="+mj-lt"/>
          <a:ea typeface="+mj-ea"/>
          <a:cs typeface="+mj-cs"/>
        </a:defRPr>
      </a:lvl1pPr>
      <a:lvl2pPr algn="l" rtl="0" eaLnBrk="0" fontAlgn="base" hangingPunct="0">
        <a:spcBef>
          <a:spcPct val="0"/>
        </a:spcBef>
        <a:spcAft>
          <a:spcPct val="0"/>
        </a:spcAft>
        <a:defRPr sz="2800" b="1">
          <a:solidFill>
            <a:srgbClr val="003459"/>
          </a:solidFill>
          <a:latin typeface="Arial" pitchFamily="34" charset="0"/>
          <a:cs typeface="Arial" pitchFamily="34" charset="0"/>
        </a:defRPr>
      </a:lvl2pPr>
      <a:lvl3pPr algn="l" rtl="0" eaLnBrk="0" fontAlgn="base" hangingPunct="0">
        <a:spcBef>
          <a:spcPct val="0"/>
        </a:spcBef>
        <a:spcAft>
          <a:spcPct val="0"/>
        </a:spcAft>
        <a:defRPr sz="2800" b="1">
          <a:solidFill>
            <a:srgbClr val="003459"/>
          </a:solidFill>
          <a:latin typeface="Arial" pitchFamily="34" charset="0"/>
          <a:cs typeface="Arial" pitchFamily="34" charset="0"/>
        </a:defRPr>
      </a:lvl3pPr>
      <a:lvl4pPr algn="l" rtl="0" eaLnBrk="0" fontAlgn="base" hangingPunct="0">
        <a:spcBef>
          <a:spcPct val="0"/>
        </a:spcBef>
        <a:spcAft>
          <a:spcPct val="0"/>
        </a:spcAft>
        <a:defRPr sz="2800" b="1">
          <a:solidFill>
            <a:srgbClr val="003459"/>
          </a:solidFill>
          <a:latin typeface="Arial" pitchFamily="34" charset="0"/>
          <a:cs typeface="Arial" pitchFamily="34" charset="0"/>
        </a:defRPr>
      </a:lvl4pPr>
      <a:lvl5pPr algn="l" rtl="0" eaLnBrk="0" fontAlgn="base" hangingPunct="0">
        <a:spcBef>
          <a:spcPct val="0"/>
        </a:spcBef>
        <a:spcAft>
          <a:spcPct val="0"/>
        </a:spcAft>
        <a:defRPr sz="2800" b="1">
          <a:solidFill>
            <a:srgbClr val="003459"/>
          </a:solidFill>
          <a:latin typeface="Arial" pitchFamily="34" charset="0"/>
          <a:cs typeface="Arial" pitchFamily="34" charset="0"/>
        </a:defRPr>
      </a:lvl5pPr>
      <a:lvl6pPr marL="457200" algn="l" rtl="0" eaLnBrk="1" fontAlgn="base" hangingPunct="1">
        <a:spcBef>
          <a:spcPct val="0"/>
        </a:spcBef>
        <a:spcAft>
          <a:spcPct val="0"/>
        </a:spcAft>
        <a:defRPr sz="2800" b="1">
          <a:solidFill>
            <a:srgbClr val="003459"/>
          </a:solidFill>
          <a:latin typeface="Arial" pitchFamily="34" charset="0"/>
          <a:cs typeface="Arial" pitchFamily="34" charset="0"/>
        </a:defRPr>
      </a:lvl6pPr>
      <a:lvl7pPr marL="914400" algn="l" rtl="0" eaLnBrk="1" fontAlgn="base" hangingPunct="1">
        <a:spcBef>
          <a:spcPct val="0"/>
        </a:spcBef>
        <a:spcAft>
          <a:spcPct val="0"/>
        </a:spcAft>
        <a:defRPr sz="2800" b="1">
          <a:solidFill>
            <a:srgbClr val="003459"/>
          </a:solidFill>
          <a:latin typeface="Arial" pitchFamily="34" charset="0"/>
          <a:cs typeface="Arial" pitchFamily="34" charset="0"/>
        </a:defRPr>
      </a:lvl7pPr>
      <a:lvl8pPr marL="1371600" algn="l" rtl="0" eaLnBrk="1" fontAlgn="base" hangingPunct="1">
        <a:spcBef>
          <a:spcPct val="0"/>
        </a:spcBef>
        <a:spcAft>
          <a:spcPct val="0"/>
        </a:spcAft>
        <a:defRPr sz="2800" b="1">
          <a:solidFill>
            <a:srgbClr val="003459"/>
          </a:solidFill>
          <a:latin typeface="Arial" pitchFamily="34" charset="0"/>
          <a:cs typeface="Arial" pitchFamily="34" charset="0"/>
        </a:defRPr>
      </a:lvl8pPr>
      <a:lvl9pPr marL="1828800" algn="l" rtl="0" eaLnBrk="1" fontAlgn="base" hangingPunct="1">
        <a:spcBef>
          <a:spcPct val="0"/>
        </a:spcBef>
        <a:spcAft>
          <a:spcPct val="0"/>
        </a:spcAft>
        <a:defRPr sz="2800" b="1">
          <a:solidFill>
            <a:srgbClr val="003459"/>
          </a:solidFill>
          <a:latin typeface="Arial" pitchFamily="34" charset="0"/>
          <a:cs typeface="Arial" pitchFamily="34" charset="0"/>
        </a:defRPr>
      </a:lvl9pPr>
    </p:titleStyle>
    <p:bodyStyle>
      <a:lvl1pPr marL="358775" indent="-358775" algn="l" rtl="0" eaLnBrk="0" fontAlgn="base" hangingPunct="0">
        <a:spcBef>
          <a:spcPct val="50000"/>
        </a:spcBef>
        <a:spcAft>
          <a:spcPct val="0"/>
        </a:spcAft>
        <a:buClr>
          <a:srgbClr val="FF7200"/>
        </a:buClr>
        <a:buSzPct val="75000"/>
        <a:buFont typeface="Wingdings" pitchFamily="2" charset="2"/>
        <a:buBlip>
          <a:blip r:embed="rId15"/>
        </a:buBlip>
        <a:defRPr sz="2400">
          <a:solidFill>
            <a:srgbClr val="003459"/>
          </a:solidFill>
          <a:latin typeface="+mn-lt"/>
          <a:ea typeface="+mn-ea"/>
          <a:cs typeface="+mn-cs"/>
        </a:defRPr>
      </a:lvl1pPr>
      <a:lvl2pPr marL="803275" indent="-265113" algn="l" rtl="0" eaLnBrk="0" fontAlgn="base" hangingPunct="0">
        <a:spcBef>
          <a:spcPct val="50000"/>
        </a:spcBef>
        <a:spcAft>
          <a:spcPct val="0"/>
        </a:spcAft>
        <a:buSzPct val="75000"/>
        <a:buFont typeface="Wingdings" pitchFamily="2" charset="2"/>
        <a:buBlip>
          <a:blip r:embed="rId15"/>
        </a:buBlip>
        <a:defRPr sz="2000">
          <a:solidFill>
            <a:srgbClr val="003459"/>
          </a:solidFill>
          <a:latin typeface="+mn-lt"/>
          <a:cs typeface="+mn-cs"/>
        </a:defRPr>
      </a:lvl2pPr>
      <a:lvl3pPr marL="1260475" indent="-277813" algn="l" rtl="0" eaLnBrk="0" fontAlgn="base" hangingPunct="0">
        <a:spcBef>
          <a:spcPct val="50000"/>
        </a:spcBef>
        <a:spcAft>
          <a:spcPct val="0"/>
        </a:spcAft>
        <a:buSzPct val="75000"/>
        <a:buFont typeface="Wingdings" pitchFamily="2" charset="2"/>
        <a:buBlip>
          <a:blip r:embed="rId15"/>
        </a:buBlip>
        <a:defRPr sz="2400">
          <a:solidFill>
            <a:srgbClr val="003459"/>
          </a:solidFill>
          <a:latin typeface="+mn-lt"/>
          <a:cs typeface="+mn-cs"/>
        </a:defRPr>
      </a:lvl3pPr>
      <a:lvl4pPr marL="1704975" indent="-265113" algn="l" rtl="0" eaLnBrk="0" fontAlgn="base" hangingPunct="0">
        <a:spcBef>
          <a:spcPct val="50000"/>
        </a:spcBef>
        <a:spcAft>
          <a:spcPct val="0"/>
        </a:spcAft>
        <a:buSzPct val="75000"/>
        <a:buFont typeface="Wingdings" pitchFamily="2" charset="2"/>
        <a:buBlip>
          <a:blip r:embed="rId15"/>
        </a:buBlip>
        <a:defRPr sz="2000">
          <a:solidFill>
            <a:srgbClr val="003459"/>
          </a:solidFill>
          <a:latin typeface="+mn-lt"/>
          <a:cs typeface="+mn-cs"/>
        </a:defRPr>
      </a:lvl4pPr>
      <a:lvl5pPr marL="2149475" indent="-265113" algn="l" rtl="0" eaLnBrk="0" fontAlgn="base" hangingPunct="0">
        <a:spcBef>
          <a:spcPct val="50000"/>
        </a:spcBef>
        <a:spcAft>
          <a:spcPct val="0"/>
        </a:spcAft>
        <a:buSzPct val="75000"/>
        <a:buFont typeface="Wingdings" pitchFamily="2" charset="2"/>
        <a:buBlip>
          <a:blip r:embed="rId15"/>
        </a:buBlip>
        <a:defRPr sz="2000">
          <a:solidFill>
            <a:srgbClr val="003459"/>
          </a:solidFill>
          <a:latin typeface="+mn-lt"/>
          <a:cs typeface="+mn-cs"/>
        </a:defRPr>
      </a:lvl5pPr>
      <a:lvl6pPr marL="2606675" indent="-265113" algn="l" rtl="0" eaLnBrk="1" fontAlgn="base" hangingPunct="1">
        <a:spcBef>
          <a:spcPct val="50000"/>
        </a:spcBef>
        <a:spcAft>
          <a:spcPct val="0"/>
        </a:spcAft>
        <a:buSzPct val="75000"/>
        <a:buFont typeface="Wingdings" pitchFamily="2" charset="2"/>
        <a:buBlip>
          <a:blip r:embed="rId15"/>
        </a:buBlip>
        <a:defRPr>
          <a:solidFill>
            <a:srgbClr val="003459"/>
          </a:solidFill>
          <a:latin typeface="+mn-lt"/>
          <a:cs typeface="+mn-cs"/>
        </a:defRPr>
      </a:lvl6pPr>
      <a:lvl7pPr marL="3063875" indent="-265113" algn="l" rtl="0" eaLnBrk="1" fontAlgn="base" hangingPunct="1">
        <a:spcBef>
          <a:spcPct val="50000"/>
        </a:spcBef>
        <a:spcAft>
          <a:spcPct val="0"/>
        </a:spcAft>
        <a:buSzPct val="75000"/>
        <a:buFont typeface="Wingdings" pitchFamily="2" charset="2"/>
        <a:buBlip>
          <a:blip r:embed="rId15"/>
        </a:buBlip>
        <a:defRPr>
          <a:solidFill>
            <a:srgbClr val="003459"/>
          </a:solidFill>
          <a:latin typeface="+mn-lt"/>
          <a:cs typeface="+mn-cs"/>
        </a:defRPr>
      </a:lvl7pPr>
      <a:lvl8pPr marL="3521075" indent="-265113" algn="l" rtl="0" eaLnBrk="1" fontAlgn="base" hangingPunct="1">
        <a:spcBef>
          <a:spcPct val="50000"/>
        </a:spcBef>
        <a:spcAft>
          <a:spcPct val="0"/>
        </a:spcAft>
        <a:buSzPct val="75000"/>
        <a:buFont typeface="Wingdings" pitchFamily="2" charset="2"/>
        <a:buBlip>
          <a:blip r:embed="rId15"/>
        </a:buBlip>
        <a:defRPr>
          <a:solidFill>
            <a:srgbClr val="003459"/>
          </a:solidFill>
          <a:latin typeface="+mn-lt"/>
          <a:cs typeface="+mn-cs"/>
        </a:defRPr>
      </a:lvl8pPr>
      <a:lvl9pPr marL="3978275" indent="-265113" algn="l" rtl="0" eaLnBrk="1" fontAlgn="base" hangingPunct="1">
        <a:spcBef>
          <a:spcPct val="50000"/>
        </a:spcBef>
        <a:spcAft>
          <a:spcPct val="0"/>
        </a:spcAft>
        <a:buSzPct val="75000"/>
        <a:buFont typeface="Wingdings" pitchFamily="2" charset="2"/>
        <a:buBlip>
          <a:blip r:embed="rId15"/>
        </a:buBlip>
        <a:defRPr>
          <a:solidFill>
            <a:srgbClr val="003459"/>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050" name="Picture 8" descr="Side-2_296"/>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051" name="Rectangle 3"/>
          <p:cNvSpPr>
            <a:spLocks noGrp="1" noChangeArrowheads="1"/>
          </p:cNvSpPr>
          <p:nvPr>
            <p:ph type="title"/>
          </p:nvPr>
        </p:nvSpPr>
        <p:spPr bwMode="auto">
          <a:xfrm>
            <a:off x="350838" y="0"/>
            <a:ext cx="8204200" cy="7286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GB" smtClean="0"/>
          </a:p>
        </p:txBody>
      </p:sp>
      <p:sp>
        <p:nvSpPr>
          <p:cNvPr id="2052" name="Rectangle 4"/>
          <p:cNvSpPr>
            <a:spLocks noGrp="1" noChangeArrowheads="1"/>
          </p:cNvSpPr>
          <p:nvPr>
            <p:ph type="body" idx="1"/>
          </p:nvPr>
        </p:nvSpPr>
        <p:spPr bwMode="auto">
          <a:xfrm>
            <a:off x="350838" y="1173163"/>
            <a:ext cx="8204200" cy="4802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Fourth level</a:t>
            </a:r>
          </a:p>
        </p:txBody>
      </p:sp>
      <p:sp>
        <p:nvSpPr>
          <p:cNvPr id="4101" name="Rectangle 5"/>
          <p:cNvSpPr>
            <a:spLocks noGrp="1" noChangeArrowheads="1"/>
          </p:cNvSpPr>
          <p:nvPr>
            <p:ph type="sldNum" sz="quarter" idx="4"/>
          </p:nvPr>
        </p:nvSpPr>
        <p:spPr bwMode="auto">
          <a:xfrm>
            <a:off x="104775" y="6503988"/>
            <a:ext cx="563563" cy="258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SzTx/>
              <a:buFontTx/>
              <a:buNone/>
              <a:defRPr sz="1200">
                <a:solidFill>
                  <a:schemeClr val="tx2"/>
                </a:solidFill>
                <a:latin typeface="Arial" charset="0"/>
                <a:cs typeface="Arial" charset="0"/>
              </a:defRPr>
            </a:lvl1pPr>
          </a:lstStyle>
          <a:p>
            <a:pPr>
              <a:defRPr/>
            </a:pPr>
            <a:fld id="{E43BB508-A7B6-44E9-975B-259E8BEE9E66}" type="slidenum">
              <a:rPr lang="en-GB"/>
              <a:pPr>
                <a:defRPr/>
              </a:pPr>
              <a:t>‹#›</a:t>
            </a:fld>
            <a:endParaRPr lang="en-GB" dirty="0"/>
          </a:p>
        </p:txBody>
      </p:sp>
      <p:pic>
        <p:nvPicPr>
          <p:cNvPr id="2054" name="Picture 11"/>
          <p:cNvPicPr>
            <a:picLocks noChangeAspect="1" noChangeArrowheads="1"/>
          </p:cNvPicPr>
          <p:nvPr userDrawn="1"/>
        </p:nvPicPr>
        <p:blipFill>
          <a:blip r:embed="rId14"/>
          <a:srcRect/>
          <a:stretch>
            <a:fillRect/>
          </a:stretch>
        </p:blipFill>
        <p:spPr bwMode="auto">
          <a:xfrm>
            <a:off x="588963" y="6496050"/>
            <a:ext cx="1962150" cy="361950"/>
          </a:xfrm>
          <a:prstGeom prst="rect">
            <a:avLst/>
          </a:prstGeom>
          <a:noFill/>
          <a:ln w="9525">
            <a:noFill/>
            <a:miter lim="800000"/>
            <a:headEnd/>
            <a:tailEnd/>
          </a:ln>
        </p:spPr>
      </p:pic>
      <p:pic>
        <p:nvPicPr>
          <p:cNvPr id="2055" name="Picture 12"/>
          <p:cNvPicPr>
            <a:picLocks noChangeAspect="1" noChangeArrowheads="1"/>
          </p:cNvPicPr>
          <p:nvPr userDrawn="1"/>
        </p:nvPicPr>
        <p:blipFill>
          <a:blip r:embed="rId15"/>
          <a:srcRect/>
          <a:stretch>
            <a:fillRect/>
          </a:stretch>
        </p:blipFill>
        <p:spPr bwMode="auto">
          <a:xfrm>
            <a:off x="7959725" y="6218238"/>
            <a:ext cx="723900" cy="63976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348"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Lst>
  <p:transition spd="med">
    <p:fade thruBlk="1"/>
  </p:transition>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003459"/>
          </a:solidFill>
          <a:latin typeface="+mj-lt"/>
          <a:ea typeface="+mj-ea"/>
          <a:cs typeface="+mj-cs"/>
        </a:defRPr>
      </a:lvl1pPr>
      <a:lvl2pPr algn="l" rtl="0" eaLnBrk="0" fontAlgn="base" hangingPunct="0">
        <a:spcBef>
          <a:spcPct val="0"/>
        </a:spcBef>
        <a:spcAft>
          <a:spcPct val="0"/>
        </a:spcAft>
        <a:defRPr sz="2800" b="1">
          <a:solidFill>
            <a:srgbClr val="003459"/>
          </a:solidFill>
          <a:latin typeface="Arial" charset="0"/>
          <a:cs typeface="Arial" charset="0"/>
        </a:defRPr>
      </a:lvl2pPr>
      <a:lvl3pPr algn="l" rtl="0" eaLnBrk="0" fontAlgn="base" hangingPunct="0">
        <a:spcBef>
          <a:spcPct val="0"/>
        </a:spcBef>
        <a:spcAft>
          <a:spcPct val="0"/>
        </a:spcAft>
        <a:defRPr sz="2800" b="1">
          <a:solidFill>
            <a:srgbClr val="003459"/>
          </a:solidFill>
          <a:latin typeface="Arial" charset="0"/>
          <a:cs typeface="Arial" charset="0"/>
        </a:defRPr>
      </a:lvl3pPr>
      <a:lvl4pPr algn="l" rtl="0" eaLnBrk="0" fontAlgn="base" hangingPunct="0">
        <a:spcBef>
          <a:spcPct val="0"/>
        </a:spcBef>
        <a:spcAft>
          <a:spcPct val="0"/>
        </a:spcAft>
        <a:defRPr sz="2800" b="1">
          <a:solidFill>
            <a:srgbClr val="003459"/>
          </a:solidFill>
          <a:latin typeface="Arial" charset="0"/>
          <a:cs typeface="Arial" charset="0"/>
        </a:defRPr>
      </a:lvl4pPr>
      <a:lvl5pPr algn="l" rtl="0" eaLnBrk="0" fontAlgn="base" hangingPunct="0">
        <a:spcBef>
          <a:spcPct val="0"/>
        </a:spcBef>
        <a:spcAft>
          <a:spcPct val="0"/>
        </a:spcAft>
        <a:defRPr sz="2800" b="1">
          <a:solidFill>
            <a:srgbClr val="003459"/>
          </a:solidFill>
          <a:latin typeface="Arial" charset="0"/>
          <a:cs typeface="Arial" charset="0"/>
        </a:defRPr>
      </a:lvl5pPr>
      <a:lvl6pPr marL="457200" algn="l" rtl="0" eaLnBrk="1" fontAlgn="base" hangingPunct="1">
        <a:spcBef>
          <a:spcPct val="0"/>
        </a:spcBef>
        <a:spcAft>
          <a:spcPct val="0"/>
        </a:spcAft>
        <a:defRPr sz="2800" b="1">
          <a:solidFill>
            <a:srgbClr val="003459"/>
          </a:solidFill>
          <a:latin typeface="Arial" charset="0"/>
          <a:cs typeface="Arial" charset="0"/>
        </a:defRPr>
      </a:lvl6pPr>
      <a:lvl7pPr marL="914400" algn="l" rtl="0" eaLnBrk="1" fontAlgn="base" hangingPunct="1">
        <a:spcBef>
          <a:spcPct val="0"/>
        </a:spcBef>
        <a:spcAft>
          <a:spcPct val="0"/>
        </a:spcAft>
        <a:defRPr sz="2800" b="1">
          <a:solidFill>
            <a:srgbClr val="003459"/>
          </a:solidFill>
          <a:latin typeface="Arial" charset="0"/>
          <a:cs typeface="Arial" charset="0"/>
        </a:defRPr>
      </a:lvl7pPr>
      <a:lvl8pPr marL="1371600" algn="l" rtl="0" eaLnBrk="1" fontAlgn="base" hangingPunct="1">
        <a:spcBef>
          <a:spcPct val="0"/>
        </a:spcBef>
        <a:spcAft>
          <a:spcPct val="0"/>
        </a:spcAft>
        <a:defRPr sz="2800" b="1">
          <a:solidFill>
            <a:srgbClr val="003459"/>
          </a:solidFill>
          <a:latin typeface="Arial" charset="0"/>
          <a:cs typeface="Arial" charset="0"/>
        </a:defRPr>
      </a:lvl8pPr>
      <a:lvl9pPr marL="1828800" algn="l" rtl="0" eaLnBrk="1" fontAlgn="base" hangingPunct="1">
        <a:spcBef>
          <a:spcPct val="0"/>
        </a:spcBef>
        <a:spcAft>
          <a:spcPct val="0"/>
        </a:spcAft>
        <a:defRPr sz="2800" b="1">
          <a:solidFill>
            <a:srgbClr val="003459"/>
          </a:solidFill>
          <a:latin typeface="Arial" charset="0"/>
          <a:cs typeface="Arial" charset="0"/>
        </a:defRPr>
      </a:lvl9pPr>
    </p:titleStyle>
    <p:bodyStyle>
      <a:lvl1pPr marL="358775" indent="-358775" algn="l" rtl="0" eaLnBrk="0" fontAlgn="base" hangingPunct="0">
        <a:spcBef>
          <a:spcPct val="50000"/>
        </a:spcBef>
        <a:spcAft>
          <a:spcPct val="0"/>
        </a:spcAft>
        <a:buClr>
          <a:srgbClr val="FF7200"/>
        </a:buClr>
        <a:buSzPct val="75000"/>
        <a:buFont typeface="Wingdings" pitchFamily="2" charset="2"/>
        <a:buBlip>
          <a:blip r:embed="rId16"/>
        </a:buBlip>
        <a:defRPr sz="2400">
          <a:solidFill>
            <a:srgbClr val="003459"/>
          </a:solidFill>
          <a:latin typeface="+mn-lt"/>
          <a:ea typeface="+mn-ea"/>
          <a:cs typeface="+mn-cs"/>
        </a:defRPr>
      </a:lvl1pPr>
      <a:lvl2pPr marL="803275" indent="-265113" algn="l" rtl="0" eaLnBrk="0" fontAlgn="base" hangingPunct="0">
        <a:spcBef>
          <a:spcPct val="50000"/>
        </a:spcBef>
        <a:spcAft>
          <a:spcPct val="0"/>
        </a:spcAft>
        <a:buSzPct val="75000"/>
        <a:buFont typeface="Wingdings" pitchFamily="2" charset="2"/>
        <a:buBlip>
          <a:blip r:embed="rId16"/>
        </a:buBlip>
        <a:defRPr sz="2000">
          <a:solidFill>
            <a:srgbClr val="003459"/>
          </a:solidFill>
          <a:latin typeface="+mn-lt"/>
          <a:cs typeface="+mn-cs"/>
        </a:defRPr>
      </a:lvl2pPr>
      <a:lvl3pPr marL="1260475" indent="-277813" algn="l" rtl="0" eaLnBrk="0" fontAlgn="base" hangingPunct="0">
        <a:spcBef>
          <a:spcPct val="50000"/>
        </a:spcBef>
        <a:spcAft>
          <a:spcPct val="0"/>
        </a:spcAft>
        <a:buSzPct val="75000"/>
        <a:buFont typeface="Wingdings" pitchFamily="2" charset="2"/>
        <a:buBlip>
          <a:blip r:embed="rId16"/>
        </a:buBlip>
        <a:defRPr sz="2400">
          <a:solidFill>
            <a:srgbClr val="003459"/>
          </a:solidFill>
          <a:latin typeface="+mn-lt"/>
          <a:cs typeface="+mn-cs"/>
        </a:defRPr>
      </a:lvl3pPr>
      <a:lvl4pPr marL="1704975" indent="-265113" algn="l" rtl="0" eaLnBrk="0" fontAlgn="base" hangingPunct="0">
        <a:spcBef>
          <a:spcPct val="50000"/>
        </a:spcBef>
        <a:spcAft>
          <a:spcPct val="0"/>
        </a:spcAft>
        <a:buSzPct val="75000"/>
        <a:buFont typeface="Wingdings" pitchFamily="2" charset="2"/>
        <a:buBlip>
          <a:blip r:embed="rId16"/>
        </a:buBlip>
        <a:defRPr sz="2000">
          <a:solidFill>
            <a:srgbClr val="003459"/>
          </a:solidFill>
          <a:latin typeface="+mn-lt"/>
          <a:cs typeface="+mn-cs"/>
        </a:defRPr>
      </a:lvl4pPr>
      <a:lvl5pPr marL="2149475" indent="-265113" algn="l" rtl="0" eaLnBrk="0" fontAlgn="base" hangingPunct="0">
        <a:spcBef>
          <a:spcPct val="50000"/>
        </a:spcBef>
        <a:spcAft>
          <a:spcPct val="0"/>
        </a:spcAft>
        <a:buSzPct val="75000"/>
        <a:buFont typeface="Wingdings" pitchFamily="2" charset="2"/>
        <a:buBlip>
          <a:blip r:embed="rId16"/>
        </a:buBlip>
        <a:defRPr sz="2000">
          <a:solidFill>
            <a:srgbClr val="003459"/>
          </a:solidFill>
          <a:latin typeface="+mn-lt"/>
          <a:cs typeface="+mn-cs"/>
        </a:defRPr>
      </a:lvl5pPr>
      <a:lvl6pPr marL="2606675" indent="-265113" algn="l" rtl="0" eaLnBrk="1" fontAlgn="base" hangingPunct="1">
        <a:spcBef>
          <a:spcPct val="50000"/>
        </a:spcBef>
        <a:spcAft>
          <a:spcPct val="0"/>
        </a:spcAft>
        <a:buSzPct val="75000"/>
        <a:buFont typeface="Wingdings" pitchFamily="2" charset="2"/>
        <a:buBlip>
          <a:blip r:embed="rId16"/>
        </a:buBlip>
        <a:defRPr>
          <a:solidFill>
            <a:srgbClr val="003459"/>
          </a:solidFill>
          <a:latin typeface="+mn-lt"/>
          <a:cs typeface="+mn-cs"/>
        </a:defRPr>
      </a:lvl6pPr>
      <a:lvl7pPr marL="3063875" indent="-265113" algn="l" rtl="0" eaLnBrk="1" fontAlgn="base" hangingPunct="1">
        <a:spcBef>
          <a:spcPct val="50000"/>
        </a:spcBef>
        <a:spcAft>
          <a:spcPct val="0"/>
        </a:spcAft>
        <a:buSzPct val="75000"/>
        <a:buFont typeface="Wingdings" pitchFamily="2" charset="2"/>
        <a:buBlip>
          <a:blip r:embed="rId16"/>
        </a:buBlip>
        <a:defRPr>
          <a:solidFill>
            <a:srgbClr val="003459"/>
          </a:solidFill>
          <a:latin typeface="+mn-lt"/>
          <a:cs typeface="+mn-cs"/>
        </a:defRPr>
      </a:lvl7pPr>
      <a:lvl8pPr marL="3521075" indent="-265113" algn="l" rtl="0" eaLnBrk="1" fontAlgn="base" hangingPunct="1">
        <a:spcBef>
          <a:spcPct val="50000"/>
        </a:spcBef>
        <a:spcAft>
          <a:spcPct val="0"/>
        </a:spcAft>
        <a:buSzPct val="75000"/>
        <a:buFont typeface="Wingdings" pitchFamily="2" charset="2"/>
        <a:buBlip>
          <a:blip r:embed="rId16"/>
        </a:buBlip>
        <a:defRPr>
          <a:solidFill>
            <a:srgbClr val="003459"/>
          </a:solidFill>
          <a:latin typeface="+mn-lt"/>
          <a:cs typeface="+mn-cs"/>
        </a:defRPr>
      </a:lvl8pPr>
      <a:lvl9pPr marL="3978275" indent="-265113" algn="l" rtl="0" eaLnBrk="1" fontAlgn="base" hangingPunct="1">
        <a:spcBef>
          <a:spcPct val="50000"/>
        </a:spcBef>
        <a:spcAft>
          <a:spcPct val="0"/>
        </a:spcAft>
        <a:buSzPct val="75000"/>
        <a:buFont typeface="Wingdings" pitchFamily="2" charset="2"/>
        <a:buBlip>
          <a:blip r:embed="rId16"/>
        </a:buBlip>
        <a:defRPr>
          <a:solidFill>
            <a:srgbClr val="003459"/>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23.jpeg"/></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0" y="4999038"/>
            <a:ext cx="8420100" cy="531812"/>
          </a:xfrm>
          <a:prstGeom prst="rect">
            <a:avLst/>
          </a:prstGeom>
          <a:noFill/>
          <a:ln w="9525">
            <a:noFill/>
            <a:miter lim="800000"/>
            <a:headEnd/>
            <a:tailEnd/>
          </a:ln>
        </p:spPr>
        <p:txBody>
          <a:bodyPr anchor="ctr"/>
          <a:lstStyle/>
          <a:p>
            <a:pPr algn="ctr"/>
            <a:endParaRPr lang="tr-TR" sz="1600"/>
          </a:p>
        </p:txBody>
      </p:sp>
      <p:sp>
        <p:nvSpPr>
          <p:cNvPr id="5123" name="Rectangle 6"/>
          <p:cNvSpPr>
            <a:spLocks noChangeArrowheads="1"/>
          </p:cNvSpPr>
          <p:nvPr/>
        </p:nvSpPr>
        <p:spPr bwMode="auto">
          <a:xfrm>
            <a:off x="398463" y="127000"/>
            <a:ext cx="8045450" cy="1701800"/>
          </a:xfrm>
          <a:prstGeom prst="rect">
            <a:avLst/>
          </a:prstGeom>
          <a:noFill/>
          <a:ln w="9525">
            <a:noFill/>
            <a:miter lim="800000"/>
            <a:headEnd/>
            <a:tailEnd/>
          </a:ln>
        </p:spPr>
        <p:txBody>
          <a:bodyPr anchor="ctr"/>
          <a:lstStyle/>
          <a:p>
            <a:pPr algn="ctr"/>
            <a:endParaRPr lang="tr-TR" sz="4000" b="1">
              <a:solidFill>
                <a:srgbClr val="3D5D84"/>
              </a:solidFill>
            </a:endParaRPr>
          </a:p>
          <a:p>
            <a:pPr algn="ctr"/>
            <a:endParaRPr lang="tr-TR" sz="4000" b="1">
              <a:solidFill>
                <a:srgbClr val="3D5D84"/>
              </a:solidFill>
            </a:endParaRPr>
          </a:p>
          <a:p>
            <a:pPr algn="ctr"/>
            <a:endParaRPr lang="tr-TR" sz="4000" b="1">
              <a:solidFill>
                <a:srgbClr val="3D5D84"/>
              </a:solidFill>
            </a:endParaRPr>
          </a:p>
          <a:p>
            <a:pPr algn="ctr"/>
            <a:endParaRPr lang="tr-TR" sz="4000" b="1">
              <a:solidFill>
                <a:srgbClr val="3D5D84"/>
              </a:solidFill>
            </a:endParaRPr>
          </a:p>
          <a:p>
            <a:pPr algn="ctr"/>
            <a:endParaRPr lang="tr-TR" sz="4000" b="1">
              <a:solidFill>
                <a:srgbClr val="3D5D84"/>
              </a:solidFill>
            </a:endParaRPr>
          </a:p>
          <a:p>
            <a:pPr algn="ctr"/>
            <a:r>
              <a:rPr lang="tr-TR" sz="4000" b="1">
                <a:solidFill>
                  <a:srgbClr val="3D5D84"/>
                </a:solidFill>
              </a:rPr>
              <a:t>İş Ekipmanlarının Tasarım, İmalat ve Kullanımında </a:t>
            </a:r>
          </a:p>
          <a:p>
            <a:pPr algn="ctr"/>
            <a:r>
              <a:rPr lang="tr-TR" sz="4000" b="1">
                <a:solidFill>
                  <a:srgbClr val="3D5D84"/>
                </a:solidFill>
              </a:rPr>
              <a:t>İş Sağlığı ve Güvenliği</a:t>
            </a:r>
            <a:endParaRPr lang="en-GB" sz="4000" b="1">
              <a:solidFill>
                <a:srgbClr val="3D5D84"/>
              </a:solidFill>
            </a:endParaRPr>
          </a:p>
        </p:txBody>
      </p:sp>
      <p:sp>
        <p:nvSpPr>
          <p:cNvPr id="219138" name="Text Box 2"/>
          <p:cNvSpPr txBox="1">
            <a:spLocks noChangeArrowheads="1"/>
          </p:cNvSpPr>
          <p:nvPr/>
        </p:nvSpPr>
        <p:spPr bwMode="auto">
          <a:xfrm>
            <a:off x="2100263" y="4826000"/>
            <a:ext cx="4724400" cy="420688"/>
          </a:xfrm>
          <a:prstGeom prst="rect">
            <a:avLst/>
          </a:prstGeom>
          <a:noFill/>
          <a:ln w="9525">
            <a:noFill/>
            <a:miter lim="800000"/>
            <a:headEnd/>
            <a:tailEnd/>
          </a:ln>
          <a:effectLst/>
        </p:spPr>
        <p:txBody>
          <a:bodyPr>
            <a:spAutoFit/>
          </a:bodyPr>
          <a:lstStyle/>
          <a:p>
            <a:pPr algn="ctr" eaLnBrk="0" hangingPunct="0">
              <a:lnSpc>
                <a:spcPct val="90000"/>
              </a:lnSpc>
              <a:spcBef>
                <a:spcPct val="50000"/>
              </a:spcBef>
              <a:defRPr/>
            </a:pPr>
            <a:r>
              <a:rPr lang="tr-TR" sz="2400" b="1" dirty="0">
                <a:solidFill>
                  <a:srgbClr val="FF0000"/>
                </a:solidFill>
                <a:effectLst>
                  <a:outerShdw blurRad="38100" dist="38100" dir="2700000" algn="tl">
                    <a:srgbClr val="C0C0C0"/>
                  </a:outerShdw>
                </a:effectLst>
              </a:rPr>
              <a:t>Konu No:40</a:t>
            </a:r>
          </a:p>
        </p:txBody>
      </p:sp>
    </p:spTree>
    <p:custDataLst>
      <p:tags r:id="rId1"/>
    </p:custDataLst>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sldNum" sz="quarter" idx="10"/>
          </p:nvPr>
        </p:nvSpPr>
        <p:spPr>
          <a:noFill/>
        </p:spPr>
        <p:txBody>
          <a:bodyPr/>
          <a:lstStyle/>
          <a:p>
            <a:fld id="{02F646A4-6EFD-4777-8B11-82F8B6B93530}" type="slidenum">
              <a:rPr lang="en-GB" smtClean="0"/>
              <a:pPr/>
              <a:t>10</a:t>
            </a:fld>
            <a:endParaRPr lang="en-GB" smtClean="0"/>
          </a:p>
        </p:txBody>
      </p:sp>
      <p:sp>
        <p:nvSpPr>
          <p:cNvPr id="14339"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3. Makinelerin İşaretlenmesi</a:t>
            </a:r>
          </a:p>
        </p:txBody>
      </p:sp>
      <p:sp>
        <p:nvSpPr>
          <p:cNvPr id="14340" name="Rectangle 3"/>
          <p:cNvSpPr>
            <a:spLocks noGrp="1" noChangeArrowheads="1"/>
          </p:cNvSpPr>
          <p:nvPr>
            <p:ph type="body" idx="1"/>
          </p:nvPr>
        </p:nvSpPr>
        <p:spPr>
          <a:xfrm>
            <a:off x="77788" y="714375"/>
            <a:ext cx="8628062" cy="5489575"/>
          </a:xfrm>
          <a:noFill/>
        </p:spPr>
        <p:txBody>
          <a:bodyPr/>
          <a:lstStyle/>
          <a:p>
            <a:pPr>
              <a:lnSpc>
                <a:spcPct val="87000"/>
              </a:lnSpc>
              <a:spcBef>
                <a:spcPct val="10000"/>
              </a:spcBef>
            </a:pPr>
            <a:r>
              <a:rPr lang="tr-TR" smtClean="0">
                <a:solidFill>
                  <a:schemeClr val="bg1"/>
                </a:solidFill>
              </a:rPr>
              <a:t>CE işareti Fransızca kökenli Conformité Europeénné kelimelerinin kısaltılmasıyla oluşturulmuştur. </a:t>
            </a:r>
          </a:p>
          <a:p>
            <a:pPr>
              <a:lnSpc>
                <a:spcPct val="87000"/>
              </a:lnSpc>
              <a:spcBef>
                <a:spcPct val="10000"/>
              </a:spcBef>
            </a:pPr>
            <a:r>
              <a:rPr lang="tr-TR" smtClean="0">
                <a:solidFill>
                  <a:schemeClr val="bg1"/>
                </a:solidFill>
              </a:rPr>
              <a:t>Avrupa Ekonomik Alanı içerisinde bir ürünün pasaportu olarak bilinen CE işareti, üzerinde bulunduğu ürünün yeni yaklaşım yönetmeliklerinde belirtilen temel koşullara uygunluğunun bir sembolüdür. </a:t>
            </a:r>
          </a:p>
          <a:p>
            <a:pPr>
              <a:lnSpc>
                <a:spcPct val="87000"/>
              </a:lnSpc>
              <a:spcBef>
                <a:spcPct val="10000"/>
              </a:spcBef>
            </a:pPr>
            <a:r>
              <a:rPr lang="tr-TR" smtClean="0">
                <a:solidFill>
                  <a:schemeClr val="bg1"/>
                </a:solidFill>
              </a:rPr>
              <a:t>Yeni yaklaşım yönetmeliklerinde belirtilmiş olan temel koşullar, sağlık, güvenlik, çevre ve tüketiciyi koruma konularında uyulması zorunlu olan kurallardır. </a:t>
            </a:r>
          </a:p>
          <a:p>
            <a:pPr>
              <a:lnSpc>
                <a:spcPct val="87000"/>
              </a:lnSpc>
              <a:spcBef>
                <a:spcPct val="10000"/>
              </a:spcBef>
            </a:pPr>
            <a:r>
              <a:rPr lang="tr-TR" smtClean="0">
                <a:solidFill>
                  <a:schemeClr val="bg1"/>
                </a:solidFill>
              </a:rPr>
              <a:t>Bir imalatçı piyasaya güvenli ürün arz etmek zorundadır. </a:t>
            </a:r>
          </a:p>
          <a:p>
            <a:pPr>
              <a:lnSpc>
                <a:spcPct val="87000"/>
              </a:lnSpc>
              <a:spcBef>
                <a:spcPct val="10000"/>
              </a:spcBef>
            </a:pPr>
            <a:r>
              <a:rPr lang="tr-TR" smtClean="0">
                <a:solidFill>
                  <a:schemeClr val="bg1"/>
                </a:solidFill>
              </a:rPr>
              <a:t>Ayrıca CE işaretini kalite işareti olarak da düşünmemek gerekir. </a:t>
            </a:r>
          </a:p>
          <a:p>
            <a:pPr>
              <a:lnSpc>
                <a:spcPct val="87000"/>
              </a:lnSpc>
              <a:spcBef>
                <a:spcPct val="10000"/>
              </a:spcBef>
            </a:pPr>
            <a:r>
              <a:rPr lang="tr-TR" smtClean="0">
                <a:solidFill>
                  <a:schemeClr val="bg1"/>
                </a:solidFill>
              </a:rPr>
              <a:t>Bu çoğunlukla emniyetle ilgili bir işarettir. </a:t>
            </a:r>
          </a:p>
          <a:p>
            <a:pPr>
              <a:lnSpc>
                <a:spcPct val="87000"/>
              </a:lnSpc>
              <a:spcBef>
                <a:spcPct val="10000"/>
              </a:spcBef>
            </a:pPr>
            <a:r>
              <a:rPr lang="tr-TR" smtClean="0">
                <a:solidFill>
                  <a:schemeClr val="bg1"/>
                </a:solidFill>
              </a:rPr>
              <a:t>CE işaretlemesi doğru olarak yapılmış bir ürün güvenli bir üründür. </a:t>
            </a:r>
          </a:p>
          <a:p>
            <a:pPr>
              <a:lnSpc>
                <a:spcPct val="87000"/>
              </a:lnSpc>
              <a:spcBef>
                <a:spcPct val="10000"/>
              </a:spcBef>
            </a:pPr>
            <a:r>
              <a:rPr lang="tr-TR" smtClean="0">
                <a:solidFill>
                  <a:schemeClr val="bg1"/>
                </a:solidFill>
              </a:rPr>
              <a:t>Ancak kesinlikle kaliteli bir üründür demek mümkün değildir.</a:t>
            </a:r>
          </a:p>
        </p:txBody>
      </p:sp>
      <p:pic>
        <p:nvPicPr>
          <p:cNvPr id="14341" name="Picture 5" descr="Ce-logo"/>
          <p:cNvPicPr>
            <a:picLocks noChangeAspect="1" noChangeArrowheads="1"/>
          </p:cNvPicPr>
          <p:nvPr/>
        </p:nvPicPr>
        <p:blipFill>
          <a:blip r:embed="rId2"/>
          <a:srcRect/>
          <a:stretch>
            <a:fillRect/>
          </a:stretch>
        </p:blipFill>
        <p:spPr bwMode="auto">
          <a:xfrm>
            <a:off x="7758113" y="2247900"/>
            <a:ext cx="1341437" cy="9398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sldNum" sz="quarter" idx="10"/>
          </p:nvPr>
        </p:nvSpPr>
        <p:spPr>
          <a:noFill/>
        </p:spPr>
        <p:txBody>
          <a:bodyPr/>
          <a:lstStyle/>
          <a:p>
            <a:fld id="{2450124A-92F2-4D64-90E0-0AF76AE03298}" type="slidenum">
              <a:rPr lang="en-GB" smtClean="0"/>
              <a:pPr/>
              <a:t>11</a:t>
            </a:fld>
            <a:endParaRPr lang="en-GB" smtClean="0"/>
          </a:p>
        </p:txBody>
      </p:sp>
      <p:sp>
        <p:nvSpPr>
          <p:cNvPr id="15363"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4. İşletme Talimatları</a:t>
            </a:r>
          </a:p>
        </p:txBody>
      </p:sp>
      <p:sp>
        <p:nvSpPr>
          <p:cNvPr id="15364" name="Rectangle 3"/>
          <p:cNvSpPr>
            <a:spLocks noGrp="1" noChangeArrowheads="1"/>
          </p:cNvSpPr>
          <p:nvPr>
            <p:ph type="body" idx="1"/>
          </p:nvPr>
        </p:nvSpPr>
        <p:spPr>
          <a:xfrm>
            <a:off x="77788" y="762000"/>
            <a:ext cx="8239125" cy="5376863"/>
          </a:xfrm>
          <a:noFill/>
        </p:spPr>
        <p:txBody>
          <a:bodyPr/>
          <a:lstStyle/>
          <a:p>
            <a:pPr>
              <a:buFont typeface="Wingdings" pitchFamily="2" charset="2"/>
              <a:buNone/>
            </a:pPr>
            <a:r>
              <a:rPr lang="tr-TR" b="1" smtClean="0">
                <a:solidFill>
                  <a:srgbClr val="FF0000"/>
                </a:solidFill>
              </a:rPr>
              <a:t>	</a:t>
            </a:r>
            <a:r>
              <a:rPr lang="tr-TR" b="1" u="sng" smtClean="0">
                <a:solidFill>
                  <a:srgbClr val="FF0000"/>
                </a:solidFill>
              </a:rPr>
              <a:t>4.1. Torna Tezgahlarında Güvenlik</a:t>
            </a:r>
          </a:p>
          <a:p>
            <a:r>
              <a:rPr lang="tr-TR" smtClean="0">
                <a:solidFill>
                  <a:schemeClr val="bg1"/>
                </a:solidFill>
              </a:rPr>
              <a:t>Operasyon noktası uygun şekilde korunacak,</a:t>
            </a:r>
          </a:p>
          <a:p>
            <a:r>
              <a:rPr lang="tr-TR" smtClean="0">
                <a:solidFill>
                  <a:schemeClr val="bg1"/>
                </a:solidFill>
              </a:rPr>
              <a:t>Kayış kasnağa elle tutularak fren yapılmayacak,</a:t>
            </a:r>
          </a:p>
          <a:p>
            <a:r>
              <a:rPr lang="tr-TR" smtClean="0">
                <a:solidFill>
                  <a:schemeClr val="bg1"/>
                </a:solidFill>
              </a:rPr>
              <a:t>Talaş fırlamasına karşı tedbir alınacak,</a:t>
            </a:r>
          </a:p>
          <a:p>
            <a:r>
              <a:rPr lang="tr-TR" smtClean="0">
                <a:solidFill>
                  <a:schemeClr val="bg1"/>
                </a:solidFill>
              </a:rPr>
              <a:t>Çubuk halinde dönen uzun malzeme koruyucu içine alınacak,</a:t>
            </a:r>
          </a:p>
          <a:p>
            <a:r>
              <a:rPr lang="tr-TR" smtClean="0">
                <a:solidFill>
                  <a:schemeClr val="bg1"/>
                </a:solidFill>
              </a:rPr>
              <a:t>İş parçasının gevşeyip fırlamaması için tedbir alınacak,</a:t>
            </a:r>
          </a:p>
          <a:p>
            <a:r>
              <a:rPr lang="tr-TR" smtClean="0">
                <a:solidFill>
                  <a:schemeClr val="bg1"/>
                </a:solidFill>
              </a:rPr>
              <a:t>Etrafındaki boşluklar 60 cm. den az olmayacaktır.</a:t>
            </a:r>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TORNA TEZGAHI</a:t>
            </a:r>
            <a:endParaRPr lang="tr-TR" dirty="0"/>
          </a:p>
        </p:txBody>
      </p:sp>
      <p:pic>
        <p:nvPicPr>
          <p:cNvPr id="5" name="İçerik Yer Tutucusu 4"/>
          <p:cNvPicPr>
            <a:picLocks noGrp="1" noChangeAspect="1"/>
          </p:cNvPicPr>
          <p:nvPr>
            <p:ph idx="1"/>
          </p:nvPr>
        </p:nvPicPr>
        <p:blipFill>
          <a:blip r:embed="rId2"/>
          <a:stretch>
            <a:fillRect/>
          </a:stretch>
        </p:blipFill>
        <p:spPr>
          <a:xfrm>
            <a:off x="1557725" y="913043"/>
            <a:ext cx="6383552" cy="4894058"/>
          </a:xfrm>
          <a:prstGeom prst="rect">
            <a:avLst/>
          </a:prstGeom>
        </p:spPr>
      </p:pic>
      <p:sp>
        <p:nvSpPr>
          <p:cNvPr id="4" name="Slayt Numarası Yer Tutucusu 3"/>
          <p:cNvSpPr>
            <a:spLocks noGrp="1"/>
          </p:cNvSpPr>
          <p:nvPr>
            <p:ph type="sldNum" sz="quarter" idx="10"/>
          </p:nvPr>
        </p:nvSpPr>
        <p:spPr/>
        <p:txBody>
          <a:bodyPr/>
          <a:lstStyle/>
          <a:p>
            <a:pPr>
              <a:defRPr/>
            </a:pPr>
            <a:fld id="{9298C056-8078-4842-97A3-F5F07F16CF19}" type="slidenum">
              <a:rPr lang="en-GB" smtClean="0"/>
              <a:pPr>
                <a:defRPr/>
              </a:pPr>
              <a:t>12</a:t>
            </a:fld>
            <a:endParaRPr lang="en-GB" dirty="0"/>
          </a:p>
        </p:txBody>
      </p:sp>
    </p:spTree>
    <p:extLst>
      <p:ext uri="{BB962C8B-B14F-4D97-AF65-F5344CB8AC3E}">
        <p14:creationId xmlns:p14="http://schemas.microsoft.com/office/powerpoint/2010/main" val="1933935606"/>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9640" y="897924"/>
            <a:ext cx="6656110" cy="5039626"/>
          </a:xfrm>
        </p:spPr>
      </p:pic>
      <p:sp>
        <p:nvSpPr>
          <p:cNvPr id="4" name="Slayt Numarası Yer Tutucusu 3"/>
          <p:cNvSpPr>
            <a:spLocks noGrp="1"/>
          </p:cNvSpPr>
          <p:nvPr>
            <p:ph type="sldNum" sz="quarter" idx="10"/>
          </p:nvPr>
        </p:nvSpPr>
        <p:spPr/>
        <p:txBody>
          <a:bodyPr/>
          <a:lstStyle/>
          <a:p>
            <a:pPr>
              <a:defRPr/>
            </a:pPr>
            <a:fld id="{9298C056-8078-4842-97A3-F5F07F16CF19}" type="slidenum">
              <a:rPr lang="en-GB" smtClean="0"/>
              <a:pPr>
                <a:defRPr/>
              </a:pPr>
              <a:t>13</a:t>
            </a:fld>
            <a:endParaRPr lang="en-GB" dirty="0"/>
          </a:p>
        </p:txBody>
      </p:sp>
    </p:spTree>
    <p:extLst>
      <p:ext uri="{BB962C8B-B14F-4D97-AF65-F5344CB8AC3E}">
        <p14:creationId xmlns:p14="http://schemas.microsoft.com/office/powerpoint/2010/main" val="2794468707"/>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PRES TEZGAHI</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5692" y="728663"/>
            <a:ext cx="3994578" cy="5326104"/>
          </a:xfrm>
        </p:spPr>
      </p:pic>
      <p:sp>
        <p:nvSpPr>
          <p:cNvPr id="4" name="Slayt Numarası Yer Tutucusu 3"/>
          <p:cNvSpPr>
            <a:spLocks noGrp="1"/>
          </p:cNvSpPr>
          <p:nvPr>
            <p:ph type="sldNum" sz="quarter" idx="10"/>
          </p:nvPr>
        </p:nvSpPr>
        <p:spPr/>
        <p:txBody>
          <a:bodyPr/>
          <a:lstStyle/>
          <a:p>
            <a:pPr>
              <a:defRPr/>
            </a:pPr>
            <a:fld id="{9298C056-8078-4842-97A3-F5F07F16CF19}" type="slidenum">
              <a:rPr lang="en-GB" smtClean="0"/>
              <a:pPr>
                <a:defRPr/>
              </a:pPr>
              <a:t>14</a:t>
            </a:fld>
            <a:endParaRPr lang="en-GB" dirty="0"/>
          </a:p>
        </p:txBody>
      </p:sp>
    </p:spTree>
    <p:extLst>
      <p:ext uri="{BB962C8B-B14F-4D97-AF65-F5344CB8AC3E}">
        <p14:creationId xmlns:p14="http://schemas.microsoft.com/office/powerpoint/2010/main" val="2973593684"/>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sldNum" sz="quarter" idx="10"/>
          </p:nvPr>
        </p:nvSpPr>
        <p:spPr>
          <a:noFill/>
        </p:spPr>
        <p:txBody>
          <a:bodyPr/>
          <a:lstStyle/>
          <a:p>
            <a:fld id="{AA7F928F-3E36-477E-AAB7-45E72F065A04}" type="slidenum">
              <a:rPr lang="en-GB" smtClean="0"/>
              <a:pPr/>
              <a:t>15</a:t>
            </a:fld>
            <a:endParaRPr lang="en-GB" smtClean="0"/>
          </a:p>
        </p:txBody>
      </p:sp>
      <p:sp>
        <p:nvSpPr>
          <p:cNvPr id="16387"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4. İşletme Talimatları</a:t>
            </a:r>
          </a:p>
        </p:txBody>
      </p:sp>
      <p:sp>
        <p:nvSpPr>
          <p:cNvPr id="16388" name="Rectangle 3"/>
          <p:cNvSpPr>
            <a:spLocks noGrp="1" noChangeArrowheads="1"/>
          </p:cNvSpPr>
          <p:nvPr>
            <p:ph type="body" idx="1"/>
          </p:nvPr>
        </p:nvSpPr>
        <p:spPr>
          <a:xfrm>
            <a:off x="77788" y="762000"/>
            <a:ext cx="8423275" cy="5376863"/>
          </a:xfrm>
          <a:noFill/>
        </p:spPr>
        <p:txBody>
          <a:bodyPr/>
          <a:lstStyle/>
          <a:p>
            <a:pPr>
              <a:lnSpc>
                <a:spcPct val="80000"/>
              </a:lnSpc>
              <a:spcBef>
                <a:spcPct val="30000"/>
              </a:spcBef>
              <a:buFont typeface="Wingdings" pitchFamily="2" charset="2"/>
              <a:buNone/>
            </a:pPr>
            <a:r>
              <a:rPr lang="tr-TR" b="1" smtClean="0">
                <a:solidFill>
                  <a:srgbClr val="FF0000"/>
                </a:solidFill>
              </a:rPr>
              <a:t>	</a:t>
            </a:r>
            <a:r>
              <a:rPr lang="tr-TR" b="1" u="sng" smtClean="0">
                <a:solidFill>
                  <a:srgbClr val="FF0000"/>
                </a:solidFill>
              </a:rPr>
              <a:t>4.2. Pres Tezgahlarında Güvenlik</a:t>
            </a:r>
          </a:p>
          <a:p>
            <a:pPr>
              <a:lnSpc>
                <a:spcPct val="80000"/>
              </a:lnSpc>
              <a:spcBef>
                <a:spcPct val="30000"/>
              </a:spcBef>
            </a:pPr>
            <a:r>
              <a:rPr lang="tr-TR" smtClean="0">
                <a:solidFill>
                  <a:schemeClr val="bg1"/>
                </a:solidFill>
              </a:rPr>
              <a:t>Kalıp bağlarken motor durdurulacak, başlık ile tabla arasında takozlar yerleştirilecek,</a:t>
            </a:r>
          </a:p>
          <a:p>
            <a:pPr>
              <a:lnSpc>
                <a:spcPct val="80000"/>
              </a:lnSpc>
              <a:spcBef>
                <a:spcPct val="30000"/>
              </a:spcBef>
            </a:pPr>
            <a:r>
              <a:rPr lang="tr-TR" smtClean="0">
                <a:solidFill>
                  <a:schemeClr val="bg1"/>
                </a:solidFill>
              </a:rPr>
              <a:t>Açık kalıpla yapılan çalışmalarda çift el kumanda tertibatı veya fotosel tertibatı olacak,</a:t>
            </a:r>
          </a:p>
          <a:p>
            <a:pPr>
              <a:lnSpc>
                <a:spcPct val="80000"/>
              </a:lnSpc>
              <a:spcBef>
                <a:spcPct val="30000"/>
              </a:spcBef>
            </a:pPr>
            <a:r>
              <a:rPr lang="tr-TR" smtClean="0">
                <a:solidFill>
                  <a:schemeClr val="bg1"/>
                </a:solidFill>
              </a:rPr>
              <a:t>Ağır preslerde ve enjeksiyon preslerinde sürgülü kapak veya mekanik engelli kapakla parça fırlamasına karşı tedbir alınacak</a:t>
            </a:r>
          </a:p>
          <a:p>
            <a:pPr>
              <a:lnSpc>
                <a:spcPct val="80000"/>
              </a:lnSpc>
              <a:spcBef>
                <a:spcPct val="30000"/>
              </a:spcBef>
            </a:pPr>
            <a:r>
              <a:rPr lang="tr-TR" smtClean="0">
                <a:solidFill>
                  <a:schemeClr val="bg1"/>
                </a:solidFill>
              </a:rPr>
              <a:t>Hidrolik ve pnömatik preslerde manometre ve emniyet supabı olacak</a:t>
            </a:r>
          </a:p>
          <a:p>
            <a:pPr>
              <a:lnSpc>
                <a:spcPct val="80000"/>
              </a:lnSpc>
              <a:spcBef>
                <a:spcPct val="30000"/>
              </a:spcBef>
            </a:pPr>
            <a:r>
              <a:rPr lang="tr-TR" smtClean="0">
                <a:solidFill>
                  <a:schemeClr val="bg1"/>
                </a:solidFill>
              </a:rPr>
              <a:t>Pres kalıplarının köşeleri ve kenarları keskin olmayacak</a:t>
            </a:r>
          </a:p>
          <a:p>
            <a:pPr>
              <a:lnSpc>
                <a:spcPct val="80000"/>
              </a:lnSpc>
              <a:spcBef>
                <a:spcPct val="30000"/>
              </a:spcBef>
            </a:pPr>
            <a:r>
              <a:rPr lang="tr-TR" smtClean="0">
                <a:solidFill>
                  <a:schemeClr val="bg1"/>
                </a:solidFill>
              </a:rPr>
              <a:t>Malzeme koyma ve almada mümkün mertebe maşa kullanılacak</a:t>
            </a:r>
          </a:p>
          <a:p>
            <a:pPr>
              <a:lnSpc>
                <a:spcPct val="80000"/>
              </a:lnSpc>
              <a:spcBef>
                <a:spcPct val="30000"/>
              </a:spcBef>
            </a:pPr>
            <a:r>
              <a:rPr lang="tr-TR" smtClean="0">
                <a:solidFill>
                  <a:schemeClr val="bg1"/>
                </a:solidFill>
              </a:rPr>
              <a:t>Düzenli olarak bakımı yapılacak</a:t>
            </a:r>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TAŞLAMA TEZGAHI</a:t>
            </a:r>
            <a:endParaRPr lang="tr-TR" dirty="0"/>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1480" y="917790"/>
            <a:ext cx="6402916" cy="4802187"/>
          </a:xfrm>
        </p:spPr>
      </p:pic>
      <p:sp>
        <p:nvSpPr>
          <p:cNvPr id="4" name="Slayt Numarası Yer Tutucusu 3"/>
          <p:cNvSpPr>
            <a:spLocks noGrp="1"/>
          </p:cNvSpPr>
          <p:nvPr>
            <p:ph type="sldNum" sz="quarter" idx="10"/>
          </p:nvPr>
        </p:nvSpPr>
        <p:spPr/>
        <p:txBody>
          <a:bodyPr/>
          <a:lstStyle/>
          <a:p>
            <a:pPr>
              <a:defRPr/>
            </a:pPr>
            <a:fld id="{9298C056-8078-4842-97A3-F5F07F16CF19}" type="slidenum">
              <a:rPr lang="en-GB" smtClean="0"/>
              <a:pPr>
                <a:defRPr/>
              </a:pPr>
              <a:t>16</a:t>
            </a:fld>
            <a:endParaRPr lang="en-GB" dirty="0"/>
          </a:p>
        </p:txBody>
      </p:sp>
    </p:spTree>
    <p:extLst>
      <p:ext uri="{BB962C8B-B14F-4D97-AF65-F5344CB8AC3E}">
        <p14:creationId xmlns:p14="http://schemas.microsoft.com/office/powerpoint/2010/main" val="4091389579"/>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10"/>
          </p:nvPr>
        </p:nvSpPr>
        <p:spPr>
          <a:noFill/>
        </p:spPr>
        <p:txBody>
          <a:bodyPr/>
          <a:lstStyle/>
          <a:p>
            <a:fld id="{050A17BD-A594-4BCD-AF83-27E27852074B}" type="slidenum">
              <a:rPr lang="en-GB" smtClean="0"/>
              <a:pPr/>
              <a:t>17</a:t>
            </a:fld>
            <a:endParaRPr lang="en-GB" smtClean="0"/>
          </a:p>
        </p:txBody>
      </p:sp>
      <p:sp>
        <p:nvSpPr>
          <p:cNvPr id="17411"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4. İşletme Talimatları</a:t>
            </a:r>
          </a:p>
        </p:txBody>
      </p:sp>
      <p:sp>
        <p:nvSpPr>
          <p:cNvPr id="17412" name="Rectangle 3"/>
          <p:cNvSpPr>
            <a:spLocks noGrp="1" noChangeArrowheads="1"/>
          </p:cNvSpPr>
          <p:nvPr>
            <p:ph type="body" idx="1"/>
          </p:nvPr>
        </p:nvSpPr>
        <p:spPr>
          <a:xfrm>
            <a:off x="77788" y="762000"/>
            <a:ext cx="8609012" cy="5376863"/>
          </a:xfrm>
          <a:noFill/>
        </p:spPr>
        <p:txBody>
          <a:bodyPr/>
          <a:lstStyle/>
          <a:p>
            <a:pPr>
              <a:buFont typeface="Wingdings" pitchFamily="2" charset="2"/>
              <a:buNone/>
            </a:pPr>
            <a:r>
              <a:rPr lang="tr-TR" b="1" smtClean="0">
                <a:solidFill>
                  <a:srgbClr val="FF0000"/>
                </a:solidFill>
              </a:rPr>
              <a:t>	</a:t>
            </a:r>
            <a:r>
              <a:rPr lang="tr-TR" b="1" u="sng" smtClean="0">
                <a:solidFill>
                  <a:srgbClr val="FF0000"/>
                </a:solidFill>
              </a:rPr>
              <a:t>4.3. Taşlama Tezgahlarında Güvenlik</a:t>
            </a:r>
          </a:p>
          <a:p>
            <a:r>
              <a:rPr lang="tr-TR" smtClean="0">
                <a:solidFill>
                  <a:schemeClr val="bg1"/>
                </a:solidFill>
              </a:rPr>
              <a:t>Zımpara taşları, işin ve tezgahın özelliğine uygun olacak</a:t>
            </a:r>
          </a:p>
          <a:p>
            <a:r>
              <a:rPr lang="tr-TR" smtClean="0">
                <a:solidFill>
                  <a:schemeClr val="bg1"/>
                </a:solidFill>
              </a:rPr>
              <a:t>Uygun taş mahfazaları olacak,</a:t>
            </a:r>
          </a:p>
          <a:p>
            <a:r>
              <a:rPr lang="tr-TR" smtClean="0">
                <a:solidFill>
                  <a:schemeClr val="bg1"/>
                </a:solidFill>
              </a:rPr>
              <a:t>Mahfazaların toz emme sistemi olacak,</a:t>
            </a:r>
          </a:p>
          <a:p>
            <a:r>
              <a:rPr lang="tr-TR" smtClean="0">
                <a:solidFill>
                  <a:schemeClr val="bg1"/>
                </a:solidFill>
              </a:rPr>
              <a:t>Fırlayan çapaklar için uygun siper veya gözlük kullanılacak,</a:t>
            </a:r>
          </a:p>
          <a:p>
            <a:r>
              <a:rPr lang="tr-TR" smtClean="0">
                <a:solidFill>
                  <a:schemeClr val="bg1"/>
                </a:solidFill>
              </a:rPr>
              <a:t>Gözlük veya maske için ikaz levhası olacak,</a:t>
            </a:r>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10"/>
          </p:nvPr>
        </p:nvSpPr>
        <p:spPr>
          <a:noFill/>
        </p:spPr>
        <p:txBody>
          <a:bodyPr/>
          <a:lstStyle/>
          <a:p>
            <a:fld id="{E8F9F751-2424-493B-9EB9-6A9D177FEBF9}" type="slidenum">
              <a:rPr lang="en-GB" smtClean="0"/>
              <a:pPr/>
              <a:t>18</a:t>
            </a:fld>
            <a:endParaRPr lang="en-GB" smtClean="0"/>
          </a:p>
        </p:txBody>
      </p:sp>
      <p:sp>
        <p:nvSpPr>
          <p:cNvPr id="18435"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4. İşletme Talimatları</a:t>
            </a:r>
          </a:p>
        </p:txBody>
      </p:sp>
      <p:sp>
        <p:nvSpPr>
          <p:cNvPr id="18436" name="Rectangle 3"/>
          <p:cNvSpPr>
            <a:spLocks noGrp="1" noChangeArrowheads="1"/>
          </p:cNvSpPr>
          <p:nvPr>
            <p:ph type="body" idx="1"/>
          </p:nvPr>
        </p:nvSpPr>
        <p:spPr>
          <a:xfrm>
            <a:off x="77788" y="762000"/>
            <a:ext cx="8507412" cy="5376863"/>
          </a:xfrm>
          <a:noFill/>
        </p:spPr>
        <p:txBody>
          <a:bodyPr/>
          <a:lstStyle/>
          <a:p>
            <a:r>
              <a:rPr lang="tr-TR" smtClean="0">
                <a:solidFill>
                  <a:schemeClr val="bg1"/>
                </a:solidFill>
              </a:rPr>
              <a:t>Taşlama ağzı açıklığı uygun olacak. </a:t>
            </a:r>
          </a:p>
          <a:p>
            <a:r>
              <a:rPr lang="tr-TR" smtClean="0">
                <a:solidFill>
                  <a:schemeClr val="bg1"/>
                </a:solidFill>
              </a:rPr>
              <a:t>En çok 120 derece, takım bileme tezgahlarında 60 derece, seyyar taşlarda 180 derece olacak,</a:t>
            </a:r>
          </a:p>
          <a:p>
            <a:r>
              <a:rPr lang="tr-TR" smtClean="0">
                <a:solidFill>
                  <a:schemeClr val="bg1"/>
                </a:solidFill>
              </a:rPr>
              <a:t>İş mesnetleri ayarlanacak, açıklık 3mm den fazla olmayacak,</a:t>
            </a:r>
          </a:p>
          <a:p>
            <a:r>
              <a:rPr lang="tr-TR" smtClean="0">
                <a:solidFill>
                  <a:schemeClr val="bg1"/>
                </a:solidFill>
              </a:rPr>
              <a:t>Taşın yan yüzeyleri kullanılmayacak,</a:t>
            </a:r>
          </a:p>
          <a:p>
            <a:r>
              <a:rPr lang="tr-TR" smtClean="0">
                <a:solidFill>
                  <a:schemeClr val="bg1"/>
                </a:solidFill>
              </a:rPr>
              <a:t>Taş yeni takıldığında ve soğuk zamanlarda fazla zorlanmayacaktır.</a:t>
            </a:r>
          </a:p>
          <a:p>
            <a:r>
              <a:rPr lang="tr-TR" smtClean="0">
                <a:solidFill>
                  <a:schemeClr val="bg1"/>
                </a:solidFill>
              </a:rPr>
              <a:t>Hasarlı taşlar kullanılmamalı,</a:t>
            </a:r>
          </a:p>
          <a:p>
            <a:r>
              <a:rPr lang="tr-TR" smtClean="0">
                <a:solidFill>
                  <a:schemeClr val="bg1"/>
                </a:solidFill>
              </a:rPr>
              <a:t>Makine devri ile taş devri birbiriyle uyum içinde olmalıdır.</a:t>
            </a:r>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MATKAP TEZGAHI</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1681" y="1163037"/>
            <a:ext cx="3022514" cy="4822438"/>
          </a:xfrm>
        </p:spPr>
      </p:pic>
      <p:sp>
        <p:nvSpPr>
          <p:cNvPr id="4" name="Slayt Numarası Yer Tutucusu 3"/>
          <p:cNvSpPr>
            <a:spLocks noGrp="1"/>
          </p:cNvSpPr>
          <p:nvPr>
            <p:ph type="sldNum" sz="quarter" idx="10"/>
          </p:nvPr>
        </p:nvSpPr>
        <p:spPr/>
        <p:txBody>
          <a:bodyPr/>
          <a:lstStyle/>
          <a:p>
            <a:pPr>
              <a:defRPr/>
            </a:pPr>
            <a:fld id="{9298C056-8078-4842-97A3-F5F07F16CF19}" type="slidenum">
              <a:rPr lang="en-GB" smtClean="0"/>
              <a:pPr>
                <a:defRPr/>
              </a:pPr>
              <a:t>19</a:t>
            </a:fld>
            <a:endParaRPr lang="en-GB" dirty="0"/>
          </a:p>
        </p:txBody>
      </p:sp>
    </p:spTree>
    <p:extLst>
      <p:ext uri="{BB962C8B-B14F-4D97-AF65-F5344CB8AC3E}">
        <p14:creationId xmlns:p14="http://schemas.microsoft.com/office/powerpoint/2010/main" val="2877189671"/>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10"/>
          </p:nvPr>
        </p:nvSpPr>
        <p:spPr>
          <a:noFill/>
        </p:spPr>
        <p:txBody>
          <a:bodyPr/>
          <a:lstStyle/>
          <a:p>
            <a:fld id="{D5FDA453-D0C0-4716-9D06-0D698D649247}" type="slidenum">
              <a:rPr lang="en-GB" smtClean="0"/>
              <a:pPr/>
              <a:t>2</a:t>
            </a:fld>
            <a:endParaRPr lang="en-GB" smtClean="0"/>
          </a:p>
        </p:txBody>
      </p:sp>
      <p:sp>
        <p:nvSpPr>
          <p:cNvPr id="6147" name="Rectangle 3"/>
          <p:cNvSpPr>
            <a:spLocks noGrp="1" noChangeArrowheads="1"/>
          </p:cNvSpPr>
          <p:nvPr>
            <p:ph type="body" idx="1"/>
          </p:nvPr>
        </p:nvSpPr>
        <p:spPr>
          <a:xfrm>
            <a:off x="0" y="195263"/>
            <a:ext cx="8361363" cy="2832100"/>
          </a:xfrm>
          <a:noFill/>
        </p:spPr>
        <p:txBody>
          <a:bodyPr/>
          <a:lstStyle/>
          <a:p>
            <a:pPr>
              <a:spcBef>
                <a:spcPts val="600"/>
              </a:spcBef>
              <a:buFont typeface="Wingdings" pitchFamily="2" charset="2"/>
              <a:buNone/>
            </a:pPr>
            <a:r>
              <a:rPr lang="tr-TR" sz="2800" smtClean="0">
                <a:solidFill>
                  <a:schemeClr val="bg1"/>
                </a:solidFill>
              </a:rPr>
              <a:t>    </a:t>
            </a:r>
            <a:r>
              <a:rPr lang="tr-TR" sz="2800" b="1" smtClean="0">
                <a:solidFill>
                  <a:srgbClr val="FF0000"/>
                </a:solidFill>
              </a:rPr>
              <a:t>Eğitimimizin Amacı</a:t>
            </a:r>
          </a:p>
          <a:p>
            <a:pPr>
              <a:spcBef>
                <a:spcPts val="1200"/>
              </a:spcBef>
              <a:buFont typeface="Wingdings" pitchFamily="2" charset="2"/>
              <a:buNone/>
            </a:pPr>
            <a:r>
              <a:rPr lang="tr-TR" sz="2800" smtClean="0">
                <a:solidFill>
                  <a:schemeClr val="bg1"/>
                </a:solidFill>
              </a:rPr>
              <a:t>	Katılımcıların, işyerlerinde kullanılan iş ekipmanlarının tasarım aşamasından başlamak üzere imalat ve kullanımı hakkında dikkat edilmesi gereken İSG hususlarında bilgi sahibi olmalarını sağlamaktır.</a:t>
            </a:r>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sldNum" sz="quarter" idx="10"/>
          </p:nvPr>
        </p:nvSpPr>
        <p:spPr>
          <a:noFill/>
        </p:spPr>
        <p:txBody>
          <a:bodyPr/>
          <a:lstStyle/>
          <a:p>
            <a:fld id="{FC825106-99C3-4C96-BB52-0FEBB456D79C}" type="slidenum">
              <a:rPr lang="en-GB" smtClean="0"/>
              <a:pPr/>
              <a:t>20</a:t>
            </a:fld>
            <a:endParaRPr lang="en-GB" smtClean="0"/>
          </a:p>
        </p:txBody>
      </p:sp>
      <p:sp>
        <p:nvSpPr>
          <p:cNvPr id="19459"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4. İşletme Talimatları</a:t>
            </a:r>
          </a:p>
        </p:txBody>
      </p:sp>
      <p:sp>
        <p:nvSpPr>
          <p:cNvPr id="19460" name="Rectangle 3"/>
          <p:cNvSpPr>
            <a:spLocks noGrp="1" noChangeArrowheads="1"/>
          </p:cNvSpPr>
          <p:nvPr>
            <p:ph type="body" idx="1"/>
          </p:nvPr>
        </p:nvSpPr>
        <p:spPr>
          <a:xfrm>
            <a:off x="77788" y="762000"/>
            <a:ext cx="8562975" cy="5376863"/>
          </a:xfrm>
          <a:noFill/>
        </p:spPr>
        <p:txBody>
          <a:bodyPr/>
          <a:lstStyle/>
          <a:p>
            <a:pPr>
              <a:buFont typeface="Wingdings" pitchFamily="2" charset="2"/>
              <a:buNone/>
            </a:pPr>
            <a:r>
              <a:rPr lang="tr-TR" b="1" dirty="0" smtClean="0">
                <a:solidFill>
                  <a:srgbClr val="FF0000"/>
                </a:solidFill>
              </a:rPr>
              <a:t>	</a:t>
            </a:r>
            <a:r>
              <a:rPr lang="tr-TR" b="1" u="sng" dirty="0" smtClean="0">
                <a:solidFill>
                  <a:srgbClr val="FF0000"/>
                </a:solidFill>
              </a:rPr>
              <a:t>4.4. Matkap ve Freze Tezgahlarında Güvenlik</a:t>
            </a:r>
          </a:p>
          <a:p>
            <a:r>
              <a:rPr lang="tr-TR" dirty="0" smtClean="0">
                <a:solidFill>
                  <a:schemeClr val="bg1"/>
                </a:solidFill>
              </a:rPr>
              <a:t>İşlenecek parça uygun şekilde bağlanacak,</a:t>
            </a:r>
          </a:p>
          <a:p>
            <a:r>
              <a:rPr lang="tr-TR" dirty="0" smtClean="0">
                <a:solidFill>
                  <a:schemeClr val="bg1"/>
                </a:solidFill>
              </a:rPr>
              <a:t>Döner tablaya bağlanan parçaların çıkıntılı kısımları koruyucu içine alınacak,</a:t>
            </a:r>
          </a:p>
          <a:p>
            <a:r>
              <a:rPr lang="tr-TR" dirty="0" smtClean="0">
                <a:solidFill>
                  <a:schemeClr val="bg1"/>
                </a:solidFill>
              </a:rPr>
              <a:t>Parça işlenirken talaş takım ağızlarında talaş temizliği yapılmayacak,</a:t>
            </a:r>
          </a:p>
          <a:p>
            <a:r>
              <a:rPr lang="tr-TR" dirty="0" smtClean="0">
                <a:solidFill>
                  <a:schemeClr val="bg1"/>
                </a:solidFill>
              </a:rPr>
              <a:t>Soğutma suyunun sıçramasına karşı tedbir alınacak,</a:t>
            </a:r>
          </a:p>
          <a:p>
            <a:r>
              <a:rPr lang="tr-TR" dirty="0" smtClean="0">
                <a:solidFill>
                  <a:schemeClr val="bg1"/>
                </a:solidFill>
              </a:rPr>
              <a:t>Çıkan talaşlar elle süpürülmeyecektir.</a:t>
            </a:r>
          </a:p>
          <a:p>
            <a:r>
              <a:rPr lang="tr-TR" dirty="0" smtClean="0">
                <a:solidFill>
                  <a:schemeClr val="bg1"/>
                </a:solidFill>
              </a:rPr>
              <a:t>Matkaplarda eldiven kullanılmamalıdır.</a:t>
            </a:r>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DEMİR TESTERE</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0787" y="1161535"/>
            <a:ext cx="5304302" cy="4825442"/>
          </a:xfrm>
        </p:spPr>
      </p:pic>
      <p:sp>
        <p:nvSpPr>
          <p:cNvPr id="4" name="Slayt Numarası Yer Tutucusu 3"/>
          <p:cNvSpPr>
            <a:spLocks noGrp="1"/>
          </p:cNvSpPr>
          <p:nvPr>
            <p:ph type="sldNum" sz="quarter" idx="10"/>
          </p:nvPr>
        </p:nvSpPr>
        <p:spPr/>
        <p:txBody>
          <a:bodyPr/>
          <a:lstStyle/>
          <a:p>
            <a:pPr>
              <a:defRPr/>
            </a:pPr>
            <a:fld id="{9298C056-8078-4842-97A3-F5F07F16CF19}" type="slidenum">
              <a:rPr lang="en-GB" smtClean="0"/>
              <a:pPr>
                <a:defRPr/>
              </a:pPr>
              <a:t>21</a:t>
            </a:fld>
            <a:endParaRPr lang="en-GB" dirty="0"/>
          </a:p>
        </p:txBody>
      </p:sp>
    </p:spTree>
    <p:extLst>
      <p:ext uri="{BB962C8B-B14F-4D97-AF65-F5344CB8AC3E}">
        <p14:creationId xmlns:p14="http://schemas.microsoft.com/office/powerpoint/2010/main" val="3915510724"/>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sldNum" sz="quarter" idx="10"/>
          </p:nvPr>
        </p:nvSpPr>
        <p:spPr>
          <a:noFill/>
        </p:spPr>
        <p:txBody>
          <a:bodyPr/>
          <a:lstStyle/>
          <a:p>
            <a:fld id="{5EE96357-21AE-4BEA-8E22-3F6CEDC898BC}" type="slidenum">
              <a:rPr lang="en-GB" smtClean="0"/>
              <a:pPr/>
              <a:t>22</a:t>
            </a:fld>
            <a:endParaRPr lang="en-GB" smtClean="0"/>
          </a:p>
        </p:txBody>
      </p:sp>
      <p:sp>
        <p:nvSpPr>
          <p:cNvPr id="20483"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4. İşletme Talimatları</a:t>
            </a:r>
          </a:p>
        </p:txBody>
      </p:sp>
      <p:sp>
        <p:nvSpPr>
          <p:cNvPr id="20484" name="Rectangle 3"/>
          <p:cNvSpPr>
            <a:spLocks noGrp="1" noChangeArrowheads="1"/>
          </p:cNvSpPr>
          <p:nvPr>
            <p:ph type="body" idx="1"/>
          </p:nvPr>
        </p:nvSpPr>
        <p:spPr>
          <a:xfrm>
            <a:off x="77788" y="762000"/>
            <a:ext cx="8591550" cy="5376863"/>
          </a:xfrm>
          <a:noFill/>
        </p:spPr>
        <p:txBody>
          <a:bodyPr/>
          <a:lstStyle/>
          <a:p>
            <a:pPr>
              <a:buFont typeface="Wingdings" pitchFamily="2" charset="2"/>
              <a:buNone/>
            </a:pPr>
            <a:r>
              <a:rPr lang="tr-TR" b="1" smtClean="0">
                <a:solidFill>
                  <a:srgbClr val="FF0000"/>
                </a:solidFill>
              </a:rPr>
              <a:t>	</a:t>
            </a:r>
            <a:r>
              <a:rPr lang="tr-TR" b="1" u="sng" smtClean="0">
                <a:solidFill>
                  <a:srgbClr val="FF0000"/>
                </a:solidFill>
              </a:rPr>
              <a:t>4.5. Demir Testere Tezgahlarında Güvenlik</a:t>
            </a:r>
          </a:p>
          <a:p>
            <a:r>
              <a:rPr lang="tr-TR" smtClean="0">
                <a:solidFill>
                  <a:schemeClr val="bg1"/>
                </a:solidFill>
              </a:rPr>
              <a:t>Soğutma suyunun sıçramasına karşı tedbir alınacak,</a:t>
            </a:r>
          </a:p>
          <a:p>
            <a:r>
              <a:rPr lang="tr-TR" smtClean="0">
                <a:solidFill>
                  <a:schemeClr val="bg1"/>
                </a:solidFill>
              </a:rPr>
              <a:t>Testerenin uygun koruyucusu olacak,</a:t>
            </a:r>
          </a:p>
          <a:p>
            <a:r>
              <a:rPr lang="tr-TR" smtClean="0">
                <a:solidFill>
                  <a:schemeClr val="bg1"/>
                </a:solidFill>
              </a:rPr>
              <a:t>Kesilecek parça sağlam olarak bağlanacak,</a:t>
            </a:r>
          </a:p>
          <a:p>
            <a:r>
              <a:rPr lang="tr-TR" smtClean="0">
                <a:solidFill>
                  <a:schemeClr val="bg1"/>
                </a:solidFill>
              </a:rPr>
              <a:t>Sıçrayabilecek kıvılcımlara karşı tedbir alınacaktır.</a:t>
            </a:r>
          </a:p>
          <a:p>
            <a:r>
              <a:rPr lang="tr-TR" smtClean="0">
                <a:solidFill>
                  <a:schemeClr val="bg1"/>
                </a:solidFill>
              </a:rPr>
              <a:t>Makine çalışırken ölçü alınmayacak, makine durdurulmadan kesilen parça alınmamalı,</a:t>
            </a:r>
          </a:p>
          <a:p>
            <a:r>
              <a:rPr lang="tr-TR" smtClean="0">
                <a:solidFill>
                  <a:schemeClr val="bg1"/>
                </a:solidFill>
              </a:rPr>
              <a:t>Soğutmada su yada su katkısız kesme yağı kullanılmalı, PH değerleri haftada bir kontrol edilmeli, atıkları özel atık olarak imhaya gönderilmelidir.</a:t>
            </a:r>
          </a:p>
        </p:txBody>
      </p:sp>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HADDE TEZGAHI</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4200" y="991463"/>
            <a:ext cx="5757476" cy="5165586"/>
          </a:xfrm>
        </p:spPr>
      </p:pic>
      <p:sp>
        <p:nvSpPr>
          <p:cNvPr id="4" name="Slayt Numarası Yer Tutucusu 3"/>
          <p:cNvSpPr>
            <a:spLocks noGrp="1"/>
          </p:cNvSpPr>
          <p:nvPr>
            <p:ph type="sldNum" sz="quarter" idx="10"/>
          </p:nvPr>
        </p:nvSpPr>
        <p:spPr/>
        <p:txBody>
          <a:bodyPr/>
          <a:lstStyle/>
          <a:p>
            <a:pPr>
              <a:defRPr/>
            </a:pPr>
            <a:fld id="{9298C056-8078-4842-97A3-F5F07F16CF19}" type="slidenum">
              <a:rPr lang="en-GB" smtClean="0"/>
              <a:pPr>
                <a:defRPr/>
              </a:pPr>
              <a:t>23</a:t>
            </a:fld>
            <a:endParaRPr lang="en-GB" dirty="0"/>
          </a:p>
        </p:txBody>
      </p:sp>
    </p:spTree>
    <p:extLst>
      <p:ext uri="{BB962C8B-B14F-4D97-AF65-F5344CB8AC3E}">
        <p14:creationId xmlns:p14="http://schemas.microsoft.com/office/powerpoint/2010/main" val="1949885056"/>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10"/>
          </p:nvPr>
        </p:nvSpPr>
        <p:spPr>
          <a:noFill/>
        </p:spPr>
        <p:txBody>
          <a:bodyPr/>
          <a:lstStyle/>
          <a:p>
            <a:fld id="{36FDA4F5-B6C6-4981-8FF8-A8E9E58D324D}" type="slidenum">
              <a:rPr lang="en-GB" smtClean="0"/>
              <a:pPr/>
              <a:t>24</a:t>
            </a:fld>
            <a:endParaRPr lang="en-GB" smtClean="0"/>
          </a:p>
        </p:txBody>
      </p:sp>
      <p:sp>
        <p:nvSpPr>
          <p:cNvPr id="21507"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4. İşletme Talimatları</a:t>
            </a:r>
          </a:p>
        </p:txBody>
      </p:sp>
      <p:sp>
        <p:nvSpPr>
          <p:cNvPr id="21508" name="Rectangle 3"/>
          <p:cNvSpPr>
            <a:spLocks noGrp="1" noChangeArrowheads="1"/>
          </p:cNvSpPr>
          <p:nvPr>
            <p:ph type="body" idx="1"/>
          </p:nvPr>
        </p:nvSpPr>
        <p:spPr>
          <a:xfrm>
            <a:off x="77788" y="762000"/>
            <a:ext cx="8655050" cy="5376863"/>
          </a:xfrm>
          <a:noFill/>
        </p:spPr>
        <p:txBody>
          <a:bodyPr/>
          <a:lstStyle/>
          <a:p>
            <a:pPr>
              <a:buFont typeface="Wingdings" pitchFamily="2" charset="2"/>
              <a:buNone/>
            </a:pPr>
            <a:r>
              <a:rPr lang="tr-TR" b="1" smtClean="0">
                <a:solidFill>
                  <a:srgbClr val="FF0000"/>
                </a:solidFill>
              </a:rPr>
              <a:t>	</a:t>
            </a:r>
            <a:r>
              <a:rPr lang="tr-TR" b="1" u="sng" smtClean="0">
                <a:solidFill>
                  <a:srgbClr val="FF0000"/>
                </a:solidFill>
              </a:rPr>
              <a:t>4.6. Silindir, Merdane ve Hadde  Tezgahlarında Güvenlik</a:t>
            </a:r>
          </a:p>
          <a:p>
            <a:r>
              <a:rPr lang="tr-TR" smtClean="0">
                <a:solidFill>
                  <a:schemeClr val="bg1"/>
                </a:solidFill>
              </a:rPr>
              <a:t>Malzeme beslemesi, besleme bandı ile yapılmalıdır.</a:t>
            </a:r>
          </a:p>
          <a:p>
            <a:r>
              <a:rPr lang="tr-TR" smtClean="0">
                <a:solidFill>
                  <a:schemeClr val="bg1"/>
                </a:solidFill>
              </a:rPr>
              <a:t>Silindirler arasında kapmayı önleyecek koruyucu olmalıdır.</a:t>
            </a:r>
          </a:p>
          <a:p>
            <a:r>
              <a:rPr lang="tr-TR" smtClean="0">
                <a:solidFill>
                  <a:schemeClr val="bg1"/>
                </a:solidFill>
              </a:rPr>
              <a:t>Uygun yerlerde acil durdurma düğmeleri veya Emniyet halatı </a:t>
            </a:r>
            <a:r>
              <a:rPr lang="tr-TR" smtClean="0"/>
              <a:t>(teli)</a:t>
            </a:r>
            <a:r>
              <a:rPr lang="tr-TR" smtClean="0">
                <a:solidFill>
                  <a:schemeClr val="bg1"/>
                </a:solidFill>
              </a:rPr>
              <a:t> olacaktır.</a:t>
            </a:r>
          </a:p>
          <a:p>
            <a:r>
              <a:rPr lang="tr-TR" smtClean="0">
                <a:solidFill>
                  <a:schemeClr val="bg1"/>
                </a:solidFill>
              </a:rPr>
              <a:t>Bazı tezgahlarda çift el kumanda tertibatı veya fotosel koruma tertibatı yapılabilir.</a:t>
            </a:r>
          </a:p>
          <a:p>
            <a:endParaRPr lang="tr-TR" smtClean="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KONKASÖR</a:t>
            </a:r>
            <a:endParaRPr lang="tr-TR" dirty="0"/>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27065" y="1177420"/>
            <a:ext cx="6251746" cy="4793672"/>
          </a:xfrm>
        </p:spPr>
      </p:pic>
      <p:sp>
        <p:nvSpPr>
          <p:cNvPr id="4" name="Slayt Numarası Yer Tutucusu 3"/>
          <p:cNvSpPr>
            <a:spLocks noGrp="1"/>
          </p:cNvSpPr>
          <p:nvPr>
            <p:ph type="sldNum" sz="quarter" idx="10"/>
          </p:nvPr>
        </p:nvSpPr>
        <p:spPr/>
        <p:txBody>
          <a:bodyPr/>
          <a:lstStyle/>
          <a:p>
            <a:pPr>
              <a:defRPr/>
            </a:pPr>
            <a:fld id="{9298C056-8078-4842-97A3-F5F07F16CF19}" type="slidenum">
              <a:rPr lang="en-GB" smtClean="0"/>
              <a:pPr>
                <a:defRPr/>
              </a:pPr>
              <a:t>25</a:t>
            </a:fld>
            <a:endParaRPr lang="en-GB" dirty="0"/>
          </a:p>
        </p:txBody>
      </p:sp>
    </p:spTree>
    <p:extLst>
      <p:ext uri="{BB962C8B-B14F-4D97-AF65-F5344CB8AC3E}">
        <p14:creationId xmlns:p14="http://schemas.microsoft.com/office/powerpoint/2010/main" val="4030341793"/>
      </p:ext>
    </p:extLst>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sldNum" sz="quarter" idx="10"/>
          </p:nvPr>
        </p:nvSpPr>
        <p:spPr>
          <a:noFill/>
        </p:spPr>
        <p:txBody>
          <a:bodyPr/>
          <a:lstStyle/>
          <a:p>
            <a:fld id="{0014276D-F518-410B-AD61-7E547673469F}" type="slidenum">
              <a:rPr lang="en-GB" smtClean="0"/>
              <a:pPr/>
              <a:t>26</a:t>
            </a:fld>
            <a:endParaRPr lang="en-GB" smtClean="0"/>
          </a:p>
        </p:txBody>
      </p:sp>
      <p:sp>
        <p:nvSpPr>
          <p:cNvPr id="22531"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4. İşletme Talimatları</a:t>
            </a:r>
          </a:p>
        </p:txBody>
      </p:sp>
      <p:sp>
        <p:nvSpPr>
          <p:cNvPr id="22532" name="Rectangle 3"/>
          <p:cNvSpPr>
            <a:spLocks noGrp="1" noChangeArrowheads="1"/>
          </p:cNvSpPr>
          <p:nvPr>
            <p:ph type="body" idx="1"/>
          </p:nvPr>
        </p:nvSpPr>
        <p:spPr>
          <a:xfrm>
            <a:off x="3175" y="725488"/>
            <a:ext cx="9140825" cy="5480050"/>
          </a:xfrm>
          <a:noFill/>
        </p:spPr>
        <p:txBody>
          <a:bodyPr/>
          <a:lstStyle/>
          <a:p>
            <a:pPr>
              <a:lnSpc>
                <a:spcPct val="90000"/>
              </a:lnSpc>
              <a:buFont typeface="Wingdings" pitchFamily="2" charset="2"/>
              <a:buNone/>
            </a:pPr>
            <a:r>
              <a:rPr lang="tr-TR" b="1" dirty="0" smtClean="0">
                <a:solidFill>
                  <a:srgbClr val="FF0000"/>
                </a:solidFill>
              </a:rPr>
              <a:t>	</a:t>
            </a:r>
            <a:r>
              <a:rPr lang="tr-TR" b="1" u="sng" dirty="0" smtClean="0">
                <a:solidFill>
                  <a:srgbClr val="FF0000"/>
                </a:solidFill>
              </a:rPr>
              <a:t>4.7. Konkasör, Değirmen ve Öğütücülerde Güvenlik</a:t>
            </a:r>
          </a:p>
          <a:p>
            <a:pPr>
              <a:lnSpc>
                <a:spcPct val="90000"/>
              </a:lnSpc>
            </a:pPr>
            <a:r>
              <a:rPr lang="tr-TR" dirty="0" smtClean="0">
                <a:solidFill>
                  <a:schemeClr val="bg1"/>
                </a:solidFill>
              </a:rPr>
              <a:t>Kuru ve yanıcı malzeme işleyen makinelerde, öğütücü kısımlar kıvılcım çıkarmayan malzemeden yapılmalıdır.</a:t>
            </a:r>
          </a:p>
          <a:p>
            <a:pPr>
              <a:lnSpc>
                <a:spcPct val="90000"/>
              </a:lnSpc>
            </a:pPr>
            <a:r>
              <a:rPr lang="tr-TR" dirty="0" smtClean="0">
                <a:solidFill>
                  <a:schemeClr val="bg1"/>
                </a:solidFill>
              </a:rPr>
              <a:t>Konkasörde (kırıcı) taş fırlamalarına karşı tedbir alınmalıdır.</a:t>
            </a:r>
          </a:p>
          <a:p>
            <a:pPr>
              <a:lnSpc>
                <a:spcPct val="90000"/>
              </a:lnSpc>
            </a:pPr>
            <a:r>
              <a:rPr lang="tr-TR" dirty="0" smtClean="0">
                <a:solidFill>
                  <a:schemeClr val="bg1"/>
                </a:solidFill>
              </a:rPr>
              <a:t>Açık ağızlı döner konkasörlerin üzerinde çalışan işçilerin emniyet kemeri kullanmaları gereklidir.</a:t>
            </a:r>
          </a:p>
          <a:p>
            <a:pPr>
              <a:lnSpc>
                <a:spcPct val="90000"/>
              </a:lnSpc>
            </a:pPr>
            <a:r>
              <a:rPr lang="tr-TR" dirty="0" smtClean="0">
                <a:solidFill>
                  <a:schemeClr val="bg1"/>
                </a:solidFill>
              </a:rPr>
              <a:t>Döner konkasörlerde parça sıkışması durumunda makine durdurulmalı ve uygun çubuklarla sıkışma giderilmelidir.</a:t>
            </a:r>
          </a:p>
          <a:p>
            <a:pPr>
              <a:lnSpc>
                <a:spcPct val="90000"/>
              </a:lnSpc>
            </a:pPr>
            <a:r>
              <a:rPr lang="tr-TR" dirty="0" smtClean="0">
                <a:solidFill>
                  <a:schemeClr val="bg1"/>
                </a:solidFill>
              </a:rPr>
              <a:t>Elle besleme yapılan helezon dişli öğütücülerde, dar boğazlı bir besleme hunisi yapılmalı, bu huninin boğaz çapı 5cm. den fazla olmamalı, boğaz yüksekliği 15 </a:t>
            </a:r>
            <a:r>
              <a:rPr lang="tr-TR" dirty="0" err="1" smtClean="0">
                <a:solidFill>
                  <a:schemeClr val="bg1"/>
                </a:solidFill>
              </a:rPr>
              <a:t>cm.den</a:t>
            </a:r>
            <a:r>
              <a:rPr lang="tr-TR" dirty="0" smtClean="0">
                <a:solidFill>
                  <a:schemeClr val="bg1"/>
                </a:solidFill>
              </a:rPr>
              <a:t> az olmamalıdır.</a:t>
            </a:r>
          </a:p>
          <a:p>
            <a:pPr>
              <a:lnSpc>
                <a:spcPct val="90000"/>
              </a:lnSpc>
            </a:pPr>
            <a:r>
              <a:rPr lang="tr-TR" dirty="0" smtClean="0">
                <a:solidFill>
                  <a:schemeClr val="bg1"/>
                </a:solidFill>
              </a:rPr>
              <a:t>Tehlikeli bölgeye elin girmemesi için besleme ağızları yapılmalıdır.</a:t>
            </a:r>
          </a:p>
        </p:txBody>
      </p:sp>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GİYOTİN MAKAS</a:t>
            </a:r>
            <a:endParaRPr lang="tr-TR" dirty="0"/>
          </a:p>
        </p:txBody>
      </p:sp>
      <p:sp>
        <p:nvSpPr>
          <p:cNvPr id="4" name="Slayt Numarası Yer Tutucusu 3"/>
          <p:cNvSpPr>
            <a:spLocks noGrp="1"/>
          </p:cNvSpPr>
          <p:nvPr>
            <p:ph type="sldNum" sz="quarter" idx="10"/>
          </p:nvPr>
        </p:nvSpPr>
        <p:spPr/>
        <p:txBody>
          <a:bodyPr/>
          <a:lstStyle/>
          <a:p>
            <a:pPr>
              <a:defRPr/>
            </a:pPr>
            <a:fld id="{9298C056-8078-4842-97A3-F5F07F16CF19}" type="slidenum">
              <a:rPr lang="en-GB" smtClean="0"/>
              <a:pPr>
                <a:defRPr/>
              </a:pPr>
              <a:t>27</a:t>
            </a:fld>
            <a:endParaRPr lang="en-GB" dirty="0"/>
          </a:p>
        </p:txBody>
      </p:sp>
      <p:pic>
        <p:nvPicPr>
          <p:cNvPr id="1026" name="Picture 2" descr="http://www.ikincielim.com/iel_Resim/Ortalar/30118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8611" y="1281330"/>
            <a:ext cx="7668654" cy="4585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060255"/>
      </p:ext>
    </p:extLst>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sldNum" sz="quarter" idx="10"/>
          </p:nvPr>
        </p:nvSpPr>
        <p:spPr>
          <a:noFill/>
        </p:spPr>
        <p:txBody>
          <a:bodyPr/>
          <a:lstStyle/>
          <a:p>
            <a:fld id="{9862232C-6C4E-4909-B06E-375761508556}" type="slidenum">
              <a:rPr lang="en-GB" smtClean="0"/>
              <a:pPr/>
              <a:t>28</a:t>
            </a:fld>
            <a:endParaRPr lang="en-GB" smtClean="0"/>
          </a:p>
        </p:txBody>
      </p:sp>
      <p:sp>
        <p:nvSpPr>
          <p:cNvPr id="23555"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4. İşletme Talimatları</a:t>
            </a:r>
          </a:p>
        </p:txBody>
      </p:sp>
      <p:sp>
        <p:nvSpPr>
          <p:cNvPr id="23556" name="Rectangle 3"/>
          <p:cNvSpPr>
            <a:spLocks noGrp="1" noChangeArrowheads="1"/>
          </p:cNvSpPr>
          <p:nvPr>
            <p:ph type="body" idx="1"/>
          </p:nvPr>
        </p:nvSpPr>
        <p:spPr>
          <a:xfrm>
            <a:off x="77788" y="762000"/>
            <a:ext cx="8228012" cy="5376863"/>
          </a:xfrm>
          <a:noFill/>
        </p:spPr>
        <p:txBody>
          <a:bodyPr/>
          <a:lstStyle/>
          <a:p>
            <a:pPr>
              <a:buFont typeface="Wingdings" pitchFamily="2" charset="2"/>
              <a:buNone/>
            </a:pPr>
            <a:r>
              <a:rPr lang="tr-TR" b="1" smtClean="0">
                <a:solidFill>
                  <a:srgbClr val="FF0000"/>
                </a:solidFill>
              </a:rPr>
              <a:t>	</a:t>
            </a:r>
            <a:r>
              <a:rPr lang="tr-TR" b="1" u="sng" smtClean="0">
                <a:solidFill>
                  <a:srgbClr val="FF0000"/>
                </a:solidFill>
              </a:rPr>
              <a:t>4.8. Makas Tezgahlarında Güvenlik</a:t>
            </a:r>
          </a:p>
          <a:p>
            <a:r>
              <a:rPr lang="tr-TR" smtClean="0">
                <a:solidFill>
                  <a:schemeClr val="bg1"/>
                </a:solidFill>
              </a:rPr>
              <a:t>Verilen malzemenin kalınlığına göre ayarlanabilen lamalar konmalı,</a:t>
            </a:r>
          </a:p>
          <a:p>
            <a:r>
              <a:rPr lang="tr-TR" smtClean="0">
                <a:solidFill>
                  <a:schemeClr val="bg1"/>
                </a:solidFill>
              </a:rPr>
              <a:t>Çift el kumanda veya fotosel emniyet sistemi olmalı,</a:t>
            </a:r>
          </a:p>
          <a:p>
            <a:r>
              <a:rPr lang="tr-TR" smtClean="0">
                <a:solidFill>
                  <a:schemeClr val="bg1"/>
                </a:solidFill>
              </a:rPr>
              <a:t>Malzeme fırlamalarına karşı tedbir alınmalı,</a:t>
            </a:r>
          </a:p>
          <a:p>
            <a:r>
              <a:rPr lang="tr-TR" smtClean="0">
                <a:solidFill>
                  <a:schemeClr val="bg1"/>
                </a:solidFill>
              </a:rPr>
              <a:t>İki tarafta da çalışma olması durumunda bıçağın iki tarafında da koruyucu olmalıdır.</a:t>
            </a:r>
          </a:p>
        </p:txBody>
      </p:sp>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sldNum" sz="quarter" idx="10"/>
          </p:nvPr>
        </p:nvSpPr>
        <p:spPr>
          <a:noFill/>
        </p:spPr>
        <p:txBody>
          <a:bodyPr/>
          <a:lstStyle/>
          <a:p>
            <a:fld id="{835504C5-2066-4EF0-845B-13098CC7830D}" type="slidenum">
              <a:rPr lang="en-GB" smtClean="0"/>
              <a:pPr/>
              <a:t>29</a:t>
            </a:fld>
            <a:endParaRPr lang="en-GB" smtClean="0"/>
          </a:p>
        </p:txBody>
      </p:sp>
      <p:sp>
        <p:nvSpPr>
          <p:cNvPr id="24579"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4. İşletme Talimatları</a:t>
            </a:r>
          </a:p>
        </p:txBody>
      </p:sp>
      <p:sp>
        <p:nvSpPr>
          <p:cNvPr id="24580" name="Rectangle 3"/>
          <p:cNvSpPr>
            <a:spLocks noGrp="1" noChangeArrowheads="1"/>
          </p:cNvSpPr>
          <p:nvPr>
            <p:ph type="body" idx="1"/>
          </p:nvPr>
        </p:nvSpPr>
        <p:spPr>
          <a:xfrm>
            <a:off x="77788" y="762000"/>
            <a:ext cx="8640762" cy="5376863"/>
          </a:xfrm>
          <a:noFill/>
        </p:spPr>
        <p:txBody>
          <a:bodyPr/>
          <a:lstStyle/>
          <a:p>
            <a:pPr>
              <a:lnSpc>
                <a:spcPct val="80000"/>
              </a:lnSpc>
              <a:spcBef>
                <a:spcPct val="30000"/>
              </a:spcBef>
              <a:buFont typeface="Wingdings" pitchFamily="2" charset="2"/>
              <a:buNone/>
            </a:pPr>
            <a:r>
              <a:rPr lang="tr-TR" b="1" dirty="0" smtClean="0">
                <a:solidFill>
                  <a:srgbClr val="FF0000"/>
                </a:solidFill>
              </a:rPr>
              <a:t>	</a:t>
            </a:r>
            <a:r>
              <a:rPr lang="tr-TR" b="1" u="sng" dirty="0" smtClean="0">
                <a:solidFill>
                  <a:srgbClr val="FF0000"/>
                </a:solidFill>
              </a:rPr>
              <a:t>4.9. Ağaç İşleme Tezgahlarında Güvenlik</a:t>
            </a:r>
          </a:p>
          <a:p>
            <a:pPr>
              <a:lnSpc>
                <a:spcPct val="80000"/>
              </a:lnSpc>
              <a:spcBef>
                <a:spcPct val="30000"/>
              </a:spcBef>
            </a:pPr>
            <a:r>
              <a:rPr lang="tr-TR" dirty="0" smtClean="0">
                <a:solidFill>
                  <a:schemeClr val="bg1"/>
                </a:solidFill>
              </a:rPr>
              <a:t>Toz ve talaşa karşı uygun </a:t>
            </a:r>
            <a:r>
              <a:rPr lang="tr-TR" dirty="0" err="1" smtClean="0">
                <a:solidFill>
                  <a:schemeClr val="bg1"/>
                </a:solidFill>
              </a:rPr>
              <a:t>aspirasyon</a:t>
            </a:r>
            <a:r>
              <a:rPr lang="tr-TR" dirty="0" smtClean="0">
                <a:solidFill>
                  <a:schemeClr val="bg1"/>
                </a:solidFill>
              </a:rPr>
              <a:t> tertibatı olmalı,</a:t>
            </a:r>
          </a:p>
          <a:p>
            <a:pPr>
              <a:lnSpc>
                <a:spcPct val="80000"/>
              </a:lnSpc>
              <a:spcBef>
                <a:spcPct val="30000"/>
              </a:spcBef>
            </a:pPr>
            <a:r>
              <a:rPr lang="tr-TR" dirty="0" smtClean="0">
                <a:solidFill>
                  <a:schemeClr val="bg1"/>
                </a:solidFill>
              </a:rPr>
              <a:t>Planya tezgahlarında bıçağın takıldığı kanal 13mm. den, planya ile bıçak merdanesi arasındaki boşluk 3mm. den fazla olmamalıdır.</a:t>
            </a:r>
          </a:p>
          <a:p>
            <a:pPr>
              <a:lnSpc>
                <a:spcPct val="80000"/>
              </a:lnSpc>
              <a:spcBef>
                <a:spcPct val="30000"/>
              </a:spcBef>
            </a:pPr>
            <a:r>
              <a:rPr lang="tr-TR" dirty="0" smtClean="0">
                <a:solidFill>
                  <a:schemeClr val="bg1"/>
                </a:solidFill>
              </a:rPr>
              <a:t>Bıçak merdanesinin üzerine enine ve yüksekliğine ayarlanabilen koruyucular konmalı,</a:t>
            </a:r>
          </a:p>
          <a:p>
            <a:pPr>
              <a:lnSpc>
                <a:spcPct val="80000"/>
              </a:lnSpc>
              <a:spcBef>
                <a:spcPct val="30000"/>
              </a:spcBef>
            </a:pPr>
            <a:r>
              <a:rPr lang="tr-TR" dirty="0" smtClean="0">
                <a:solidFill>
                  <a:schemeClr val="bg1"/>
                </a:solidFill>
              </a:rPr>
              <a:t>Madeni koruyucuların bıçağa yakın yüzleri ahşap ile kaplanmalı,</a:t>
            </a:r>
          </a:p>
          <a:p>
            <a:pPr>
              <a:lnSpc>
                <a:spcPct val="80000"/>
              </a:lnSpc>
              <a:spcBef>
                <a:spcPct val="30000"/>
              </a:spcBef>
            </a:pPr>
            <a:r>
              <a:rPr lang="tr-TR" dirty="0" smtClean="0">
                <a:solidFill>
                  <a:schemeClr val="bg1"/>
                </a:solidFill>
              </a:rPr>
              <a:t>Katrakların (biçme makinesi) kumanda ve stop tertibatı operatörün bulunduğu platformda olmalı, platformun 120 cm yüksekliğinde korkuluğu olmalı,</a:t>
            </a:r>
          </a:p>
          <a:p>
            <a:pPr>
              <a:lnSpc>
                <a:spcPct val="80000"/>
              </a:lnSpc>
              <a:spcBef>
                <a:spcPct val="30000"/>
              </a:spcBef>
            </a:pPr>
            <a:r>
              <a:rPr lang="tr-TR" dirty="0" smtClean="0">
                <a:solidFill>
                  <a:schemeClr val="bg1"/>
                </a:solidFill>
              </a:rPr>
              <a:t>İşlenen malzemeler çalışma ortamından uzaklaştırılmalıdır.</a:t>
            </a:r>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sldNum" sz="quarter" idx="10"/>
          </p:nvPr>
        </p:nvSpPr>
        <p:spPr>
          <a:noFill/>
        </p:spPr>
        <p:txBody>
          <a:bodyPr/>
          <a:lstStyle/>
          <a:p>
            <a:fld id="{83F885E9-DCAC-409C-BF4D-B317175590CF}" type="slidenum">
              <a:rPr lang="en-GB" smtClean="0"/>
              <a:pPr/>
              <a:t>3</a:t>
            </a:fld>
            <a:endParaRPr lang="en-GB" smtClean="0"/>
          </a:p>
        </p:txBody>
      </p:sp>
      <p:sp>
        <p:nvSpPr>
          <p:cNvPr id="7171" name="Rectangle 9"/>
          <p:cNvSpPr>
            <a:spLocks noChangeArrowheads="1"/>
          </p:cNvSpPr>
          <p:nvPr/>
        </p:nvSpPr>
        <p:spPr bwMode="auto">
          <a:xfrm>
            <a:off x="0" y="165100"/>
            <a:ext cx="8378825" cy="4106863"/>
          </a:xfrm>
          <a:prstGeom prst="rect">
            <a:avLst/>
          </a:prstGeom>
          <a:noFill/>
          <a:ln w="9525">
            <a:noFill/>
            <a:miter lim="800000"/>
            <a:headEnd/>
            <a:tailEnd/>
          </a:ln>
        </p:spPr>
        <p:txBody>
          <a:bodyPr/>
          <a:lstStyle/>
          <a:p>
            <a:pPr marL="358775" indent="-358775" eaLnBrk="0" hangingPunct="0">
              <a:spcBef>
                <a:spcPts val="1200"/>
              </a:spcBef>
              <a:buClr>
                <a:srgbClr val="FF7200"/>
              </a:buClr>
              <a:buSzPct val="75000"/>
              <a:buFont typeface="Wingdings" pitchFamily="2" charset="2"/>
              <a:buNone/>
            </a:pPr>
            <a:r>
              <a:rPr lang="tr-TR" sz="2800" dirty="0">
                <a:solidFill>
                  <a:schemeClr val="bg1"/>
                </a:solidFill>
              </a:rPr>
              <a:t>    </a:t>
            </a:r>
            <a:r>
              <a:rPr lang="tr-TR" sz="2800" b="1" dirty="0">
                <a:solidFill>
                  <a:srgbClr val="FF0000"/>
                </a:solidFill>
              </a:rPr>
              <a:t>Öğrenim Hedeflerimiz</a:t>
            </a:r>
          </a:p>
          <a:p>
            <a:pPr marL="358775" indent="-358775" eaLnBrk="0" hangingPunct="0">
              <a:spcBef>
                <a:spcPts val="1200"/>
              </a:spcBef>
              <a:buClr>
                <a:srgbClr val="FF7200"/>
              </a:buClr>
              <a:buSzPct val="75000"/>
              <a:buFont typeface="Wingdings" pitchFamily="2" charset="2"/>
              <a:buNone/>
            </a:pPr>
            <a:r>
              <a:rPr lang="tr-TR" sz="2800" b="1" dirty="0">
                <a:solidFill>
                  <a:srgbClr val="FF0000"/>
                </a:solidFill>
              </a:rPr>
              <a:t>	</a:t>
            </a:r>
            <a:r>
              <a:rPr lang="tr-TR" sz="2800" dirty="0">
                <a:solidFill>
                  <a:schemeClr val="bg1"/>
                </a:solidFill>
              </a:rPr>
              <a:t>Bu dersin sonunda katılımcılar; </a:t>
            </a:r>
          </a:p>
          <a:p>
            <a:pPr marL="358775" indent="-358775" eaLnBrk="0" hangingPunct="0">
              <a:spcBef>
                <a:spcPts val="1200"/>
              </a:spcBef>
              <a:buClr>
                <a:srgbClr val="FF7200"/>
              </a:buClr>
              <a:buSzPct val="75000"/>
              <a:buFont typeface="Wingdings" pitchFamily="2" charset="2"/>
              <a:buBlip>
                <a:blip r:embed="rId2"/>
              </a:buBlip>
            </a:pPr>
            <a:r>
              <a:rPr lang="tr-TR" sz="2800" dirty="0">
                <a:solidFill>
                  <a:schemeClr val="bg1"/>
                </a:solidFill>
              </a:rPr>
              <a:t>İş ekipmanlarında bulunması gerekli olan güvenlik şartlarını belirler,</a:t>
            </a:r>
          </a:p>
          <a:p>
            <a:pPr marL="358775" indent="-358775" eaLnBrk="0" hangingPunct="0">
              <a:spcBef>
                <a:spcPts val="1200"/>
              </a:spcBef>
              <a:buClr>
                <a:srgbClr val="FF7200"/>
              </a:buClr>
              <a:buSzPct val="75000"/>
              <a:buFont typeface="Wingdings" pitchFamily="2" charset="2"/>
              <a:buBlip>
                <a:blip r:embed="rId2"/>
              </a:buBlip>
            </a:pPr>
            <a:r>
              <a:rPr lang="tr-TR" sz="2800" dirty="0">
                <a:solidFill>
                  <a:schemeClr val="bg1"/>
                </a:solidFill>
              </a:rPr>
              <a:t>İmalatçıların iş </a:t>
            </a:r>
            <a:r>
              <a:rPr lang="tr-TR" sz="2800" dirty="0" smtClean="0">
                <a:solidFill>
                  <a:schemeClr val="bg1"/>
                </a:solidFill>
              </a:rPr>
              <a:t>ekipmanları </a:t>
            </a:r>
            <a:r>
              <a:rPr lang="tr-TR" sz="2800" dirty="0">
                <a:solidFill>
                  <a:schemeClr val="bg1"/>
                </a:solidFill>
              </a:rPr>
              <a:t>konusunda </a:t>
            </a:r>
            <a:r>
              <a:rPr lang="tr-TR" sz="2800">
                <a:solidFill>
                  <a:schemeClr val="bg1"/>
                </a:solidFill>
              </a:rPr>
              <a:t>sorumluluklarını </a:t>
            </a:r>
            <a:r>
              <a:rPr lang="tr-TR" sz="2800" smtClean="0">
                <a:solidFill>
                  <a:schemeClr val="bg1"/>
                </a:solidFill>
              </a:rPr>
              <a:t>sıralar,</a:t>
            </a:r>
            <a:endParaRPr lang="tr-TR" sz="2800" dirty="0">
              <a:solidFill>
                <a:schemeClr val="bg1"/>
              </a:solidFill>
            </a:endParaRPr>
          </a:p>
          <a:p>
            <a:pPr marL="358775" indent="-358775" eaLnBrk="0" hangingPunct="0">
              <a:spcBef>
                <a:spcPts val="1200"/>
              </a:spcBef>
              <a:buClr>
                <a:srgbClr val="FF7200"/>
              </a:buClr>
              <a:buSzPct val="75000"/>
              <a:buFont typeface="Wingdings" pitchFamily="2" charset="2"/>
              <a:buBlip>
                <a:blip r:embed="rId2"/>
              </a:buBlip>
            </a:pPr>
            <a:r>
              <a:rPr lang="tr-TR" sz="2800" dirty="0">
                <a:solidFill>
                  <a:schemeClr val="bg1"/>
                </a:solidFill>
              </a:rPr>
              <a:t>Makinelerin güvenli kullanımına yönelik işaret ve talimatlarını tanımlar,</a:t>
            </a:r>
          </a:p>
        </p:txBody>
      </p:sp>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ŞERİT TESTERE</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1852" y="1145059"/>
            <a:ext cx="5422172" cy="4858396"/>
          </a:xfrm>
        </p:spPr>
      </p:pic>
      <p:sp>
        <p:nvSpPr>
          <p:cNvPr id="4" name="Slayt Numarası Yer Tutucusu 3"/>
          <p:cNvSpPr>
            <a:spLocks noGrp="1"/>
          </p:cNvSpPr>
          <p:nvPr>
            <p:ph type="sldNum" sz="quarter" idx="10"/>
          </p:nvPr>
        </p:nvSpPr>
        <p:spPr/>
        <p:txBody>
          <a:bodyPr/>
          <a:lstStyle/>
          <a:p>
            <a:pPr>
              <a:defRPr/>
            </a:pPr>
            <a:fld id="{9298C056-8078-4842-97A3-F5F07F16CF19}" type="slidenum">
              <a:rPr lang="en-GB" smtClean="0"/>
              <a:pPr>
                <a:defRPr/>
              </a:pPr>
              <a:t>30</a:t>
            </a:fld>
            <a:endParaRPr lang="en-GB" dirty="0"/>
          </a:p>
        </p:txBody>
      </p:sp>
    </p:spTree>
    <p:extLst>
      <p:ext uri="{BB962C8B-B14F-4D97-AF65-F5344CB8AC3E}">
        <p14:creationId xmlns:p14="http://schemas.microsoft.com/office/powerpoint/2010/main" val="754728612"/>
      </p:ext>
    </p:extLst>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sldNum" sz="quarter" idx="10"/>
          </p:nvPr>
        </p:nvSpPr>
        <p:spPr>
          <a:noFill/>
        </p:spPr>
        <p:txBody>
          <a:bodyPr/>
          <a:lstStyle/>
          <a:p>
            <a:fld id="{F00B23F2-91E8-4BC7-82BE-C3203E95DFC4}" type="slidenum">
              <a:rPr lang="en-GB" smtClean="0"/>
              <a:pPr/>
              <a:t>31</a:t>
            </a:fld>
            <a:endParaRPr lang="en-GB" smtClean="0"/>
          </a:p>
        </p:txBody>
      </p:sp>
      <p:sp>
        <p:nvSpPr>
          <p:cNvPr id="25603"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4. İşletme Talimatları</a:t>
            </a:r>
          </a:p>
        </p:txBody>
      </p:sp>
      <p:sp>
        <p:nvSpPr>
          <p:cNvPr id="25604" name="Rectangle 3"/>
          <p:cNvSpPr>
            <a:spLocks noGrp="1" noChangeArrowheads="1"/>
          </p:cNvSpPr>
          <p:nvPr>
            <p:ph type="body" idx="1"/>
          </p:nvPr>
        </p:nvSpPr>
        <p:spPr>
          <a:xfrm>
            <a:off x="77788" y="762000"/>
            <a:ext cx="8597900" cy="5376863"/>
          </a:xfrm>
          <a:noFill/>
        </p:spPr>
        <p:txBody>
          <a:bodyPr/>
          <a:lstStyle/>
          <a:p>
            <a:pPr>
              <a:buFont typeface="Wingdings" pitchFamily="2" charset="2"/>
              <a:buNone/>
            </a:pPr>
            <a:r>
              <a:rPr lang="tr-TR" b="1" smtClean="0">
                <a:solidFill>
                  <a:srgbClr val="FF0000"/>
                </a:solidFill>
              </a:rPr>
              <a:t>	</a:t>
            </a:r>
            <a:r>
              <a:rPr lang="tr-TR" b="1" u="sng" smtClean="0">
                <a:solidFill>
                  <a:srgbClr val="FF0000"/>
                </a:solidFill>
              </a:rPr>
              <a:t>4.10. Şerit Testere Tezgahlarında Güvenlik</a:t>
            </a:r>
          </a:p>
          <a:p>
            <a:r>
              <a:rPr lang="tr-TR" smtClean="0">
                <a:solidFill>
                  <a:schemeClr val="bg1"/>
                </a:solidFill>
              </a:rPr>
              <a:t>Alt ve üst kasnak arasındaki kısımlar menteşeli kapaklarla kapatılmalı,</a:t>
            </a:r>
          </a:p>
          <a:p>
            <a:r>
              <a:rPr lang="tr-TR" smtClean="0">
                <a:solidFill>
                  <a:schemeClr val="bg1"/>
                </a:solidFill>
              </a:rPr>
              <a:t>Şerit testere sürekli gergin tutulmalı, bağlantıları en az ayda bir kere kontrol edilmeli, çatlak testereler kullanılmamalı,</a:t>
            </a:r>
          </a:p>
          <a:p>
            <a:r>
              <a:rPr lang="tr-TR" smtClean="0">
                <a:solidFill>
                  <a:schemeClr val="bg1"/>
                </a:solidFill>
              </a:rPr>
              <a:t>Arıza durumunda tezgah durdurularak müdahale edilmeli.</a:t>
            </a:r>
          </a:p>
        </p:txBody>
      </p:sp>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DAİRE TESTERE</a:t>
            </a:r>
            <a:endParaRPr lang="tr-TR" dirty="0"/>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9600" y="728663"/>
            <a:ext cx="5319714" cy="5319712"/>
          </a:xfrm>
        </p:spPr>
      </p:pic>
      <p:sp>
        <p:nvSpPr>
          <p:cNvPr id="4" name="Slayt Numarası Yer Tutucusu 3"/>
          <p:cNvSpPr>
            <a:spLocks noGrp="1"/>
          </p:cNvSpPr>
          <p:nvPr>
            <p:ph type="sldNum" sz="quarter" idx="10"/>
          </p:nvPr>
        </p:nvSpPr>
        <p:spPr/>
        <p:txBody>
          <a:bodyPr/>
          <a:lstStyle/>
          <a:p>
            <a:pPr>
              <a:defRPr/>
            </a:pPr>
            <a:fld id="{9298C056-8078-4842-97A3-F5F07F16CF19}" type="slidenum">
              <a:rPr lang="en-GB" smtClean="0"/>
              <a:pPr>
                <a:defRPr/>
              </a:pPr>
              <a:t>32</a:t>
            </a:fld>
            <a:endParaRPr lang="en-GB" dirty="0"/>
          </a:p>
        </p:txBody>
      </p:sp>
    </p:spTree>
    <p:extLst>
      <p:ext uri="{BB962C8B-B14F-4D97-AF65-F5344CB8AC3E}">
        <p14:creationId xmlns:p14="http://schemas.microsoft.com/office/powerpoint/2010/main" val="3377045913"/>
      </p:ext>
    </p:extLst>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sldNum" sz="quarter" idx="10"/>
          </p:nvPr>
        </p:nvSpPr>
        <p:spPr>
          <a:noFill/>
        </p:spPr>
        <p:txBody>
          <a:bodyPr/>
          <a:lstStyle/>
          <a:p>
            <a:fld id="{5ACDD6B9-69EB-47B2-9771-CA1A346A9562}" type="slidenum">
              <a:rPr lang="en-GB" smtClean="0"/>
              <a:pPr/>
              <a:t>33</a:t>
            </a:fld>
            <a:endParaRPr lang="en-GB" smtClean="0"/>
          </a:p>
        </p:txBody>
      </p:sp>
      <p:sp>
        <p:nvSpPr>
          <p:cNvPr id="26627"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4. İşletme Talimatları</a:t>
            </a:r>
          </a:p>
        </p:txBody>
      </p:sp>
      <p:sp>
        <p:nvSpPr>
          <p:cNvPr id="26628" name="Rectangle 3"/>
          <p:cNvSpPr>
            <a:spLocks noGrp="1" noChangeArrowheads="1"/>
          </p:cNvSpPr>
          <p:nvPr>
            <p:ph type="body" idx="1"/>
          </p:nvPr>
        </p:nvSpPr>
        <p:spPr>
          <a:xfrm>
            <a:off x="77788" y="762000"/>
            <a:ext cx="8650287" cy="5376863"/>
          </a:xfrm>
          <a:noFill/>
        </p:spPr>
        <p:txBody>
          <a:bodyPr/>
          <a:lstStyle/>
          <a:p>
            <a:pPr>
              <a:buFont typeface="Wingdings" pitchFamily="2" charset="2"/>
              <a:buNone/>
            </a:pPr>
            <a:r>
              <a:rPr lang="tr-TR" b="1" smtClean="0">
                <a:solidFill>
                  <a:srgbClr val="FF0000"/>
                </a:solidFill>
              </a:rPr>
              <a:t>	</a:t>
            </a:r>
            <a:r>
              <a:rPr lang="tr-TR" b="1" u="sng" smtClean="0">
                <a:solidFill>
                  <a:srgbClr val="FF0000"/>
                </a:solidFill>
              </a:rPr>
              <a:t>4.11. Daire Testere Tezgahlarında Güvenlik</a:t>
            </a:r>
          </a:p>
          <a:p>
            <a:r>
              <a:rPr lang="tr-TR" smtClean="0">
                <a:solidFill>
                  <a:schemeClr val="bg1"/>
                </a:solidFill>
              </a:rPr>
              <a:t>Çalışma tablasının yerden yüksekliği 85-90 cm. olmalı,</a:t>
            </a:r>
          </a:p>
          <a:p>
            <a:r>
              <a:rPr lang="tr-TR" smtClean="0">
                <a:solidFill>
                  <a:schemeClr val="bg1"/>
                </a:solidFill>
              </a:rPr>
              <a:t>Daire testerenin üstü ve etrafı mafsallı ve kesilecek parçanın dokunması ile açılabilen bir koruyucu ile kapatılmalı, testerenin tabla altındaki kısmı da korunmalı,</a:t>
            </a:r>
          </a:p>
          <a:p>
            <a:r>
              <a:rPr lang="tr-TR" smtClean="0">
                <a:solidFill>
                  <a:schemeClr val="bg1"/>
                </a:solidFill>
              </a:rPr>
              <a:t>Malzemenin sıkışmasını önlemek için ayırıcı bıçak bulunmalı,</a:t>
            </a:r>
          </a:p>
          <a:p>
            <a:r>
              <a:rPr lang="tr-TR" smtClean="0">
                <a:solidFill>
                  <a:schemeClr val="bg1"/>
                </a:solidFill>
              </a:rPr>
              <a:t>Kısa parçalarda veya malzemenin son kısımları işlenirken kayar takozlar kullanılmalı.</a:t>
            </a:r>
          </a:p>
          <a:p>
            <a:r>
              <a:rPr lang="tr-TR" smtClean="0">
                <a:solidFill>
                  <a:schemeClr val="bg1"/>
                </a:solidFill>
              </a:rPr>
              <a:t>Yay sistemleri sık sık kontrol edilmelidir.</a:t>
            </a:r>
          </a:p>
        </p:txBody>
      </p:sp>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sldNum" sz="quarter" idx="10"/>
          </p:nvPr>
        </p:nvSpPr>
        <p:spPr>
          <a:noFill/>
        </p:spPr>
        <p:txBody>
          <a:bodyPr/>
          <a:lstStyle/>
          <a:p>
            <a:fld id="{87010109-A327-48CE-96F7-79BE468F274C}" type="slidenum">
              <a:rPr lang="en-GB" smtClean="0"/>
              <a:pPr/>
              <a:t>34</a:t>
            </a:fld>
            <a:endParaRPr lang="en-GB" smtClean="0"/>
          </a:p>
        </p:txBody>
      </p:sp>
      <p:sp>
        <p:nvSpPr>
          <p:cNvPr id="27651" name="Rectangle 3"/>
          <p:cNvSpPr>
            <a:spLocks noGrp="1" noChangeArrowheads="1"/>
          </p:cNvSpPr>
          <p:nvPr>
            <p:ph type="body" idx="1"/>
          </p:nvPr>
        </p:nvSpPr>
        <p:spPr>
          <a:xfrm>
            <a:off x="0" y="784225"/>
            <a:ext cx="8605838" cy="5376863"/>
          </a:xfrm>
          <a:noFill/>
        </p:spPr>
        <p:txBody>
          <a:bodyPr/>
          <a:lstStyle/>
          <a:p>
            <a:r>
              <a:rPr lang="tr-TR" smtClean="0">
                <a:solidFill>
                  <a:schemeClr val="bg1"/>
                </a:solidFill>
              </a:rPr>
              <a:t>İş ekipmanında bulunan ve güvenliği etkileyen kumanda cihazları açıkça görülebilir ve tanınabilir özellikte olacak ve gerektiğinde uygun şekilde işaretlenecektir.</a:t>
            </a:r>
          </a:p>
          <a:p>
            <a:r>
              <a:rPr lang="tr-TR" smtClean="0">
                <a:solidFill>
                  <a:schemeClr val="bg1"/>
                </a:solidFill>
              </a:rPr>
              <a:t>Kumanda cihazları zorunlu haller dışında, tehlikeli bölgenin dışına yerleştirilecek ve bunların kullanımı ek bir tehlike oluşturmayacaktır. Kumanda cihazları, istem dışı hareketlerde tehlikeye neden olmayacaktır.</a:t>
            </a:r>
          </a:p>
          <a:p>
            <a:r>
              <a:rPr lang="tr-TR" smtClean="0">
                <a:solidFill>
                  <a:schemeClr val="bg1"/>
                </a:solidFill>
              </a:rPr>
              <a:t>Operatör, ana kumanda yerinden tehlike bölgesinde herhangi bir kimsenin bulunmadığından emin olabilmelidir. Bu mümkün değilse makine çalışmaya başlamadan önce otomatik olarak devreye girecek sesli ve ışıklı ikaz sistemi bulunacaktır.</a:t>
            </a:r>
          </a:p>
        </p:txBody>
      </p:sp>
      <p:sp>
        <p:nvSpPr>
          <p:cNvPr id="27653" name="Rectangle 2"/>
          <p:cNvSpPr>
            <a:spLocks noGrp="1" noChangeArrowheads="1"/>
          </p:cNvSpPr>
          <p:nvPr>
            <p:ph type="title"/>
          </p:nvPr>
        </p:nvSpPr>
        <p:spPr>
          <a:xfrm>
            <a:off x="17463" y="60325"/>
            <a:ext cx="8045450" cy="704850"/>
          </a:xfrm>
          <a:noFill/>
        </p:spPr>
        <p:txBody>
          <a:bodyPr/>
          <a:lstStyle/>
          <a:p>
            <a:pPr>
              <a:lnSpc>
                <a:spcPct val="80000"/>
              </a:lnSpc>
            </a:pPr>
            <a:r>
              <a:rPr lang="tr-TR" smtClean="0">
                <a:solidFill>
                  <a:srgbClr val="FF0000"/>
                </a:solidFill>
              </a:rPr>
              <a:t>5. İş Ekipmanlarında Bulunacak </a:t>
            </a:r>
            <a:br>
              <a:rPr lang="tr-TR" smtClean="0">
                <a:solidFill>
                  <a:srgbClr val="FF0000"/>
                </a:solidFill>
              </a:rPr>
            </a:br>
            <a:r>
              <a:rPr lang="tr-TR" smtClean="0">
                <a:solidFill>
                  <a:srgbClr val="FF0000"/>
                </a:solidFill>
              </a:rPr>
              <a:t>    Asgari Gerekler</a:t>
            </a:r>
          </a:p>
        </p:txBody>
      </p:sp>
    </p:spTree>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ldNum" sz="quarter" idx="10"/>
          </p:nvPr>
        </p:nvSpPr>
        <p:spPr>
          <a:noFill/>
        </p:spPr>
        <p:txBody>
          <a:bodyPr/>
          <a:lstStyle/>
          <a:p>
            <a:fld id="{4C4B4B50-FA3F-4EB9-8867-59BFE5826933}" type="slidenum">
              <a:rPr lang="en-GB" smtClean="0"/>
              <a:pPr/>
              <a:t>35</a:t>
            </a:fld>
            <a:endParaRPr lang="en-GB" smtClean="0"/>
          </a:p>
        </p:txBody>
      </p:sp>
      <p:sp>
        <p:nvSpPr>
          <p:cNvPr id="28675" name="Rectangle 3"/>
          <p:cNvSpPr>
            <a:spLocks noGrp="1" noChangeArrowheads="1"/>
          </p:cNvSpPr>
          <p:nvPr>
            <p:ph type="body" idx="1"/>
          </p:nvPr>
        </p:nvSpPr>
        <p:spPr>
          <a:xfrm>
            <a:off x="0" y="784225"/>
            <a:ext cx="8759825" cy="5376863"/>
          </a:xfrm>
          <a:noFill/>
        </p:spPr>
        <p:txBody>
          <a:bodyPr/>
          <a:lstStyle/>
          <a:p>
            <a:r>
              <a:rPr lang="tr-TR" smtClean="0">
                <a:solidFill>
                  <a:schemeClr val="bg1"/>
                </a:solidFill>
              </a:rPr>
              <a:t>İş ekipmanının çalıştırılması veya durdurulması sırasında doğabilecek tehlikelere maruz kalan işçilerin bu tehlikelerden korunabilmeleri için yeterli zaman ve imkanı olmalıdır.</a:t>
            </a:r>
          </a:p>
          <a:p>
            <a:r>
              <a:rPr lang="tr-TR" smtClean="0">
                <a:solidFill>
                  <a:schemeClr val="bg1"/>
                </a:solidFill>
              </a:rPr>
              <a:t>Kumanda sistemleri güvenli olmalıdır. </a:t>
            </a:r>
          </a:p>
          <a:p>
            <a:r>
              <a:rPr lang="tr-TR" smtClean="0">
                <a:solidFill>
                  <a:schemeClr val="bg1"/>
                </a:solidFill>
              </a:rPr>
              <a:t>Bunlarda meydana gelebilecek herhangi bir hasar veya kırılması tehlikeli bir duruma neden olmamalıdır. </a:t>
            </a:r>
          </a:p>
          <a:p>
            <a:r>
              <a:rPr lang="tr-TR" smtClean="0">
                <a:solidFill>
                  <a:schemeClr val="bg1"/>
                </a:solidFill>
              </a:rPr>
              <a:t>Kontrol sistemleri güvenli olacak ve planlanan kullanım şartlarında olabilecek arıza, bozulma veya herhangi bir zorlanma göz önüne alınarak uygun nitelikte seçilecektir.</a:t>
            </a:r>
          </a:p>
        </p:txBody>
      </p:sp>
      <p:sp>
        <p:nvSpPr>
          <p:cNvPr id="28677" name="Rectangle 2"/>
          <p:cNvSpPr>
            <a:spLocks noGrp="1" noChangeArrowheads="1"/>
          </p:cNvSpPr>
          <p:nvPr>
            <p:ph type="title"/>
          </p:nvPr>
        </p:nvSpPr>
        <p:spPr>
          <a:xfrm>
            <a:off x="17463" y="60325"/>
            <a:ext cx="8045450" cy="704850"/>
          </a:xfrm>
          <a:noFill/>
        </p:spPr>
        <p:txBody>
          <a:bodyPr/>
          <a:lstStyle/>
          <a:p>
            <a:pPr>
              <a:lnSpc>
                <a:spcPct val="80000"/>
              </a:lnSpc>
            </a:pPr>
            <a:r>
              <a:rPr lang="tr-TR" smtClean="0">
                <a:solidFill>
                  <a:srgbClr val="FF0000"/>
                </a:solidFill>
              </a:rPr>
              <a:t>5. İş Ekipmanlarında Bulunacak </a:t>
            </a:r>
            <a:br>
              <a:rPr lang="tr-TR" smtClean="0">
                <a:solidFill>
                  <a:srgbClr val="FF0000"/>
                </a:solidFill>
              </a:rPr>
            </a:br>
            <a:r>
              <a:rPr lang="tr-TR" smtClean="0">
                <a:solidFill>
                  <a:srgbClr val="FF0000"/>
                </a:solidFill>
              </a:rPr>
              <a:t>    Asgari Gerekler</a:t>
            </a:r>
          </a:p>
        </p:txBody>
      </p:sp>
    </p:spTree>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sldNum" sz="quarter" idx="10"/>
          </p:nvPr>
        </p:nvSpPr>
        <p:spPr>
          <a:noFill/>
        </p:spPr>
        <p:txBody>
          <a:bodyPr/>
          <a:lstStyle/>
          <a:p>
            <a:fld id="{2D3AEF15-0593-4519-9681-9970A3D5C3B8}" type="slidenum">
              <a:rPr lang="en-GB" smtClean="0"/>
              <a:pPr/>
              <a:t>36</a:t>
            </a:fld>
            <a:endParaRPr lang="en-GB" smtClean="0"/>
          </a:p>
        </p:txBody>
      </p:sp>
      <p:sp>
        <p:nvSpPr>
          <p:cNvPr id="29699" name="Rectangle 3"/>
          <p:cNvSpPr>
            <a:spLocks noGrp="1" noChangeArrowheads="1"/>
          </p:cNvSpPr>
          <p:nvPr>
            <p:ph type="body" idx="1"/>
          </p:nvPr>
        </p:nvSpPr>
        <p:spPr>
          <a:xfrm>
            <a:off x="0" y="784225"/>
            <a:ext cx="8539163" cy="5376863"/>
          </a:xfrm>
          <a:noFill/>
        </p:spPr>
        <p:txBody>
          <a:bodyPr/>
          <a:lstStyle/>
          <a:p>
            <a:r>
              <a:rPr lang="tr-TR" dirty="0" smtClean="0">
                <a:solidFill>
                  <a:schemeClr val="bg1"/>
                </a:solidFill>
              </a:rPr>
              <a:t>İş ekipmanlarının çalıştırılması, bu amaç için yapılmış kumandaların ancak bilerek ve isteyerek kullanılması ile sağlanacaktır.</a:t>
            </a:r>
          </a:p>
          <a:p>
            <a:r>
              <a:rPr lang="tr-TR" dirty="0" smtClean="0">
                <a:solidFill>
                  <a:schemeClr val="bg1"/>
                </a:solidFill>
              </a:rPr>
              <a:t>Bu kural, işçiler için tehlike oluşturmadığı sürece;</a:t>
            </a:r>
          </a:p>
          <a:p>
            <a:r>
              <a:rPr lang="tr-TR" dirty="0" smtClean="0">
                <a:solidFill>
                  <a:schemeClr val="bg1"/>
                </a:solidFill>
              </a:rPr>
              <a:t>Her hangi bir sebeple ekipmanın durmasından sonra tekrar çalıştırılmasında, hız, basınç gibi çalışma şartlarında önemli değişiklikler yapılırken </a:t>
            </a:r>
            <a:r>
              <a:rPr lang="tr-TR" dirty="0" err="1" smtClean="0">
                <a:solidFill>
                  <a:schemeClr val="bg1"/>
                </a:solidFill>
              </a:rPr>
              <a:t>de,uygulanacaktır</a:t>
            </a:r>
            <a:r>
              <a:rPr lang="tr-TR" dirty="0" smtClean="0">
                <a:solidFill>
                  <a:schemeClr val="bg1"/>
                </a:solidFill>
              </a:rPr>
              <a:t>.</a:t>
            </a:r>
          </a:p>
          <a:p>
            <a:r>
              <a:rPr lang="tr-TR" smtClean="0">
                <a:solidFill>
                  <a:schemeClr val="bg1"/>
                </a:solidFill>
              </a:rPr>
              <a:t>Bu kural otomatik çalışan iş ekipmanının normal çalışma programının devamı süresindeki tekrar harekete geçme veya çalışma şartlarındaki değişiklikler için uygulanmaz.</a:t>
            </a:r>
          </a:p>
        </p:txBody>
      </p:sp>
      <p:sp>
        <p:nvSpPr>
          <p:cNvPr id="29701" name="Rectangle 2"/>
          <p:cNvSpPr>
            <a:spLocks noGrp="1" noChangeArrowheads="1"/>
          </p:cNvSpPr>
          <p:nvPr>
            <p:ph type="title"/>
          </p:nvPr>
        </p:nvSpPr>
        <p:spPr>
          <a:xfrm>
            <a:off x="17463" y="60325"/>
            <a:ext cx="8045450" cy="704850"/>
          </a:xfrm>
          <a:noFill/>
        </p:spPr>
        <p:txBody>
          <a:bodyPr/>
          <a:lstStyle/>
          <a:p>
            <a:pPr>
              <a:lnSpc>
                <a:spcPct val="80000"/>
              </a:lnSpc>
            </a:pPr>
            <a:r>
              <a:rPr lang="tr-TR" smtClean="0">
                <a:solidFill>
                  <a:srgbClr val="FF0000"/>
                </a:solidFill>
              </a:rPr>
              <a:t>5. İş Ekipmanlarında Bulunacak </a:t>
            </a:r>
            <a:br>
              <a:rPr lang="tr-TR" smtClean="0">
                <a:solidFill>
                  <a:srgbClr val="FF0000"/>
                </a:solidFill>
              </a:rPr>
            </a:br>
            <a:r>
              <a:rPr lang="tr-TR" smtClean="0">
                <a:solidFill>
                  <a:srgbClr val="FF0000"/>
                </a:solidFill>
              </a:rPr>
              <a:t>    Asgari Gerekler</a:t>
            </a:r>
          </a:p>
        </p:txBody>
      </p:sp>
    </p:spTree>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sldNum" sz="quarter" idx="10"/>
          </p:nvPr>
        </p:nvSpPr>
        <p:spPr>
          <a:noFill/>
        </p:spPr>
        <p:txBody>
          <a:bodyPr/>
          <a:lstStyle/>
          <a:p>
            <a:fld id="{54AF3D2B-9856-4402-9ED6-BE91AD7DAC0E}" type="slidenum">
              <a:rPr lang="en-GB" smtClean="0"/>
              <a:pPr/>
              <a:t>37</a:t>
            </a:fld>
            <a:endParaRPr lang="en-GB" smtClean="0"/>
          </a:p>
        </p:txBody>
      </p:sp>
      <p:sp>
        <p:nvSpPr>
          <p:cNvPr id="30723" name="Rectangle 3"/>
          <p:cNvSpPr>
            <a:spLocks noGrp="1" noChangeArrowheads="1"/>
          </p:cNvSpPr>
          <p:nvPr>
            <p:ph type="body" idx="1"/>
          </p:nvPr>
        </p:nvSpPr>
        <p:spPr>
          <a:xfrm>
            <a:off x="0" y="784225"/>
            <a:ext cx="8759825" cy="5376863"/>
          </a:xfrm>
          <a:noFill/>
        </p:spPr>
        <p:txBody>
          <a:bodyPr/>
          <a:lstStyle/>
          <a:p>
            <a:r>
              <a:rPr lang="en-US" dirty="0" err="1" smtClean="0">
                <a:solidFill>
                  <a:schemeClr val="bg1"/>
                </a:solidFill>
              </a:rPr>
              <a:t>Bütün</a:t>
            </a:r>
            <a:r>
              <a:rPr lang="en-US" dirty="0" smtClean="0">
                <a:solidFill>
                  <a:schemeClr val="bg1"/>
                </a:solidFill>
              </a:rPr>
              <a:t> </a:t>
            </a:r>
            <a:r>
              <a:rPr lang="en-US" dirty="0" err="1" smtClean="0">
                <a:solidFill>
                  <a:schemeClr val="bg1"/>
                </a:solidFill>
              </a:rPr>
              <a:t>iş</a:t>
            </a:r>
            <a:r>
              <a:rPr lang="en-US" dirty="0" smtClean="0">
                <a:solidFill>
                  <a:schemeClr val="bg1"/>
                </a:solidFill>
              </a:rPr>
              <a:t> </a:t>
            </a:r>
            <a:r>
              <a:rPr lang="en-US" dirty="0" err="1" smtClean="0">
                <a:solidFill>
                  <a:schemeClr val="bg1"/>
                </a:solidFill>
              </a:rPr>
              <a:t>ekipmanlarında</a:t>
            </a:r>
            <a:r>
              <a:rPr lang="en-US" dirty="0" smtClean="0">
                <a:solidFill>
                  <a:schemeClr val="bg1"/>
                </a:solidFill>
              </a:rPr>
              <a:t>, </a:t>
            </a:r>
            <a:r>
              <a:rPr lang="en-US" dirty="0" err="1" smtClean="0">
                <a:solidFill>
                  <a:schemeClr val="bg1"/>
                </a:solidFill>
              </a:rPr>
              <a:t>ekipmanı</a:t>
            </a:r>
            <a:r>
              <a:rPr lang="en-US" dirty="0" smtClean="0">
                <a:solidFill>
                  <a:schemeClr val="bg1"/>
                </a:solidFill>
              </a:rPr>
              <a:t> </a:t>
            </a:r>
            <a:r>
              <a:rPr lang="en-US" dirty="0" err="1" smtClean="0">
                <a:solidFill>
                  <a:schemeClr val="bg1"/>
                </a:solidFill>
              </a:rPr>
              <a:t>tümüyle</a:t>
            </a:r>
            <a:r>
              <a:rPr lang="en-US" dirty="0" smtClean="0">
                <a:solidFill>
                  <a:schemeClr val="bg1"/>
                </a:solidFill>
              </a:rPr>
              <a:t> </a:t>
            </a:r>
            <a:r>
              <a:rPr lang="en-US" dirty="0" err="1" smtClean="0">
                <a:solidFill>
                  <a:schemeClr val="bg1"/>
                </a:solidFill>
              </a:rPr>
              <a:t>ve</a:t>
            </a:r>
            <a:r>
              <a:rPr lang="en-US" dirty="0" smtClean="0">
                <a:solidFill>
                  <a:schemeClr val="bg1"/>
                </a:solidFill>
              </a:rPr>
              <a:t> </a:t>
            </a:r>
            <a:r>
              <a:rPr lang="en-US" dirty="0" err="1" smtClean="0">
                <a:solidFill>
                  <a:schemeClr val="bg1"/>
                </a:solidFill>
              </a:rPr>
              <a:t>güvenli</a:t>
            </a:r>
            <a:r>
              <a:rPr lang="en-US" dirty="0" smtClean="0">
                <a:solidFill>
                  <a:schemeClr val="bg1"/>
                </a:solidFill>
              </a:rPr>
              <a:t> </a:t>
            </a:r>
            <a:r>
              <a:rPr lang="en-US" dirty="0" err="1" smtClean="0">
                <a:solidFill>
                  <a:schemeClr val="bg1"/>
                </a:solidFill>
              </a:rPr>
              <a:t>bir</a:t>
            </a:r>
            <a:r>
              <a:rPr lang="en-US" dirty="0" smtClean="0">
                <a:solidFill>
                  <a:schemeClr val="bg1"/>
                </a:solidFill>
              </a:rPr>
              <a:t> </a:t>
            </a:r>
            <a:r>
              <a:rPr lang="en-US" dirty="0" err="1" smtClean="0">
                <a:solidFill>
                  <a:schemeClr val="bg1"/>
                </a:solidFill>
              </a:rPr>
              <a:t>şekilde</a:t>
            </a:r>
            <a:r>
              <a:rPr lang="en-US" dirty="0" smtClean="0">
                <a:solidFill>
                  <a:schemeClr val="bg1"/>
                </a:solidFill>
              </a:rPr>
              <a:t> </a:t>
            </a:r>
            <a:r>
              <a:rPr lang="en-US" dirty="0" err="1" smtClean="0">
                <a:solidFill>
                  <a:schemeClr val="bg1"/>
                </a:solidFill>
              </a:rPr>
              <a:t>durdurabilecek</a:t>
            </a:r>
            <a:r>
              <a:rPr lang="en-US" dirty="0" smtClean="0">
                <a:solidFill>
                  <a:schemeClr val="bg1"/>
                </a:solidFill>
              </a:rPr>
              <a:t> </a:t>
            </a:r>
            <a:r>
              <a:rPr lang="en-US" dirty="0" err="1" smtClean="0">
                <a:solidFill>
                  <a:schemeClr val="bg1"/>
                </a:solidFill>
              </a:rPr>
              <a:t>bir</a:t>
            </a:r>
            <a:r>
              <a:rPr lang="en-US" dirty="0" smtClean="0">
                <a:solidFill>
                  <a:schemeClr val="bg1"/>
                </a:solidFill>
              </a:rPr>
              <a:t> </a:t>
            </a:r>
            <a:r>
              <a:rPr lang="en-US" dirty="0" err="1" smtClean="0">
                <a:solidFill>
                  <a:schemeClr val="bg1"/>
                </a:solidFill>
              </a:rPr>
              <a:t>sistem</a:t>
            </a:r>
            <a:r>
              <a:rPr lang="en-US" dirty="0" smtClean="0">
                <a:solidFill>
                  <a:schemeClr val="bg1"/>
                </a:solidFill>
              </a:rPr>
              <a:t> </a:t>
            </a:r>
            <a:r>
              <a:rPr lang="en-US" dirty="0" err="1" smtClean="0">
                <a:solidFill>
                  <a:schemeClr val="bg1"/>
                </a:solidFill>
              </a:rPr>
              <a:t>bulunacaktır</a:t>
            </a:r>
            <a:r>
              <a:rPr lang="en-US" dirty="0" smtClean="0">
                <a:solidFill>
                  <a:schemeClr val="bg1"/>
                </a:solidFill>
              </a:rPr>
              <a:t>. </a:t>
            </a:r>
            <a:endParaRPr lang="tr-TR" dirty="0" smtClean="0">
              <a:solidFill>
                <a:schemeClr val="bg1"/>
              </a:solidFill>
            </a:endParaRPr>
          </a:p>
          <a:p>
            <a:r>
              <a:rPr lang="en-US" dirty="0" smtClean="0">
                <a:solidFill>
                  <a:schemeClr val="bg1"/>
                </a:solidFill>
              </a:rPr>
              <a:t>Her </a:t>
            </a:r>
            <a:r>
              <a:rPr lang="en-US" dirty="0" err="1" smtClean="0">
                <a:solidFill>
                  <a:schemeClr val="bg1"/>
                </a:solidFill>
              </a:rPr>
              <a:t>bir</a:t>
            </a:r>
            <a:r>
              <a:rPr lang="en-US" dirty="0" smtClean="0">
                <a:solidFill>
                  <a:schemeClr val="bg1"/>
                </a:solidFill>
              </a:rPr>
              <a:t> </a:t>
            </a:r>
            <a:r>
              <a:rPr lang="en-US" dirty="0" err="1" smtClean="0">
                <a:solidFill>
                  <a:schemeClr val="bg1"/>
                </a:solidFill>
              </a:rPr>
              <a:t>çalışma</a:t>
            </a:r>
            <a:r>
              <a:rPr lang="en-US" dirty="0" smtClean="0">
                <a:solidFill>
                  <a:schemeClr val="bg1"/>
                </a:solidFill>
              </a:rPr>
              <a:t> </a:t>
            </a:r>
            <a:r>
              <a:rPr lang="en-US" dirty="0" err="1" smtClean="0">
                <a:solidFill>
                  <a:schemeClr val="bg1"/>
                </a:solidFill>
              </a:rPr>
              <a:t>yerinde</a:t>
            </a:r>
            <a:r>
              <a:rPr lang="en-US" dirty="0" smtClean="0">
                <a:solidFill>
                  <a:schemeClr val="bg1"/>
                </a:solidFill>
              </a:rPr>
              <a:t>, </a:t>
            </a:r>
            <a:r>
              <a:rPr lang="en-US" dirty="0" err="1" smtClean="0">
                <a:solidFill>
                  <a:schemeClr val="bg1"/>
                </a:solidFill>
              </a:rPr>
              <a:t>tehlikenin</a:t>
            </a:r>
            <a:r>
              <a:rPr lang="en-US" dirty="0" smtClean="0">
                <a:solidFill>
                  <a:schemeClr val="bg1"/>
                </a:solidFill>
              </a:rPr>
              <a:t> </a:t>
            </a:r>
            <a:r>
              <a:rPr lang="en-US" dirty="0" err="1" smtClean="0">
                <a:solidFill>
                  <a:schemeClr val="bg1"/>
                </a:solidFill>
              </a:rPr>
              <a:t>durumuna</a:t>
            </a:r>
            <a:r>
              <a:rPr lang="en-US" dirty="0" smtClean="0">
                <a:solidFill>
                  <a:schemeClr val="bg1"/>
                </a:solidFill>
              </a:rPr>
              <a:t> </a:t>
            </a:r>
            <a:r>
              <a:rPr lang="en-US" dirty="0" err="1" smtClean="0">
                <a:solidFill>
                  <a:schemeClr val="bg1"/>
                </a:solidFill>
              </a:rPr>
              <a:t>göre</a:t>
            </a:r>
            <a:r>
              <a:rPr lang="en-US" dirty="0" smtClean="0">
                <a:solidFill>
                  <a:schemeClr val="bg1"/>
                </a:solidFill>
              </a:rPr>
              <a:t>, </a:t>
            </a:r>
            <a:r>
              <a:rPr lang="en-US" dirty="0" err="1" smtClean="0">
                <a:solidFill>
                  <a:schemeClr val="bg1"/>
                </a:solidFill>
              </a:rPr>
              <a:t>iş</a:t>
            </a:r>
            <a:r>
              <a:rPr lang="en-US" dirty="0" smtClean="0">
                <a:solidFill>
                  <a:schemeClr val="bg1"/>
                </a:solidFill>
              </a:rPr>
              <a:t> </a:t>
            </a:r>
            <a:r>
              <a:rPr lang="en-US" dirty="0" err="1" smtClean="0">
                <a:solidFill>
                  <a:schemeClr val="bg1"/>
                </a:solidFill>
              </a:rPr>
              <a:t>ekipmanının</a:t>
            </a:r>
            <a:r>
              <a:rPr lang="en-US" dirty="0" smtClean="0">
                <a:solidFill>
                  <a:schemeClr val="bg1"/>
                </a:solidFill>
              </a:rPr>
              <a:t> </a:t>
            </a:r>
            <a:r>
              <a:rPr lang="en-US" dirty="0" err="1" smtClean="0">
                <a:solidFill>
                  <a:schemeClr val="bg1"/>
                </a:solidFill>
              </a:rPr>
              <a:t>tamamını</a:t>
            </a:r>
            <a:r>
              <a:rPr lang="en-US" dirty="0" smtClean="0">
                <a:solidFill>
                  <a:schemeClr val="bg1"/>
                </a:solidFill>
              </a:rPr>
              <a:t> </a:t>
            </a:r>
            <a:r>
              <a:rPr lang="en-US" dirty="0" err="1" smtClean="0">
                <a:solidFill>
                  <a:schemeClr val="bg1"/>
                </a:solidFill>
              </a:rPr>
              <a:t>veya</a:t>
            </a:r>
            <a:r>
              <a:rPr lang="en-US" dirty="0" smtClean="0">
                <a:solidFill>
                  <a:schemeClr val="bg1"/>
                </a:solidFill>
              </a:rPr>
              <a:t> </a:t>
            </a:r>
            <a:r>
              <a:rPr lang="en-US" dirty="0" err="1" smtClean="0">
                <a:solidFill>
                  <a:schemeClr val="bg1"/>
                </a:solidFill>
              </a:rPr>
              <a:t>bir</a:t>
            </a:r>
            <a:r>
              <a:rPr lang="en-US" dirty="0" smtClean="0">
                <a:solidFill>
                  <a:schemeClr val="bg1"/>
                </a:solidFill>
              </a:rPr>
              <a:t> </a:t>
            </a:r>
            <a:r>
              <a:rPr lang="en-US" dirty="0" err="1" smtClean="0">
                <a:solidFill>
                  <a:schemeClr val="bg1"/>
                </a:solidFill>
              </a:rPr>
              <a:t>kısmını</a:t>
            </a:r>
            <a:r>
              <a:rPr lang="en-US" dirty="0" smtClean="0">
                <a:solidFill>
                  <a:schemeClr val="bg1"/>
                </a:solidFill>
              </a:rPr>
              <a:t> </a:t>
            </a:r>
            <a:r>
              <a:rPr lang="en-US" dirty="0" err="1" smtClean="0">
                <a:solidFill>
                  <a:schemeClr val="bg1"/>
                </a:solidFill>
              </a:rPr>
              <a:t>durdurabilecek</a:t>
            </a:r>
            <a:r>
              <a:rPr lang="en-US" dirty="0" smtClean="0">
                <a:solidFill>
                  <a:schemeClr val="bg1"/>
                </a:solidFill>
              </a:rPr>
              <a:t> </a:t>
            </a:r>
            <a:r>
              <a:rPr lang="en-US" dirty="0" err="1" smtClean="0">
                <a:solidFill>
                  <a:schemeClr val="bg1"/>
                </a:solidFill>
              </a:rPr>
              <a:t>ve</a:t>
            </a:r>
            <a:r>
              <a:rPr lang="en-US" dirty="0" smtClean="0">
                <a:solidFill>
                  <a:schemeClr val="bg1"/>
                </a:solidFill>
              </a:rPr>
              <a:t> </a:t>
            </a:r>
            <a:r>
              <a:rPr lang="en-US" dirty="0" err="1" smtClean="0">
                <a:solidFill>
                  <a:schemeClr val="bg1"/>
                </a:solidFill>
              </a:rPr>
              <a:t>bu</a:t>
            </a:r>
            <a:r>
              <a:rPr lang="en-US" dirty="0" smtClean="0">
                <a:solidFill>
                  <a:schemeClr val="bg1"/>
                </a:solidFill>
              </a:rPr>
              <a:t> </a:t>
            </a:r>
            <a:r>
              <a:rPr lang="en-US" dirty="0" err="1" smtClean="0">
                <a:solidFill>
                  <a:schemeClr val="bg1"/>
                </a:solidFill>
              </a:rPr>
              <a:t>ekipmanın</a:t>
            </a:r>
            <a:r>
              <a:rPr lang="en-US" dirty="0" smtClean="0">
                <a:solidFill>
                  <a:schemeClr val="bg1"/>
                </a:solidFill>
              </a:rPr>
              <a:t> </a:t>
            </a:r>
            <a:r>
              <a:rPr lang="en-US" dirty="0" err="1" smtClean="0">
                <a:solidFill>
                  <a:schemeClr val="bg1"/>
                </a:solidFill>
              </a:rPr>
              <a:t>güvenli</a:t>
            </a:r>
            <a:r>
              <a:rPr lang="en-US" dirty="0" smtClean="0">
                <a:solidFill>
                  <a:schemeClr val="bg1"/>
                </a:solidFill>
              </a:rPr>
              <a:t> </a:t>
            </a:r>
            <a:r>
              <a:rPr lang="en-US" dirty="0" err="1" smtClean="0">
                <a:solidFill>
                  <a:schemeClr val="bg1"/>
                </a:solidFill>
              </a:rPr>
              <a:t>bir</a:t>
            </a:r>
            <a:r>
              <a:rPr lang="en-US" dirty="0" smtClean="0">
                <a:solidFill>
                  <a:schemeClr val="bg1"/>
                </a:solidFill>
              </a:rPr>
              <a:t> </a:t>
            </a:r>
            <a:r>
              <a:rPr lang="en-US" dirty="0" err="1" smtClean="0">
                <a:solidFill>
                  <a:schemeClr val="bg1"/>
                </a:solidFill>
              </a:rPr>
              <a:t>durumda</a:t>
            </a:r>
            <a:r>
              <a:rPr lang="en-US" dirty="0" smtClean="0">
                <a:solidFill>
                  <a:schemeClr val="bg1"/>
                </a:solidFill>
              </a:rPr>
              <a:t> </a:t>
            </a:r>
            <a:r>
              <a:rPr lang="en-US" dirty="0" err="1" smtClean="0">
                <a:solidFill>
                  <a:schemeClr val="bg1"/>
                </a:solidFill>
              </a:rPr>
              <a:t>kalmasını</a:t>
            </a:r>
            <a:r>
              <a:rPr lang="en-US" dirty="0" smtClean="0">
                <a:solidFill>
                  <a:schemeClr val="bg1"/>
                </a:solidFill>
              </a:rPr>
              <a:t> </a:t>
            </a:r>
            <a:r>
              <a:rPr lang="en-US" dirty="0" err="1" smtClean="0">
                <a:solidFill>
                  <a:schemeClr val="bg1"/>
                </a:solidFill>
              </a:rPr>
              <a:t>sağlayacak</a:t>
            </a:r>
            <a:r>
              <a:rPr lang="en-US" dirty="0" smtClean="0">
                <a:solidFill>
                  <a:schemeClr val="bg1"/>
                </a:solidFill>
              </a:rPr>
              <a:t> </a:t>
            </a:r>
            <a:r>
              <a:rPr lang="en-US" dirty="0" err="1" smtClean="0">
                <a:solidFill>
                  <a:schemeClr val="bg1"/>
                </a:solidFill>
              </a:rPr>
              <a:t>kumanda</a:t>
            </a:r>
            <a:r>
              <a:rPr lang="en-US" dirty="0" smtClean="0">
                <a:solidFill>
                  <a:schemeClr val="bg1"/>
                </a:solidFill>
              </a:rPr>
              <a:t> </a:t>
            </a:r>
            <a:r>
              <a:rPr lang="en-US" dirty="0" err="1" smtClean="0">
                <a:solidFill>
                  <a:schemeClr val="bg1"/>
                </a:solidFill>
              </a:rPr>
              <a:t>sistemi</a:t>
            </a:r>
            <a:r>
              <a:rPr lang="en-US" dirty="0" smtClean="0">
                <a:solidFill>
                  <a:schemeClr val="bg1"/>
                </a:solidFill>
              </a:rPr>
              <a:t> </a:t>
            </a:r>
            <a:r>
              <a:rPr lang="en-US" dirty="0" err="1" smtClean="0">
                <a:solidFill>
                  <a:schemeClr val="bg1"/>
                </a:solidFill>
              </a:rPr>
              <a:t>bulunacaktır</a:t>
            </a:r>
            <a:r>
              <a:rPr lang="en-US" dirty="0" smtClean="0">
                <a:solidFill>
                  <a:schemeClr val="bg1"/>
                </a:solidFill>
              </a:rPr>
              <a:t>. </a:t>
            </a:r>
            <a:endParaRPr lang="tr-TR" dirty="0" smtClean="0">
              <a:solidFill>
                <a:schemeClr val="bg1"/>
              </a:solidFill>
            </a:endParaRPr>
          </a:p>
          <a:p>
            <a:r>
              <a:rPr lang="en-US" dirty="0" err="1" smtClean="0">
                <a:solidFill>
                  <a:schemeClr val="bg1"/>
                </a:solidFill>
              </a:rPr>
              <a:t>İş</a:t>
            </a:r>
            <a:r>
              <a:rPr lang="en-US" dirty="0" smtClean="0">
                <a:solidFill>
                  <a:schemeClr val="bg1"/>
                </a:solidFill>
              </a:rPr>
              <a:t> </a:t>
            </a:r>
            <a:r>
              <a:rPr lang="en-US" dirty="0" err="1" smtClean="0">
                <a:solidFill>
                  <a:schemeClr val="bg1"/>
                </a:solidFill>
              </a:rPr>
              <a:t>ekipmanlarının</a:t>
            </a:r>
            <a:r>
              <a:rPr lang="en-US" dirty="0" smtClean="0">
                <a:solidFill>
                  <a:schemeClr val="bg1"/>
                </a:solidFill>
              </a:rPr>
              <a:t> </a:t>
            </a:r>
            <a:r>
              <a:rPr lang="en-US" dirty="0" err="1" smtClean="0">
                <a:solidFill>
                  <a:schemeClr val="bg1"/>
                </a:solidFill>
              </a:rPr>
              <a:t>durdurma</a:t>
            </a:r>
            <a:r>
              <a:rPr lang="en-US" dirty="0" smtClean="0">
                <a:solidFill>
                  <a:schemeClr val="bg1"/>
                </a:solidFill>
              </a:rPr>
              <a:t> </a:t>
            </a:r>
            <a:r>
              <a:rPr lang="en-US" dirty="0" err="1" smtClean="0">
                <a:solidFill>
                  <a:schemeClr val="bg1"/>
                </a:solidFill>
              </a:rPr>
              <a:t>sistemleri</a:t>
            </a:r>
            <a:r>
              <a:rPr lang="en-US" dirty="0" smtClean="0">
                <a:solidFill>
                  <a:schemeClr val="bg1"/>
                </a:solidFill>
              </a:rPr>
              <a:t>, </a:t>
            </a:r>
            <a:r>
              <a:rPr lang="en-US" dirty="0" err="1" smtClean="0">
                <a:solidFill>
                  <a:schemeClr val="bg1"/>
                </a:solidFill>
              </a:rPr>
              <a:t>çalıştırma</a:t>
            </a:r>
            <a:r>
              <a:rPr lang="en-US" dirty="0" smtClean="0">
                <a:solidFill>
                  <a:schemeClr val="bg1"/>
                </a:solidFill>
              </a:rPr>
              <a:t> </a:t>
            </a:r>
            <a:r>
              <a:rPr lang="en-US" dirty="0" err="1" smtClean="0">
                <a:solidFill>
                  <a:schemeClr val="bg1"/>
                </a:solidFill>
              </a:rPr>
              <a:t>sistemlerine</a:t>
            </a:r>
            <a:r>
              <a:rPr lang="en-US" dirty="0" smtClean="0">
                <a:solidFill>
                  <a:schemeClr val="bg1"/>
                </a:solidFill>
              </a:rPr>
              <a:t> </a:t>
            </a:r>
            <a:r>
              <a:rPr lang="en-US" dirty="0" err="1" smtClean="0">
                <a:solidFill>
                  <a:schemeClr val="bg1"/>
                </a:solidFill>
              </a:rPr>
              <a:t>göre</a:t>
            </a:r>
            <a:r>
              <a:rPr lang="en-US" dirty="0" smtClean="0">
                <a:solidFill>
                  <a:schemeClr val="bg1"/>
                </a:solidFill>
              </a:rPr>
              <a:t> </a:t>
            </a:r>
            <a:r>
              <a:rPr lang="en-US" dirty="0" err="1" smtClean="0">
                <a:solidFill>
                  <a:schemeClr val="bg1"/>
                </a:solidFill>
              </a:rPr>
              <a:t>öncelikli</a:t>
            </a:r>
            <a:r>
              <a:rPr lang="en-US" dirty="0" smtClean="0">
                <a:solidFill>
                  <a:schemeClr val="bg1"/>
                </a:solidFill>
              </a:rPr>
              <a:t> </a:t>
            </a:r>
            <a:r>
              <a:rPr lang="en-US" dirty="0" err="1" smtClean="0">
                <a:solidFill>
                  <a:schemeClr val="bg1"/>
                </a:solidFill>
              </a:rPr>
              <a:t>olacaktır</a:t>
            </a:r>
            <a:r>
              <a:rPr lang="en-US" dirty="0" smtClean="0">
                <a:solidFill>
                  <a:schemeClr val="bg1"/>
                </a:solidFill>
              </a:rPr>
              <a:t>. </a:t>
            </a:r>
            <a:endParaRPr lang="tr-TR" dirty="0" smtClean="0">
              <a:solidFill>
                <a:schemeClr val="bg1"/>
              </a:solidFill>
            </a:endParaRPr>
          </a:p>
          <a:p>
            <a:r>
              <a:rPr lang="en-US" dirty="0" err="1" smtClean="0">
                <a:solidFill>
                  <a:schemeClr val="bg1"/>
                </a:solidFill>
              </a:rPr>
              <a:t>İş</a:t>
            </a:r>
            <a:r>
              <a:rPr lang="en-US" dirty="0" smtClean="0">
                <a:solidFill>
                  <a:schemeClr val="bg1"/>
                </a:solidFill>
              </a:rPr>
              <a:t> </a:t>
            </a:r>
            <a:r>
              <a:rPr lang="en-US" dirty="0" err="1" smtClean="0">
                <a:solidFill>
                  <a:schemeClr val="bg1"/>
                </a:solidFill>
              </a:rPr>
              <a:t>ekipmanı</a:t>
            </a:r>
            <a:r>
              <a:rPr lang="en-US" dirty="0" smtClean="0">
                <a:solidFill>
                  <a:schemeClr val="bg1"/>
                </a:solidFill>
              </a:rPr>
              <a:t> </a:t>
            </a:r>
            <a:r>
              <a:rPr lang="en-US" dirty="0" err="1" smtClean="0">
                <a:solidFill>
                  <a:schemeClr val="bg1"/>
                </a:solidFill>
              </a:rPr>
              <a:t>veya</a:t>
            </a:r>
            <a:r>
              <a:rPr lang="en-US" dirty="0" smtClean="0">
                <a:solidFill>
                  <a:schemeClr val="bg1"/>
                </a:solidFill>
              </a:rPr>
              <a:t> </a:t>
            </a:r>
            <a:r>
              <a:rPr lang="en-US" dirty="0" err="1" smtClean="0">
                <a:solidFill>
                  <a:schemeClr val="bg1"/>
                </a:solidFill>
              </a:rPr>
              <a:t>tehlikeli</a:t>
            </a:r>
            <a:r>
              <a:rPr lang="en-US" dirty="0" smtClean="0">
                <a:solidFill>
                  <a:schemeClr val="bg1"/>
                </a:solidFill>
              </a:rPr>
              <a:t> </a:t>
            </a:r>
            <a:r>
              <a:rPr lang="en-US" dirty="0" err="1" smtClean="0">
                <a:solidFill>
                  <a:schemeClr val="bg1"/>
                </a:solidFill>
              </a:rPr>
              <a:t>kısımları</a:t>
            </a:r>
            <a:r>
              <a:rPr lang="en-US" dirty="0" smtClean="0">
                <a:solidFill>
                  <a:schemeClr val="bg1"/>
                </a:solidFill>
              </a:rPr>
              <a:t> </a:t>
            </a:r>
            <a:r>
              <a:rPr lang="en-US" dirty="0" err="1" smtClean="0">
                <a:solidFill>
                  <a:schemeClr val="bg1"/>
                </a:solidFill>
              </a:rPr>
              <a:t>durdurulduğunda</a:t>
            </a:r>
            <a:r>
              <a:rPr lang="en-US" dirty="0" smtClean="0">
                <a:solidFill>
                  <a:schemeClr val="bg1"/>
                </a:solidFill>
              </a:rPr>
              <a:t>, </a:t>
            </a:r>
            <a:r>
              <a:rPr lang="en-US" dirty="0" err="1" smtClean="0">
                <a:solidFill>
                  <a:schemeClr val="bg1"/>
                </a:solidFill>
              </a:rPr>
              <a:t>bunları</a:t>
            </a:r>
            <a:r>
              <a:rPr lang="en-US" dirty="0" smtClean="0">
                <a:solidFill>
                  <a:schemeClr val="bg1"/>
                </a:solidFill>
              </a:rPr>
              <a:t> </a:t>
            </a:r>
            <a:r>
              <a:rPr lang="en-US" dirty="0" err="1" smtClean="0">
                <a:solidFill>
                  <a:schemeClr val="bg1"/>
                </a:solidFill>
              </a:rPr>
              <a:t>harekete</a:t>
            </a:r>
            <a:r>
              <a:rPr lang="en-US" dirty="0" smtClean="0">
                <a:solidFill>
                  <a:schemeClr val="bg1"/>
                </a:solidFill>
              </a:rPr>
              <a:t> </a:t>
            </a:r>
            <a:r>
              <a:rPr lang="en-US" dirty="0" err="1" smtClean="0">
                <a:solidFill>
                  <a:schemeClr val="bg1"/>
                </a:solidFill>
              </a:rPr>
              <a:t>geçiren</a:t>
            </a:r>
            <a:r>
              <a:rPr lang="en-US" dirty="0" smtClean="0">
                <a:solidFill>
                  <a:schemeClr val="bg1"/>
                </a:solidFill>
              </a:rPr>
              <a:t> </a:t>
            </a:r>
            <a:r>
              <a:rPr lang="en-US" dirty="0" err="1" smtClean="0">
                <a:solidFill>
                  <a:schemeClr val="bg1"/>
                </a:solidFill>
              </a:rPr>
              <a:t>enerji</a:t>
            </a:r>
            <a:r>
              <a:rPr lang="en-US" dirty="0" smtClean="0">
                <a:solidFill>
                  <a:schemeClr val="bg1"/>
                </a:solidFill>
              </a:rPr>
              <a:t> de </a:t>
            </a:r>
            <a:r>
              <a:rPr lang="en-US" dirty="0" err="1" smtClean="0">
                <a:solidFill>
                  <a:schemeClr val="bg1"/>
                </a:solidFill>
              </a:rPr>
              <a:t>kesilmiş</a:t>
            </a:r>
            <a:r>
              <a:rPr lang="en-US" dirty="0" smtClean="0">
                <a:solidFill>
                  <a:schemeClr val="bg1"/>
                </a:solidFill>
              </a:rPr>
              <a:t> </a:t>
            </a:r>
            <a:r>
              <a:rPr lang="en-US" dirty="0" err="1" smtClean="0">
                <a:solidFill>
                  <a:schemeClr val="bg1"/>
                </a:solidFill>
              </a:rPr>
              <a:t>olacaktır</a:t>
            </a:r>
            <a:r>
              <a:rPr lang="tr-TR" dirty="0" smtClean="0">
                <a:solidFill>
                  <a:schemeClr val="bg1"/>
                </a:solidFill>
              </a:rPr>
              <a:t>. </a:t>
            </a:r>
          </a:p>
        </p:txBody>
      </p:sp>
      <p:sp>
        <p:nvSpPr>
          <p:cNvPr id="30725" name="Rectangle 2"/>
          <p:cNvSpPr>
            <a:spLocks noGrp="1" noChangeArrowheads="1"/>
          </p:cNvSpPr>
          <p:nvPr>
            <p:ph type="title"/>
          </p:nvPr>
        </p:nvSpPr>
        <p:spPr>
          <a:xfrm>
            <a:off x="17463" y="60325"/>
            <a:ext cx="8045450" cy="704850"/>
          </a:xfrm>
          <a:noFill/>
        </p:spPr>
        <p:txBody>
          <a:bodyPr/>
          <a:lstStyle/>
          <a:p>
            <a:pPr>
              <a:lnSpc>
                <a:spcPct val="80000"/>
              </a:lnSpc>
            </a:pPr>
            <a:r>
              <a:rPr lang="tr-TR" smtClean="0">
                <a:solidFill>
                  <a:srgbClr val="FF0000"/>
                </a:solidFill>
              </a:rPr>
              <a:t>5. İş Ekipmanlarında Bulunacak </a:t>
            </a:r>
            <a:br>
              <a:rPr lang="tr-TR" smtClean="0">
                <a:solidFill>
                  <a:srgbClr val="FF0000"/>
                </a:solidFill>
              </a:rPr>
            </a:br>
            <a:r>
              <a:rPr lang="tr-TR" smtClean="0">
                <a:solidFill>
                  <a:srgbClr val="FF0000"/>
                </a:solidFill>
              </a:rPr>
              <a:t>    Asgari Gerekler</a:t>
            </a:r>
          </a:p>
        </p:txBody>
      </p:sp>
    </p:spTree>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sldNum" sz="quarter" idx="10"/>
          </p:nvPr>
        </p:nvSpPr>
        <p:spPr>
          <a:noFill/>
        </p:spPr>
        <p:txBody>
          <a:bodyPr/>
          <a:lstStyle/>
          <a:p>
            <a:fld id="{135C2C5F-9D40-4ECE-A956-34252B9115D5}" type="slidenum">
              <a:rPr lang="en-GB" smtClean="0"/>
              <a:pPr/>
              <a:t>38</a:t>
            </a:fld>
            <a:endParaRPr lang="en-GB" smtClean="0"/>
          </a:p>
        </p:txBody>
      </p:sp>
      <p:sp>
        <p:nvSpPr>
          <p:cNvPr id="31747" name="Rectangle 2"/>
          <p:cNvSpPr>
            <a:spLocks noGrp="1" noChangeArrowheads="1"/>
          </p:cNvSpPr>
          <p:nvPr>
            <p:ph type="title"/>
          </p:nvPr>
        </p:nvSpPr>
        <p:spPr>
          <a:xfrm>
            <a:off x="17463" y="60325"/>
            <a:ext cx="8045450" cy="704850"/>
          </a:xfrm>
          <a:noFill/>
        </p:spPr>
        <p:txBody>
          <a:bodyPr/>
          <a:lstStyle/>
          <a:p>
            <a:pPr>
              <a:lnSpc>
                <a:spcPct val="80000"/>
              </a:lnSpc>
            </a:pPr>
            <a:r>
              <a:rPr lang="tr-TR" smtClean="0">
                <a:solidFill>
                  <a:srgbClr val="FF0000"/>
                </a:solidFill>
              </a:rPr>
              <a:t>5. İş Ekipmanlarında Bulunacak </a:t>
            </a:r>
            <a:br>
              <a:rPr lang="tr-TR" smtClean="0">
                <a:solidFill>
                  <a:srgbClr val="FF0000"/>
                </a:solidFill>
              </a:rPr>
            </a:br>
            <a:r>
              <a:rPr lang="tr-TR" smtClean="0">
                <a:solidFill>
                  <a:srgbClr val="FF0000"/>
                </a:solidFill>
              </a:rPr>
              <a:t>    Asgari Gerekler</a:t>
            </a:r>
          </a:p>
        </p:txBody>
      </p:sp>
      <p:sp>
        <p:nvSpPr>
          <p:cNvPr id="31748" name="Rectangle 3"/>
          <p:cNvSpPr>
            <a:spLocks noGrp="1" noChangeArrowheads="1"/>
          </p:cNvSpPr>
          <p:nvPr>
            <p:ph type="body" idx="1"/>
          </p:nvPr>
        </p:nvSpPr>
        <p:spPr>
          <a:xfrm>
            <a:off x="0" y="784225"/>
            <a:ext cx="8539163" cy="5376863"/>
          </a:xfrm>
          <a:noFill/>
        </p:spPr>
        <p:txBody>
          <a:bodyPr/>
          <a:lstStyle/>
          <a:p>
            <a:r>
              <a:rPr lang="tr-TR" smtClean="0">
                <a:solidFill>
                  <a:schemeClr val="bg1"/>
                </a:solidFill>
              </a:rPr>
              <a:t>İş ekipmanının tehlikesi ve normal durma süresinin gerektirmesi halinde iş ekipmanında acil durdurma sistemi bulunacaktır.</a:t>
            </a:r>
          </a:p>
          <a:p>
            <a:r>
              <a:rPr lang="tr-TR" smtClean="0">
                <a:solidFill>
                  <a:schemeClr val="bg1"/>
                </a:solidFill>
              </a:rPr>
              <a:t>Parça fırlaması veya düşmesi riski taşıyan iş ekipmanları, bu riskleri ortadan kaldıracak uygun güvenlik tertibatı ile donatılacaktır.</a:t>
            </a:r>
          </a:p>
          <a:p>
            <a:r>
              <a:rPr lang="tr-TR" smtClean="0">
                <a:solidFill>
                  <a:schemeClr val="bg1"/>
                </a:solidFill>
              </a:rPr>
              <a:t>Gaz, buhar, sıvı veya toz çıkarma tehlikesi olan iş ekipmanları, bunları kaynağında tutacak ve/veya çekecek uygun sistemlerle donatılacaktır.</a:t>
            </a:r>
            <a:endParaRPr lang="en-US" smtClean="0">
              <a:solidFill>
                <a:schemeClr val="bg1"/>
              </a:solidFill>
            </a:endParaRPr>
          </a:p>
          <a:p>
            <a:r>
              <a:rPr lang="en-US" smtClean="0">
                <a:solidFill>
                  <a:schemeClr val="bg1"/>
                </a:solidFill>
              </a:rPr>
              <a:t>İşçilerin sağlığı ve güvenliği açısından gerekiyorsa, iş ekipmanı ve parçaları uygun yöntemlerle sabitlenecektir</a:t>
            </a:r>
            <a:r>
              <a:rPr lang="tr-TR" smtClean="0">
                <a:solidFill>
                  <a:schemeClr val="bg1"/>
                </a:solidFill>
              </a:rPr>
              <a:t>. </a:t>
            </a:r>
          </a:p>
        </p:txBody>
      </p:sp>
    </p:spTree>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sldNum" sz="quarter" idx="10"/>
          </p:nvPr>
        </p:nvSpPr>
        <p:spPr>
          <a:noFill/>
        </p:spPr>
        <p:txBody>
          <a:bodyPr/>
          <a:lstStyle/>
          <a:p>
            <a:fld id="{D5DBD54F-B476-4E33-AFA7-54542361F831}" type="slidenum">
              <a:rPr lang="en-GB" smtClean="0"/>
              <a:pPr/>
              <a:t>39</a:t>
            </a:fld>
            <a:endParaRPr lang="en-GB" smtClean="0"/>
          </a:p>
        </p:txBody>
      </p:sp>
      <p:sp>
        <p:nvSpPr>
          <p:cNvPr id="32771" name="Rectangle 3"/>
          <p:cNvSpPr>
            <a:spLocks noGrp="1" noChangeArrowheads="1"/>
          </p:cNvSpPr>
          <p:nvPr>
            <p:ph type="body" idx="1"/>
          </p:nvPr>
        </p:nvSpPr>
        <p:spPr>
          <a:xfrm>
            <a:off x="0" y="784225"/>
            <a:ext cx="8510588" cy="5376863"/>
          </a:xfrm>
          <a:noFill/>
        </p:spPr>
        <p:txBody>
          <a:bodyPr/>
          <a:lstStyle/>
          <a:p>
            <a:r>
              <a:rPr lang="tr-TR" smtClean="0">
                <a:solidFill>
                  <a:schemeClr val="bg1"/>
                </a:solidFill>
              </a:rPr>
              <a:t>İşçilerin sağlık ve güvenliği açısından önemli bir tehlike oluşturabilecek, iş ekipmanının parçalarının kırılması, kopması veya dağılması riskine karşı uygun koruma önlemleri alınacaktır.</a:t>
            </a:r>
            <a:endParaRPr lang="en-US" smtClean="0">
              <a:solidFill>
                <a:schemeClr val="bg1"/>
              </a:solidFill>
            </a:endParaRPr>
          </a:p>
          <a:p>
            <a:r>
              <a:rPr lang="en-US" smtClean="0">
                <a:solidFill>
                  <a:schemeClr val="bg1"/>
                </a:solidFill>
              </a:rPr>
              <a:t>İş ekipmanının hareketli parçalarıyla mekanik temas riskinin kazaya yol açabileceği hallerde; iş ekipmanı, tehlikeli bölgeye ulaşmayı önleyecek veya bu bölgeye ulaşılmadan önce hareketli parçaların durdurulmasını sağlayacak uygun koruyucular veya koruma donanımı ile donatılacaktır</a:t>
            </a:r>
            <a:r>
              <a:rPr lang="tr-TR" smtClean="0">
                <a:solidFill>
                  <a:schemeClr val="bg1"/>
                </a:solidFill>
              </a:rPr>
              <a:t>. </a:t>
            </a:r>
          </a:p>
        </p:txBody>
      </p:sp>
      <p:sp>
        <p:nvSpPr>
          <p:cNvPr id="32772" name="Rectangle 2"/>
          <p:cNvSpPr>
            <a:spLocks noGrp="1" noChangeArrowheads="1"/>
          </p:cNvSpPr>
          <p:nvPr>
            <p:ph type="title"/>
          </p:nvPr>
        </p:nvSpPr>
        <p:spPr>
          <a:xfrm>
            <a:off x="17463" y="60325"/>
            <a:ext cx="8045450" cy="704850"/>
          </a:xfrm>
          <a:noFill/>
        </p:spPr>
        <p:txBody>
          <a:bodyPr/>
          <a:lstStyle/>
          <a:p>
            <a:pPr>
              <a:lnSpc>
                <a:spcPct val="80000"/>
              </a:lnSpc>
            </a:pPr>
            <a:r>
              <a:rPr lang="tr-TR" smtClean="0">
                <a:solidFill>
                  <a:srgbClr val="FF0000"/>
                </a:solidFill>
              </a:rPr>
              <a:t>5. İş Ekipmanlarında Bulunacak </a:t>
            </a:r>
            <a:br>
              <a:rPr lang="tr-TR" smtClean="0">
                <a:solidFill>
                  <a:srgbClr val="FF0000"/>
                </a:solidFill>
              </a:rPr>
            </a:br>
            <a:r>
              <a:rPr lang="tr-TR" smtClean="0">
                <a:solidFill>
                  <a:srgbClr val="FF0000"/>
                </a:solidFill>
              </a:rPr>
              <a:t>    Asgari Gerekler</a:t>
            </a:r>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sldNum" sz="quarter" idx="10"/>
          </p:nvPr>
        </p:nvSpPr>
        <p:spPr>
          <a:noFill/>
        </p:spPr>
        <p:txBody>
          <a:bodyPr/>
          <a:lstStyle/>
          <a:p>
            <a:fld id="{7C656A2F-D530-4766-90C8-F152D35F3904}" type="slidenum">
              <a:rPr lang="en-GB" smtClean="0"/>
              <a:pPr/>
              <a:t>4</a:t>
            </a:fld>
            <a:endParaRPr lang="en-GB" smtClean="0"/>
          </a:p>
        </p:txBody>
      </p:sp>
      <p:sp>
        <p:nvSpPr>
          <p:cNvPr id="8195" name="Rectangle 2"/>
          <p:cNvSpPr>
            <a:spLocks noGrp="1" noChangeArrowheads="1"/>
          </p:cNvSpPr>
          <p:nvPr>
            <p:ph type="title"/>
          </p:nvPr>
        </p:nvSpPr>
        <p:spPr>
          <a:xfrm>
            <a:off x="487363" y="200025"/>
            <a:ext cx="4502150" cy="427038"/>
          </a:xfrm>
          <a:noFill/>
        </p:spPr>
        <p:txBody>
          <a:bodyPr/>
          <a:lstStyle/>
          <a:p>
            <a:r>
              <a:rPr lang="tr-TR" smtClean="0">
                <a:solidFill>
                  <a:srgbClr val="FF3300"/>
                </a:solidFill>
              </a:rPr>
              <a:t>Konu Başlıklarımız</a:t>
            </a:r>
          </a:p>
        </p:txBody>
      </p:sp>
      <p:sp>
        <p:nvSpPr>
          <p:cNvPr id="8196" name="Rectangle 3"/>
          <p:cNvSpPr>
            <a:spLocks noGrp="1" noChangeArrowheads="1"/>
          </p:cNvSpPr>
          <p:nvPr>
            <p:ph type="body" idx="1"/>
          </p:nvPr>
        </p:nvSpPr>
        <p:spPr>
          <a:xfrm>
            <a:off x="95250" y="773113"/>
            <a:ext cx="8204200" cy="5376862"/>
          </a:xfrm>
          <a:noFill/>
        </p:spPr>
        <p:txBody>
          <a:bodyPr/>
          <a:lstStyle/>
          <a:p>
            <a:pPr>
              <a:buFont typeface="Wingdings" pitchFamily="2" charset="2"/>
              <a:buNone/>
            </a:pPr>
            <a:r>
              <a:rPr lang="tr-TR" sz="2800" b="1" smtClean="0">
                <a:solidFill>
                  <a:srgbClr val="FF0000"/>
                </a:solidFill>
              </a:rPr>
              <a:t>1.</a:t>
            </a:r>
            <a:r>
              <a:rPr lang="tr-TR" sz="2800" smtClean="0">
                <a:solidFill>
                  <a:schemeClr val="bg1"/>
                </a:solidFill>
              </a:rPr>
              <a:t> İş Ekipmanlarının İmalatçılarının Sorumlulukları</a:t>
            </a:r>
          </a:p>
          <a:p>
            <a:pPr>
              <a:buFont typeface="Wingdings" pitchFamily="2" charset="2"/>
              <a:buNone/>
            </a:pPr>
            <a:r>
              <a:rPr lang="tr-TR" sz="2800" b="1" smtClean="0">
                <a:solidFill>
                  <a:srgbClr val="FF0000"/>
                </a:solidFill>
              </a:rPr>
              <a:t>2.</a:t>
            </a:r>
            <a:r>
              <a:rPr lang="tr-TR" sz="2800" smtClean="0">
                <a:solidFill>
                  <a:schemeClr val="bg1"/>
                </a:solidFill>
              </a:rPr>
              <a:t> İş Ekipmanlarının Güvenli Kullanımı</a:t>
            </a:r>
          </a:p>
          <a:p>
            <a:pPr>
              <a:buFont typeface="Wingdings" pitchFamily="2" charset="2"/>
              <a:buNone/>
            </a:pPr>
            <a:r>
              <a:rPr lang="tr-TR" sz="2800" b="1" smtClean="0">
                <a:solidFill>
                  <a:srgbClr val="FF0000"/>
                </a:solidFill>
              </a:rPr>
              <a:t>3.</a:t>
            </a:r>
            <a:r>
              <a:rPr lang="tr-TR" sz="2800" smtClean="0">
                <a:solidFill>
                  <a:schemeClr val="bg1"/>
                </a:solidFill>
              </a:rPr>
              <a:t> Makinelerin İşaretlenmesi</a:t>
            </a:r>
            <a:endParaRPr lang="tr-TR" sz="2800" b="1" smtClean="0">
              <a:solidFill>
                <a:schemeClr val="accent1"/>
              </a:solidFill>
            </a:endParaRPr>
          </a:p>
          <a:p>
            <a:pPr>
              <a:buFont typeface="Wingdings" pitchFamily="2" charset="2"/>
              <a:buNone/>
            </a:pPr>
            <a:r>
              <a:rPr lang="tr-TR" sz="2800" b="1" smtClean="0">
                <a:solidFill>
                  <a:srgbClr val="FF0000"/>
                </a:solidFill>
              </a:rPr>
              <a:t>4.</a:t>
            </a:r>
            <a:r>
              <a:rPr lang="tr-TR" sz="2800" smtClean="0">
                <a:solidFill>
                  <a:schemeClr val="bg1"/>
                </a:solidFill>
              </a:rPr>
              <a:t> İşletme Talimatları</a:t>
            </a:r>
          </a:p>
          <a:p>
            <a:pPr>
              <a:buFont typeface="Wingdings" pitchFamily="2" charset="2"/>
              <a:buNone/>
            </a:pPr>
            <a:r>
              <a:rPr lang="tr-TR" sz="2800" b="1" smtClean="0">
                <a:solidFill>
                  <a:srgbClr val="FF0000"/>
                </a:solidFill>
              </a:rPr>
              <a:t>5.</a:t>
            </a:r>
            <a:r>
              <a:rPr lang="tr-TR" sz="2800" smtClean="0">
                <a:solidFill>
                  <a:schemeClr val="bg1"/>
                </a:solidFill>
              </a:rPr>
              <a:t> İş Ekipmanlarında Bulunacak Asgari Gerekler</a:t>
            </a:r>
          </a:p>
          <a:p>
            <a:pPr>
              <a:buFont typeface="Wingdings" pitchFamily="2" charset="2"/>
              <a:buNone/>
            </a:pPr>
            <a:r>
              <a:rPr lang="tr-TR" sz="2800" b="1" smtClean="0">
                <a:solidFill>
                  <a:srgbClr val="FF0000"/>
                </a:solidFill>
              </a:rPr>
              <a:t>6.</a:t>
            </a:r>
            <a:r>
              <a:rPr lang="tr-TR" sz="2800" smtClean="0">
                <a:solidFill>
                  <a:schemeClr val="bg1"/>
                </a:solidFill>
              </a:rPr>
              <a:t> Makine Koruyucuları</a:t>
            </a:r>
          </a:p>
          <a:p>
            <a:pPr>
              <a:buFont typeface="Wingdings" pitchFamily="2" charset="2"/>
              <a:buNone/>
            </a:pPr>
            <a:r>
              <a:rPr lang="tr-TR" sz="2800" b="1" smtClean="0">
                <a:solidFill>
                  <a:srgbClr val="FF0000"/>
                </a:solidFill>
              </a:rPr>
              <a:t>7.</a:t>
            </a:r>
            <a:r>
              <a:rPr lang="tr-TR" sz="2800" smtClean="0">
                <a:solidFill>
                  <a:schemeClr val="bg1"/>
                </a:solidFill>
              </a:rPr>
              <a:t> İlgili Mevzuat ve Uygulamaları</a:t>
            </a:r>
          </a:p>
        </p:txBody>
      </p:sp>
    </p:spTree>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sldNum" sz="quarter" idx="10"/>
          </p:nvPr>
        </p:nvSpPr>
        <p:spPr>
          <a:noFill/>
        </p:spPr>
        <p:txBody>
          <a:bodyPr/>
          <a:lstStyle/>
          <a:p>
            <a:fld id="{D982020D-1234-4018-B70F-B38E19B57C8D}" type="slidenum">
              <a:rPr lang="en-GB" smtClean="0"/>
              <a:pPr/>
              <a:t>40</a:t>
            </a:fld>
            <a:endParaRPr lang="en-GB" smtClean="0"/>
          </a:p>
        </p:txBody>
      </p:sp>
      <p:sp>
        <p:nvSpPr>
          <p:cNvPr id="33795" name="Rectangle 3"/>
          <p:cNvSpPr>
            <a:spLocks noGrp="1" noChangeArrowheads="1"/>
          </p:cNvSpPr>
          <p:nvPr>
            <p:ph type="body" idx="1"/>
          </p:nvPr>
        </p:nvSpPr>
        <p:spPr>
          <a:xfrm>
            <a:off x="0" y="784225"/>
            <a:ext cx="8072438" cy="5376863"/>
          </a:xfrm>
          <a:noFill/>
        </p:spPr>
        <p:txBody>
          <a:bodyPr/>
          <a:lstStyle/>
          <a:p>
            <a:r>
              <a:rPr lang="tr-TR" smtClean="0">
                <a:solidFill>
                  <a:schemeClr val="bg1"/>
                </a:solidFill>
              </a:rPr>
              <a:t>Koruyucular ve koruma donanımı:</a:t>
            </a:r>
          </a:p>
          <a:p>
            <a:r>
              <a:rPr lang="tr-TR" smtClean="0">
                <a:solidFill>
                  <a:schemeClr val="bg1"/>
                </a:solidFill>
              </a:rPr>
              <a:t>Sağlam yapıda olacak,</a:t>
            </a:r>
          </a:p>
          <a:p>
            <a:r>
              <a:rPr lang="tr-TR" smtClean="0">
                <a:solidFill>
                  <a:schemeClr val="bg1"/>
                </a:solidFill>
              </a:rPr>
              <a:t>İlave tehlike yaratmayacak,</a:t>
            </a:r>
          </a:p>
          <a:p>
            <a:r>
              <a:rPr lang="tr-TR" smtClean="0">
                <a:solidFill>
                  <a:schemeClr val="bg1"/>
                </a:solidFill>
              </a:rPr>
              <a:t>Kolayca yerinden çıkarılmayacak veya etkisiz hale getirilemeyecek şekilde olacak,</a:t>
            </a:r>
          </a:p>
          <a:p>
            <a:r>
              <a:rPr lang="tr-TR" smtClean="0">
                <a:solidFill>
                  <a:schemeClr val="bg1"/>
                </a:solidFill>
              </a:rPr>
              <a:t>Tehlike bölgesinden yeterli uzaklıkta bulunacak,</a:t>
            </a:r>
          </a:p>
          <a:p>
            <a:r>
              <a:rPr lang="tr-TR" smtClean="0">
                <a:solidFill>
                  <a:schemeClr val="bg1"/>
                </a:solidFill>
              </a:rPr>
              <a:t>Ekipmanın operasyon noktalarının görülmesini gereğinden fazla kısıtlamayacak,</a:t>
            </a:r>
            <a:endParaRPr lang="en-US" smtClean="0">
              <a:solidFill>
                <a:schemeClr val="bg1"/>
              </a:solidFill>
            </a:endParaRPr>
          </a:p>
          <a:p>
            <a:r>
              <a:rPr lang="en-US" smtClean="0">
                <a:solidFill>
                  <a:schemeClr val="bg1"/>
                </a:solidFill>
              </a:rPr>
              <a:t>Sadece işlem yapılan alana girişi kısıtlayacak, bunlar çıkarılmadan parça takılması, sökülmesi ve bakım için gerekli işlemlerin yapılması mümkün olacaktır</a:t>
            </a:r>
            <a:r>
              <a:rPr lang="tr-TR" smtClean="0">
                <a:solidFill>
                  <a:schemeClr val="bg1"/>
                </a:solidFill>
              </a:rPr>
              <a:t>. </a:t>
            </a:r>
          </a:p>
        </p:txBody>
      </p:sp>
      <p:sp>
        <p:nvSpPr>
          <p:cNvPr id="33796" name="Rectangle 2"/>
          <p:cNvSpPr>
            <a:spLocks noGrp="1" noChangeArrowheads="1"/>
          </p:cNvSpPr>
          <p:nvPr>
            <p:ph type="title"/>
          </p:nvPr>
        </p:nvSpPr>
        <p:spPr>
          <a:xfrm>
            <a:off x="17463" y="60325"/>
            <a:ext cx="8045450" cy="704850"/>
          </a:xfrm>
          <a:noFill/>
        </p:spPr>
        <p:txBody>
          <a:bodyPr/>
          <a:lstStyle/>
          <a:p>
            <a:pPr>
              <a:lnSpc>
                <a:spcPct val="80000"/>
              </a:lnSpc>
            </a:pPr>
            <a:r>
              <a:rPr lang="tr-TR" smtClean="0">
                <a:solidFill>
                  <a:srgbClr val="FF0000"/>
                </a:solidFill>
              </a:rPr>
              <a:t>5. İş Ekipmanlarında Bulunacak </a:t>
            </a:r>
            <a:br>
              <a:rPr lang="tr-TR" smtClean="0">
                <a:solidFill>
                  <a:srgbClr val="FF0000"/>
                </a:solidFill>
              </a:rPr>
            </a:br>
            <a:r>
              <a:rPr lang="tr-TR" smtClean="0">
                <a:solidFill>
                  <a:srgbClr val="FF0000"/>
                </a:solidFill>
              </a:rPr>
              <a:t>    Asgari Gerekler</a:t>
            </a:r>
          </a:p>
        </p:txBody>
      </p:sp>
    </p:spTree>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10"/>
          </p:nvPr>
        </p:nvSpPr>
        <p:spPr>
          <a:noFill/>
        </p:spPr>
        <p:txBody>
          <a:bodyPr/>
          <a:lstStyle/>
          <a:p>
            <a:fld id="{63AC5B34-9F93-4A42-8CBA-1720EE5DC8C1}" type="slidenum">
              <a:rPr lang="en-GB" smtClean="0"/>
              <a:pPr/>
              <a:t>41</a:t>
            </a:fld>
            <a:endParaRPr lang="en-GB" smtClean="0"/>
          </a:p>
        </p:txBody>
      </p:sp>
      <p:sp>
        <p:nvSpPr>
          <p:cNvPr id="34819" name="Rectangle 3"/>
          <p:cNvSpPr>
            <a:spLocks noGrp="1" noChangeArrowheads="1"/>
          </p:cNvSpPr>
          <p:nvPr>
            <p:ph type="body" idx="1"/>
          </p:nvPr>
        </p:nvSpPr>
        <p:spPr>
          <a:xfrm>
            <a:off x="77788" y="784225"/>
            <a:ext cx="7959725" cy="5376863"/>
          </a:xfrm>
          <a:noFill/>
        </p:spPr>
        <p:txBody>
          <a:bodyPr/>
          <a:lstStyle/>
          <a:p>
            <a:r>
              <a:rPr lang="tr-TR" smtClean="0">
                <a:solidFill>
                  <a:schemeClr val="bg1"/>
                </a:solidFill>
              </a:rPr>
              <a:t>İş ekipmanının çalışılan veya bakımı yapılan bölge ve operasyon noktaları, yapılacak işleme uygun şekilde aydınlatılacaktır.</a:t>
            </a:r>
          </a:p>
          <a:p>
            <a:r>
              <a:rPr lang="tr-TR" smtClean="0">
                <a:solidFill>
                  <a:schemeClr val="bg1"/>
                </a:solidFill>
              </a:rPr>
              <a:t>İş ekipmanının yüksek veya çok düşük sıcaklıktaki parçaları, işçilerin teması veya yaklaşması riskine karşı korunacaktır.</a:t>
            </a:r>
          </a:p>
          <a:p>
            <a:r>
              <a:rPr lang="tr-TR" smtClean="0">
                <a:solidFill>
                  <a:schemeClr val="bg1"/>
                </a:solidFill>
              </a:rPr>
              <a:t>İş ekipmanına ait ikaz donanımları kolay algılanır ve anlaşılır olacaktır.</a:t>
            </a:r>
          </a:p>
          <a:p>
            <a:r>
              <a:rPr lang="tr-TR" smtClean="0">
                <a:solidFill>
                  <a:schemeClr val="bg1"/>
                </a:solidFill>
              </a:rPr>
              <a:t>İş ekipmanı sadece tasarım ve imalat amacına uygun işlerde ve şartlarda kullanılacaktır.</a:t>
            </a:r>
          </a:p>
        </p:txBody>
      </p:sp>
      <p:sp>
        <p:nvSpPr>
          <p:cNvPr id="34820" name="Rectangle 2"/>
          <p:cNvSpPr>
            <a:spLocks noGrp="1" noChangeArrowheads="1"/>
          </p:cNvSpPr>
          <p:nvPr>
            <p:ph type="title"/>
          </p:nvPr>
        </p:nvSpPr>
        <p:spPr>
          <a:xfrm>
            <a:off x="17463" y="60325"/>
            <a:ext cx="8045450" cy="704850"/>
          </a:xfrm>
          <a:noFill/>
        </p:spPr>
        <p:txBody>
          <a:bodyPr/>
          <a:lstStyle/>
          <a:p>
            <a:pPr>
              <a:lnSpc>
                <a:spcPct val="80000"/>
              </a:lnSpc>
            </a:pPr>
            <a:r>
              <a:rPr lang="tr-TR" smtClean="0">
                <a:solidFill>
                  <a:srgbClr val="FF0000"/>
                </a:solidFill>
              </a:rPr>
              <a:t>5. İş Ekipmanlarında Bulunacak </a:t>
            </a:r>
            <a:br>
              <a:rPr lang="tr-TR" smtClean="0">
                <a:solidFill>
                  <a:srgbClr val="FF0000"/>
                </a:solidFill>
              </a:rPr>
            </a:br>
            <a:r>
              <a:rPr lang="tr-TR" smtClean="0">
                <a:solidFill>
                  <a:srgbClr val="FF0000"/>
                </a:solidFill>
              </a:rPr>
              <a:t>    Asgari Gerekler</a:t>
            </a:r>
          </a:p>
        </p:txBody>
      </p:sp>
    </p:spTree>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ldNum" sz="quarter" idx="10"/>
          </p:nvPr>
        </p:nvSpPr>
        <p:spPr>
          <a:noFill/>
        </p:spPr>
        <p:txBody>
          <a:bodyPr/>
          <a:lstStyle/>
          <a:p>
            <a:fld id="{0E77AB17-7615-4556-BA13-D3FDE1260B74}" type="slidenum">
              <a:rPr lang="en-GB" smtClean="0"/>
              <a:pPr/>
              <a:t>42</a:t>
            </a:fld>
            <a:endParaRPr lang="en-GB" smtClean="0"/>
          </a:p>
        </p:txBody>
      </p:sp>
      <p:sp>
        <p:nvSpPr>
          <p:cNvPr id="35843" name="Rectangle 3"/>
          <p:cNvSpPr>
            <a:spLocks noGrp="1" noChangeArrowheads="1"/>
          </p:cNvSpPr>
          <p:nvPr>
            <p:ph type="body" idx="1"/>
          </p:nvPr>
        </p:nvSpPr>
        <p:spPr>
          <a:xfrm>
            <a:off x="155575" y="1363663"/>
            <a:ext cx="8251825" cy="4797425"/>
          </a:xfrm>
          <a:noFill/>
        </p:spPr>
        <p:txBody>
          <a:bodyPr/>
          <a:lstStyle/>
          <a:p>
            <a:r>
              <a:rPr lang="tr-TR" smtClean="0">
                <a:solidFill>
                  <a:schemeClr val="bg1"/>
                </a:solidFill>
              </a:rPr>
              <a:t>İş ekipmanının bakım işleri, ancak ekipman kapalı iken yapılabilecektir. </a:t>
            </a:r>
          </a:p>
          <a:p>
            <a:r>
              <a:rPr lang="tr-TR" smtClean="0">
                <a:solidFill>
                  <a:schemeClr val="bg1"/>
                </a:solidFill>
              </a:rPr>
              <a:t>Bunun mümkün olmadığı hallerde, bakım işleri yürütülürken gerekli önlemler alınacak veya bu işlerin tehlike bölgesi dışında yapılması sağlanacaktır.</a:t>
            </a:r>
            <a:endParaRPr lang="en-US" smtClean="0">
              <a:solidFill>
                <a:schemeClr val="bg1"/>
              </a:solidFill>
            </a:endParaRPr>
          </a:p>
          <a:p>
            <a:r>
              <a:rPr lang="en-US" smtClean="0">
                <a:solidFill>
                  <a:schemeClr val="bg1"/>
                </a:solidFill>
              </a:rPr>
              <a:t>Bakım defteri bulunan makinalarda bakımla ilgili işlemler günü gününe bu deftere işlenecektir</a:t>
            </a:r>
            <a:r>
              <a:rPr lang="tr-TR" smtClean="0">
                <a:solidFill>
                  <a:schemeClr val="bg1"/>
                </a:solidFill>
              </a:rPr>
              <a:t>. </a:t>
            </a:r>
          </a:p>
        </p:txBody>
      </p:sp>
      <p:sp>
        <p:nvSpPr>
          <p:cNvPr id="35844" name="Rectangle 2"/>
          <p:cNvSpPr>
            <a:spLocks noGrp="1" noChangeArrowheads="1"/>
          </p:cNvSpPr>
          <p:nvPr>
            <p:ph type="title"/>
          </p:nvPr>
        </p:nvSpPr>
        <p:spPr>
          <a:xfrm>
            <a:off x="17463" y="60325"/>
            <a:ext cx="8045450" cy="704850"/>
          </a:xfrm>
          <a:noFill/>
        </p:spPr>
        <p:txBody>
          <a:bodyPr/>
          <a:lstStyle/>
          <a:p>
            <a:pPr>
              <a:lnSpc>
                <a:spcPct val="80000"/>
              </a:lnSpc>
            </a:pPr>
            <a:r>
              <a:rPr lang="tr-TR" smtClean="0">
                <a:solidFill>
                  <a:srgbClr val="FF0000"/>
                </a:solidFill>
              </a:rPr>
              <a:t>5. İş Ekipmanlarında Bulunacak </a:t>
            </a:r>
            <a:br>
              <a:rPr lang="tr-TR" smtClean="0">
                <a:solidFill>
                  <a:srgbClr val="FF0000"/>
                </a:solidFill>
              </a:rPr>
            </a:br>
            <a:r>
              <a:rPr lang="tr-TR" smtClean="0">
                <a:solidFill>
                  <a:srgbClr val="FF0000"/>
                </a:solidFill>
              </a:rPr>
              <a:t>    Asgari Gerekler</a:t>
            </a:r>
          </a:p>
        </p:txBody>
      </p:sp>
    </p:spTree>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10"/>
          </p:nvPr>
        </p:nvSpPr>
        <p:spPr>
          <a:noFill/>
        </p:spPr>
        <p:txBody>
          <a:bodyPr/>
          <a:lstStyle/>
          <a:p>
            <a:fld id="{2B9B11B1-6D62-4654-8B17-0757F38A9018}" type="slidenum">
              <a:rPr lang="en-GB" smtClean="0"/>
              <a:pPr/>
              <a:t>43</a:t>
            </a:fld>
            <a:endParaRPr lang="en-GB" smtClean="0"/>
          </a:p>
        </p:txBody>
      </p:sp>
      <p:sp>
        <p:nvSpPr>
          <p:cNvPr id="36867" name="Rectangle 3"/>
          <p:cNvSpPr>
            <a:spLocks noGrp="1" noChangeArrowheads="1"/>
          </p:cNvSpPr>
          <p:nvPr>
            <p:ph type="body" idx="1"/>
          </p:nvPr>
        </p:nvSpPr>
        <p:spPr>
          <a:xfrm>
            <a:off x="219075" y="1217613"/>
            <a:ext cx="8221663" cy="4887912"/>
          </a:xfrm>
          <a:noFill/>
        </p:spPr>
        <p:txBody>
          <a:bodyPr/>
          <a:lstStyle/>
          <a:p>
            <a:r>
              <a:rPr lang="tr-TR" smtClean="0">
                <a:solidFill>
                  <a:schemeClr val="bg1"/>
                </a:solidFill>
              </a:rPr>
              <a:t>İş ekipmanlarının enerji kaynaklarını kesecek araç ve gereçler kolayca görülebilir ve tanınabilir olacaktır. Ekipmanın enerji kaynaklarına yeniden bağlanması işçiler için tehlike yaratmayacaktır.</a:t>
            </a:r>
          </a:p>
          <a:p>
            <a:r>
              <a:rPr lang="tr-TR" smtClean="0">
                <a:solidFill>
                  <a:schemeClr val="bg1"/>
                </a:solidFill>
              </a:rPr>
              <a:t>İş ekipmanlarında, işçilerin güvenliğinin sağlanmasında esas olan ikaz ve işaretler bulunacaktır.</a:t>
            </a:r>
          </a:p>
          <a:p>
            <a:r>
              <a:rPr lang="tr-TR" smtClean="0">
                <a:solidFill>
                  <a:schemeClr val="bg1"/>
                </a:solidFill>
              </a:rPr>
              <a:t>İşçilerin üretim, bakım ve ayar işlemleri yapacakları yerlere güvenli bir şekilde ulaşabilmeleri ve orada güvenli bir şekilde çalışabilmeleri için uygun şartlar sağlanacaktır.</a:t>
            </a:r>
          </a:p>
        </p:txBody>
      </p:sp>
      <p:sp>
        <p:nvSpPr>
          <p:cNvPr id="36868" name="Rectangle 2"/>
          <p:cNvSpPr>
            <a:spLocks noGrp="1" noChangeArrowheads="1"/>
          </p:cNvSpPr>
          <p:nvPr>
            <p:ph type="title"/>
          </p:nvPr>
        </p:nvSpPr>
        <p:spPr>
          <a:xfrm>
            <a:off x="17463" y="60325"/>
            <a:ext cx="8045450" cy="704850"/>
          </a:xfrm>
          <a:noFill/>
        </p:spPr>
        <p:txBody>
          <a:bodyPr/>
          <a:lstStyle/>
          <a:p>
            <a:pPr>
              <a:lnSpc>
                <a:spcPct val="80000"/>
              </a:lnSpc>
            </a:pPr>
            <a:r>
              <a:rPr lang="tr-TR" smtClean="0">
                <a:solidFill>
                  <a:srgbClr val="FF0000"/>
                </a:solidFill>
              </a:rPr>
              <a:t>5. İş Ekipmanlarında Bulunacak </a:t>
            </a:r>
            <a:br>
              <a:rPr lang="tr-TR" smtClean="0">
                <a:solidFill>
                  <a:srgbClr val="FF0000"/>
                </a:solidFill>
              </a:rPr>
            </a:br>
            <a:r>
              <a:rPr lang="tr-TR" smtClean="0">
                <a:solidFill>
                  <a:srgbClr val="FF0000"/>
                </a:solidFill>
              </a:rPr>
              <a:t>    Asgari Gerekler</a:t>
            </a:r>
          </a:p>
        </p:txBody>
      </p:sp>
    </p:spTree>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sldNum" sz="quarter" idx="10"/>
          </p:nvPr>
        </p:nvSpPr>
        <p:spPr>
          <a:noFill/>
        </p:spPr>
        <p:txBody>
          <a:bodyPr/>
          <a:lstStyle/>
          <a:p>
            <a:fld id="{BF258CC8-38D9-4CA4-BB1B-428D30106BCE}" type="slidenum">
              <a:rPr lang="en-GB" smtClean="0"/>
              <a:pPr/>
              <a:t>44</a:t>
            </a:fld>
            <a:endParaRPr lang="en-GB" smtClean="0"/>
          </a:p>
        </p:txBody>
      </p:sp>
      <p:sp>
        <p:nvSpPr>
          <p:cNvPr id="37891" name="Rectangle 3"/>
          <p:cNvSpPr>
            <a:spLocks noGrp="1" noChangeArrowheads="1"/>
          </p:cNvSpPr>
          <p:nvPr>
            <p:ph type="body" idx="1"/>
          </p:nvPr>
        </p:nvSpPr>
        <p:spPr>
          <a:xfrm>
            <a:off x="231775" y="1243013"/>
            <a:ext cx="8242300" cy="4862512"/>
          </a:xfrm>
          <a:noFill/>
        </p:spPr>
        <p:txBody>
          <a:bodyPr/>
          <a:lstStyle/>
          <a:p>
            <a:r>
              <a:rPr lang="tr-TR" smtClean="0">
                <a:solidFill>
                  <a:schemeClr val="bg1"/>
                </a:solidFill>
              </a:rPr>
              <a:t>Bütün iş ekipmanı, ekipmanın aşırı ısınması veya yanmasına veya ekipmandan gaz, toz, sıvı, buhar veya üretilen, kullanılan veya depolanan diğer maddelerin yayılması riskine karşı işçilerin korunmasına uygun olacaktır.</a:t>
            </a:r>
          </a:p>
          <a:p>
            <a:r>
              <a:rPr lang="tr-TR" smtClean="0">
                <a:solidFill>
                  <a:schemeClr val="bg1"/>
                </a:solidFill>
              </a:rPr>
              <a:t>Bütün iş ekipmanı, ekipmanın veya ekipmanda üretilen, kullanılan veya depolanan maddelerin patlama riskini önleyecek özellikte olacaktır.</a:t>
            </a:r>
            <a:endParaRPr lang="en-US" smtClean="0">
              <a:solidFill>
                <a:schemeClr val="bg1"/>
              </a:solidFill>
            </a:endParaRPr>
          </a:p>
          <a:p>
            <a:r>
              <a:rPr lang="en-US" smtClean="0">
                <a:solidFill>
                  <a:schemeClr val="bg1"/>
                </a:solidFill>
              </a:rPr>
              <a:t>Bütün iş ekipmanı, işçilerin doğrudan veya dolaylı olarak elektrikle temas riskinden korunmasına uygun olacaktır</a:t>
            </a:r>
            <a:r>
              <a:rPr lang="tr-TR" smtClean="0">
                <a:solidFill>
                  <a:schemeClr val="bg1"/>
                </a:solidFill>
              </a:rPr>
              <a:t>. </a:t>
            </a:r>
          </a:p>
        </p:txBody>
      </p:sp>
      <p:sp>
        <p:nvSpPr>
          <p:cNvPr id="37892" name="Rectangle 2"/>
          <p:cNvSpPr>
            <a:spLocks noGrp="1" noChangeArrowheads="1"/>
          </p:cNvSpPr>
          <p:nvPr>
            <p:ph type="title"/>
          </p:nvPr>
        </p:nvSpPr>
        <p:spPr>
          <a:xfrm>
            <a:off x="17463" y="60325"/>
            <a:ext cx="8045450" cy="704850"/>
          </a:xfrm>
          <a:noFill/>
        </p:spPr>
        <p:txBody>
          <a:bodyPr/>
          <a:lstStyle/>
          <a:p>
            <a:pPr>
              <a:lnSpc>
                <a:spcPct val="80000"/>
              </a:lnSpc>
            </a:pPr>
            <a:r>
              <a:rPr lang="tr-TR" smtClean="0">
                <a:solidFill>
                  <a:srgbClr val="FF0000"/>
                </a:solidFill>
              </a:rPr>
              <a:t>5. İş Ekipmanlarında Bulunacak </a:t>
            </a:r>
            <a:br>
              <a:rPr lang="tr-TR" smtClean="0">
                <a:solidFill>
                  <a:srgbClr val="FF0000"/>
                </a:solidFill>
              </a:rPr>
            </a:br>
            <a:r>
              <a:rPr lang="tr-TR" smtClean="0">
                <a:solidFill>
                  <a:srgbClr val="FF0000"/>
                </a:solidFill>
              </a:rPr>
              <a:t>    Asgari Gerekler</a:t>
            </a:r>
          </a:p>
        </p:txBody>
      </p:sp>
    </p:spTree>
  </p:cSld>
  <p:clrMapOvr>
    <a:masterClrMapping/>
  </p:clrMapOvr>
  <p:transition spd="med">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10"/>
          </p:nvPr>
        </p:nvSpPr>
        <p:spPr>
          <a:noFill/>
        </p:spPr>
        <p:txBody>
          <a:bodyPr/>
          <a:lstStyle/>
          <a:p>
            <a:fld id="{0224D5B0-C793-47F7-A226-F7AC42391AD5}" type="slidenum">
              <a:rPr lang="en-GB" smtClean="0"/>
              <a:pPr/>
              <a:t>45</a:t>
            </a:fld>
            <a:endParaRPr lang="en-GB" smtClean="0"/>
          </a:p>
        </p:txBody>
      </p:sp>
      <p:sp>
        <p:nvSpPr>
          <p:cNvPr id="38915"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6. Makine Koruyucuları</a:t>
            </a:r>
          </a:p>
        </p:txBody>
      </p:sp>
      <p:sp>
        <p:nvSpPr>
          <p:cNvPr id="38916" name="Rectangle 3"/>
          <p:cNvSpPr>
            <a:spLocks noGrp="1" noChangeArrowheads="1"/>
          </p:cNvSpPr>
          <p:nvPr>
            <p:ph type="body" idx="1"/>
          </p:nvPr>
        </p:nvSpPr>
        <p:spPr>
          <a:xfrm>
            <a:off x="77788" y="728663"/>
            <a:ext cx="8410575" cy="5376862"/>
          </a:xfrm>
          <a:noFill/>
        </p:spPr>
        <p:txBody>
          <a:bodyPr/>
          <a:lstStyle/>
          <a:p>
            <a:pPr>
              <a:buFont typeface="Wingdings" pitchFamily="2" charset="2"/>
              <a:buNone/>
            </a:pPr>
            <a:r>
              <a:rPr lang="tr-TR" smtClean="0">
                <a:solidFill>
                  <a:schemeClr val="bg1"/>
                </a:solidFill>
              </a:rPr>
              <a:t>	</a:t>
            </a:r>
            <a:r>
              <a:rPr lang="tr-TR" b="1" u="sng" smtClean="0">
                <a:solidFill>
                  <a:srgbClr val="FF0000"/>
                </a:solidFill>
              </a:rPr>
              <a:t>6.1. İşverenin Yükümlülükleri</a:t>
            </a:r>
          </a:p>
          <a:p>
            <a:r>
              <a:rPr lang="tr-TR" smtClean="0">
                <a:solidFill>
                  <a:schemeClr val="bg1"/>
                </a:solidFill>
              </a:rPr>
              <a:t>İş kanununun 77. Maddesi gereğince işveren işçi sağlığı ve iş güvenliği için gerekli her türlü önlemi almak, araç ve gereçleri noksansız bulundurmak,  işçilerde İSİG konusunda alınan önlemlere uymakla yükümlüdürler.</a:t>
            </a:r>
          </a:p>
          <a:p>
            <a:r>
              <a:rPr lang="tr-TR" smtClean="0">
                <a:solidFill>
                  <a:schemeClr val="bg1"/>
                </a:solidFill>
              </a:rPr>
              <a:t>TBMM de 1967 yılında kabul edilen uluslar arası 119 sayılı sözleşme ile koruyucusu olmayan her türlü makinenin, tezgahın  satışı, devredilmesi, kiralanması, ödünç verilmesi yasaklanmıştır.</a:t>
            </a:r>
          </a:p>
          <a:p>
            <a:r>
              <a:rPr lang="tr-TR" smtClean="0">
                <a:solidFill>
                  <a:schemeClr val="bg1"/>
                </a:solidFill>
              </a:rPr>
              <a:t>1983 tarihinde çıkarılan makine koruyucuları yönetmeliğinde koruyucusu bulunmayan makinelerin  imal edilmesi, devredilmesi, satılması veya sergilenmesi yasaklanmıştır.</a:t>
            </a:r>
          </a:p>
        </p:txBody>
      </p:sp>
    </p:spTree>
  </p:cSld>
  <p:clrMapOvr>
    <a:masterClrMapping/>
  </p:clrMapOvr>
  <p:transition spd="med">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sldNum" sz="quarter" idx="10"/>
          </p:nvPr>
        </p:nvSpPr>
        <p:spPr>
          <a:noFill/>
        </p:spPr>
        <p:txBody>
          <a:bodyPr/>
          <a:lstStyle/>
          <a:p>
            <a:fld id="{542802CE-BC4A-4BEF-83B6-DAF0403F5567}" type="slidenum">
              <a:rPr lang="en-GB" smtClean="0"/>
              <a:pPr/>
              <a:t>46</a:t>
            </a:fld>
            <a:endParaRPr lang="en-GB" smtClean="0"/>
          </a:p>
        </p:txBody>
      </p:sp>
      <p:sp>
        <p:nvSpPr>
          <p:cNvPr id="39939"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6. Makine Koruyucuları</a:t>
            </a:r>
          </a:p>
        </p:txBody>
      </p:sp>
      <p:sp>
        <p:nvSpPr>
          <p:cNvPr id="39940" name="Rectangle 3"/>
          <p:cNvSpPr>
            <a:spLocks noGrp="1" noChangeArrowheads="1"/>
          </p:cNvSpPr>
          <p:nvPr>
            <p:ph type="body" idx="1"/>
          </p:nvPr>
        </p:nvSpPr>
        <p:spPr>
          <a:xfrm>
            <a:off x="77788" y="728663"/>
            <a:ext cx="3929062" cy="5376862"/>
          </a:xfrm>
          <a:noFill/>
        </p:spPr>
        <p:txBody>
          <a:bodyPr/>
          <a:lstStyle/>
          <a:p>
            <a:pPr>
              <a:buFont typeface="Wingdings" pitchFamily="2" charset="2"/>
              <a:buNone/>
            </a:pPr>
            <a:r>
              <a:rPr lang="tr-TR" smtClean="0">
                <a:solidFill>
                  <a:schemeClr val="bg1"/>
                </a:solidFill>
              </a:rPr>
              <a:t>	</a:t>
            </a:r>
            <a:r>
              <a:rPr lang="tr-TR" b="1" u="sng" smtClean="0">
                <a:solidFill>
                  <a:srgbClr val="FF0000"/>
                </a:solidFill>
              </a:rPr>
              <a:t>6.2. Tehlike Kaynakları</a:t>
            </a:r>
          </a:p>
          <a:p>
            <a:r>
              <a:rPr lang="tr-TR" smtClean="0">
                <a:solidFill>
                  <a:schemeClr val="bg1"/>
                </a:solidFill>
              </a:rPr>
              <a:t>Döner miller</a:t>
            </a:r>
          </a:p>
          <a:p>
            <a:r>
              <a:rPr lang="tr-TR" smtClean="0">
                <a:solidFill>
                  <a:schemeClr val="bg1"/>
                </a:solidFill>
              </a:rPr>
              <a:t>Çıkıntılar</a:t>
            </a:r>
          </a:p>
          <a:p>
            <a:r>
              <a:rPr lang="tr-TR" smtClean="0">
                <a:solidFill>
                  <a:schemeClr val="bg1"/>
                </a:solidFill>
              </a:rPr>
              <a:t>Açıkta dönen aksam</a:t>
            </a:r>
          </a:p>
          <a:p>
            <a:r>
              <a:rPr lang="tr-TR" smtClean="0">
                <a:solidFill>
                  <a:schemeClr val="bg1"/>
                </a:solidFill>
              </a:rPr>
              <a:t>Merdaneler</a:t>
            </a:r>
          </a:p>
          <a:p>
            <a:r>
              <a:rPr lang="tr-TR" smtClean="0">
                <a:solidFill>
                  <a:schemeClr val="bg1"/>
                </a:solidFill>
              </a:rPr>
              <a:t>Kayış kasnaklar</a:t>
            </a:r>
          </a:p>
          <a:p>
            <a:r>
              <a:rPr lang="tr-TR" smtClean="0">
                <a:solidFill>
                  <a:schemeClr val="bg1"/>
                </a:solidFill>
              </a:rPr>
              <a:t>Dişliler</a:t>
            </a:r>
          </a:p>
        </p:txBody>
      </p:sp>
      <p:sp>
        <p:nvSpPr>
          <p:cNvPr id="39941" name="Rectangle 5"/>
          <p:cNvSpPr>
            <a:spLocks noChangeArrowheads="1"/>
          </p:cNvSpPr>
          <p:nvPr/>
        </p:nvSpPr>
        <p:spPr bwMode="auto">
          <a:xfrm>
            <a:off x="4073525" y="727075"/>
            <a:ext cx="4889500" cy="5376863"/>
          </a:xfrm>
          <a:prstGeom prst="rect">
            <a:avLst/>
          </a:prstGeom>
          <a:noFill/>
          <a:ln w="9525">
            <a:noFill/>
            <a:miter lim="800000"/>
            <a:headEnd/>
            <a:tailEnd/>
          </a:ln>
        </p:spPr>
        <p:txBody>
          <a:bodyPr/>
          <a:lstStyle/>
          <a:p>
            <a:pPr marL="358775" indent="-358775" eaLnBrk="0" hangingPunct="0">
              <a:spcBef>
                <a:spcPct val="50000"/>
              </a:spcBef>
              <a:buClr>
                <a:srgbClr val="FF7200"/>
              </a:buClr>
              <a:buSzPct val="75000"/>
              <a:buFont typeface="Wingdings" pitchFamily="2" charset="2"/>
              <a:buNone/>
            </a:pPr>
            <a:r>
              <a:rPr lang="tr-TR" sz="2400">
                <a:solidFill>
                  <a:schemeClr val="bg1"/>
                </a:solidFill>
              </a:rPr>
              <a:t>	</a:t>
            </a:r>
          </a:p>
          <a:p>
            <a:pPr marL="358775" indent="-358775" eaLnBrk="0" hangingPunct="0">
              <a:spcBef>
                <a:spcPct val="50000"/>
              </a:spcBef>
              <a:buClr>
                <a:srgbClr val="FF7200"/>
              </a:buClr>
              <a:buSzPct val="75000"/>
              <a:buFont typeface="Wingdings" pitchFamily="2" charset="2"/>
              <a:buBlip>
                <a:blip r:embed="rId2"/>
              </a:buBlip>
            </a:pPr>
            <a:r>
              <a:rPr lang="tr-TR" sz="2400">
                <a:solidFill>
                  <a:schemeClr val="bg1"/>
                </a:solidFill>
              </a:rPr>
              <a:t>Kapalı yerde hareket eden parçalar</a:t>
            </a:r>
          </a:p>
          <a:p>
            <a:pPr marL="358775" indent="-358775" eaLnBrk="0" hangingPunct="0">
              <a:spcBef>
                <a:spcPct val="50000"/>
              </a:spcBef>
              <a:buClr>
                <a:srgbClr val="FF7200"/>
              </a:buClr>
              <a:buSzPct val="75000"/>
              <a:buFont typeface="Wingdings" pitchFamily="2" charset="2"/>
              <a:buBlip>
                <a:blip r:embed="rId2"/>
              </a:buBlip>
            </a:pPr>
            <a:r>
              <a:rPr lang="tr-TR" sz="2400">
                <a:solidFill>
                  <a:schemeClr val="bg1"/>
                </a:solidFill>
              </a:rPr>
              <a:t>Kazan içinde dönen aksamlar</a:t>
            </a:r>
          </a:p>
          <a:p>
            <a:pPr marL="358775" indent="-358775" eaLnBrk="0" hangingPunct="0">
              <a:spcBef>
                <a:spcPct val="50000"/>
              </a:spcBef>
              <a:buClr>
                <a:srgbClr val="FF7200"/>
              </a:buClr>
              <a:buSzPct val="75000"/>
              <a:buFont typeface="Wingdings" pitchFamily="2" charset="2"/>
              <a:buBlip>
                <a:blip r:embed="rId2"/>
              </a:buBlip>
            </a:pPr>
            <a:r>
              <a:rPr lang="tr-TR" sz="2400">
                <a:solidFill>
                  <a:schemeClr val="bg1"/>
                </a:solidFill>
              </a:rPr>
              <a:t>Aşındırıcılar</a:t>
            </a:r>
          </a:p>
          <a:p>
            <a:pPr marL="358775" indent="-358775" eaLnBrk="0" hangingPunct="0">
              <a:spcBef>
                <a:spcPct val="50000"/>
              </a:spcBef>
              <a:buClr>
                <a:srgbClr val="FF7200"/>
              </a:buClr>
              <a:buSzPct val="75000"/>
              <a:buFont typeface="Wingdings" pitchFamily="2" charset="2"/>
              <a:buBlip>
                <a:blip r:embed="rId2"/>
              </a:buBlip>
            </a:pPr>
            <a:r>
              <a:rPr lang="tr-TR" sz="2400">
                <a:solidFill>
                  <a:schemeClr val="bg1"/>
                </a:solidFill>
              </a:rPr>
              <a:t>Eziciler</a:t>
            </a:r>
          </a:p>
          <a:p>
            <a:pPr marL="358775" indent="-358775" eaLnBrk="0" hangingPunct="0">
              <a:spcBef>
                <a:spcPct val="50000"/>
              </a:spcBef>
              <a:buClr>
                <a:srgbClr val="FF7200"/>
              </a:buClr>
              <a:buSzPct val="75000"/>
              <a:buFont typeface="Wingdings" pitchFamily="2" charset="2"/>
              <a:buBlip>
                <a:blip r:embed="rId2"/>
              </a:buBlip>
            </a:pPr>
            <a:r>
              <a:rPr lang="tr-TR" sz="2400">
                <a:solidFill>
                  <a:schemeClr val="bg1"/>
                </a:solidFill>
              </a:rPr>
              <a:t>Vargel hareketi</a:t>
            </a:r>
          </a:p>
          <a:p>
            <a:pPr marL="358775" indent="-358775" eaLnBrk="0" hangingPunct="0">
              <a:spcBef>
                <a:spcPct val="50000"/>
              </a:spcBef>
              <a:buClr>
                <a:srgbClr val="FF7200"/>
              </a:buClr>
              <a:buSzPct val="75000"/>
              <a:buFont typeface="Wingdings" pitchFamily="2" charset="2"/>
              <a:buBlip>
                <a:blip r:embed="rId2"/>
              </a:buBlip>
            </a:pPr>
            <a:r>
              <a:rPr lang="tr-TR" sz="2400">
                <a:solidFill>
                  <a:schemeClr val="bg1"/>
                </a:solidFill>
              </a:rPr>
              <a:t>Kesici ağızlar</a:t>
            </a:r>
          </a:p>
          <a:p>
            <a:pPr marL="358775" indent="-358775" eaLnBrk="0" hangingPunct="0">
              <a:spcBef>
                <a:spcPct val="50000"/>
              </a:spcBef>
              <a:buClr>
                <a:srgbClr val="FF7200"/>
              </a:buClr>
              <a:buSzPct val="75000"/>
              <a:buFont typeface="Wingdings" pitchFamily="2" charset="2"/>
              <a:buBlip>
                <a:blip r:embed="rId2"/>
              </a:buBlip>
            </a:pPr>
            <a:r>
              <a:rPr lang="tr-TR" sz="2400">
                <a:solidFill>
                  <a:schemeClr val="bg1"/>
                </a:solidFill>
              </a:rPr>
              <a:t>Elektrik (Kumanda panosu, topraklama, aydınlatması vs.)</a:t>
            </a:r>
          </a:p>
        </p:txBody>
      </p:sp>
    </p:spTree>
  </p:cSld>
  <p:clrMapOvr>
    <a:masterClrMapping/>
  </p:clrMapOvr>
  <p:transition spd="med">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10"/>
          </p:nvPr>
        </p:nvSpPr>
        <p:spPr>
          <a:noFill/>
        </p:spPr>
        <p:txBody>
          <a:bodyPr/>
          <a:lstStyle/>
          <a:p>
            <a:fld id="{D886CCB2-AA10-41C8-8BE7-A1989B60D264}" type="slidenum">
              <a:rPr lang="en-GB" smtClean="0"/>
              <a:pPr/>
              <a:t>47</a:t>
            </a:fld>
            <a:endParaRPr lang="en-GB" smtClean="0"/>
          </a:p>
        </p:txBody>
      </p:sp>
      <p:sp>
        <p:nvSpPr>
          <p:cNvPr id="40963"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6. Makine Koruyucuları</a:t>
            </a:r>
          </a:p>
        </p:txBody>
      </p:sp>
      <p:sp>
        <p:nvSpPr>
          <p:cNvPr id="40964" name="Rectangle 8"/>
          <p:cNvSpPr>
            <a:spLocks noChangeArrowheads="1"/>
          </p:cNvSpPr>
          <p:nvPr/>
        </p:nvSpPr>
        <p:spPr bwMode="auto">
          <a:xfrm>
            <a:off x="1114425" y="779463"/>
            <a:ext cx="6242050" cy="368300"/>
          </a:xfrm>
          <a:prstGeom prst="rect">
            <a:avLst/>
          </a:prstGeom>
          <a:noFill/>
          <a:ln w="19050">
            <a:solidFill>
              <a:schemeClr val="bg1"/>
            </a:solidFill>
            <a:miter lim="800000"/>
            <a:headEnd/>
            <a:tailEnd/>
          </a:ln>
        </p:spPr>
        <p:txBody>
          <a:bodyPr anchor="ctr"/>
          <a:lstStyle/>
          <a:p>
            <a:pPr algn="ctr" eaLnBrk="0" hangingPunct="0"/>
            <a:r>
              <a:rPr lang="tr-TR" sz="2400">
                <a:solidFill>
                  <a:schemeClr val="bg1"/>
                </a:solidFill>
              </a:rPr>
              <a:t>Makinelerde Tehlikeler Nerelerde Gizli?</a:t>
            </a:r>
          </a:p>
        </p:txBody>
      </p:sp>
      <p:pic>
        <p:nvPicPr>
          <p:cNvPr id="40965" name="Picture 9" descr="tara0011"/>
          <p:cNvPicPr>
            <a:picLocks noChangeAspect="1" noChangeArrowheads="1"/>
          </p:cNvPicPr>
          <p:nvPr/>
        </p:nvPicPr>
        <p:blipFill>
          <a:blip r:embed="rId2"/>
          <a:srcRect l="18491" t="36368" r="60634" b="42229"/>
          <a:stretch>
            <a:fillRect/>
          </a:stretch>
        </p:blipFill>
        <p:spPr bwMode="auto">
          <a:xfrm>
            <a:off x="6719888" y="1179513"/>
            <a:ext cx="2384425" cy="1774825"/>
          </a:xfrm>
          <a:prstGeom prst="rect">
            <a:avLst/>
          </a:prstGeom>
          <a:noFill/>
          <a:ln w="9525">
            <a:noFill/>
            <a:miter lim="800000"/>
            <a:headEnd/>
            <a:tailEnd/>
          </a:ln>
        </p:spPr>
      </p:pic>
      <p:sp>
        <p:nvSpPr>
          <p:cNvPr id="40966" name="Rectangle 10"/>
          <p:cNvSpPr>
            <a:spLocks noChangeArrowheads="1"/>
          </p:cNvSpPr>
          <p:nvPr/>
        </p:nvSpPr>
        <p:spPr bwMode="auto">
          <a:xfrm>
            <a:off x="88900" y="1158875"/>
            <a:ext cx="5945188" cy="4953000"/>
          </a:xfrm>
          <a:prstGeom prst="rect">
            <a:avLst/>
          </a:prstGeom>
          <a:noFill/>
          <a:ln w="9525">
            <a:noFill/>
            <a:miter lim="800000"/>
            <a:headEnd/>
            <a:tailEnd/>
          </a:ln>
        </p:spPr>
        <p:txBody>
          <a:bodyPr/>
          <a:lstStyle/>
          <a:p>
            <a:pPr marL="358775" indent="-358775" eaLnBrk="0" hangingPunct="0">
              <a:spcBef>
                <a:spcPct val="30000"/>
              </a:spcBef>
              <a:buClr>
                <a:srgbClr val="FF7200"/>
              </a:buClr>
              <a:buSzPct val="75000"/>
              <a:buFont typeface="Wingdings" pitchFamily="2" charset="2"/>
              <a:buBlip>
                <a:blip r:embed="rId3"/>
              </a:buBlip>
            </a:pPr>
            <a:r>
              <a:rPr lang="tr-TR" sz="2400">
                <a:solidFill>
                  <a:schemeClr val="bg1"/>
                </a:solidFill>
              </a:rPr>
              <a:t>İleri-geri hareketli makine aksamının sinsi tehlikesi sonucunda, bunlarla duvar veya diğer makinelerin arasından geçen kimseler araya sıkışabilir.</a:t>
            </a:r>
          </a:p>
          <a:p>
            <a:pPr marL="358775" indent="-358775" eaLnBrk="0" hangingPunct="0">
              <a:spcBef>
                <a:spcPct val="30000"/>
              </a:spcBef>
              <a:buClr>
                <a:srgbClr val="FF7200"/>
              </a:buClr>
              <a:buSzPct val="75000"/>
              <a:buFont typeface="Wingdings" pitchFamily="2" charset="2"/>
              <a:buBlip>
                <a:blip r:embed="rId3"/>
              </a:buBlip>
            </a:pPr>
            <a:r>
              <a:rPr lang="tr-TR" sz="2400">
                <a:solidFill>
                  <a:schemeClr val="bg1"/>
                </a:solidFill>
              </a:rPr>
              <a:t>Hareketli parçaların üstüne veya aralarına düşen parçalar makine tarafından fırlatılarak, makinenin çevresinde çalışanlara isabet edebilir.</a:t>
            </a:r>
          </a:p>
          <a:p>
            <a:pPr marL="358775" indent="-358775" eaLnBrk="0" hangingPunct="0">
              <a:spcBef>
                <a:spcPct val="30000"/>
              </a:spcBef>
              <a:buClr>
                <a:srgbClr val="FF7200"/>
              </a:buClr>
              <a:buSzPct val="75000"/>
              <a:buFont typeface="Wingdings" pitchFamily="2" charset="2"/>
              <a:buBlip>
                <a:blip r:embed="rId3"/>
              </a:buBlip>
            </a:pPr>
            <a:r>
              <a:rPr lang="tr-TR" sz="2400">
                <a:solidFill>
                  <a:schemeClr val="bg1"/>
                </a:solidFill>
              </a:rPr>
              <a:t>Kayışların birleşme noktalarındaki bindirilmiş veya raptiyeli birleştirmelere el yada elbiseler takılabilir.</a:t>
            </a:r>
          </a:p>
        </p:txBody>
      </p:sp>
      <p:pic>
        <p:nvPicPr>
          <p:cNvPr id="40967" name="Picture 11" descr="tara0012"/>
          <p:cNvPicPr>
            <a:picLocks noChangeAspect="1" noChangeArrowheads="1"/>
          </p:cNvPicPr>
          <p:nvPr/>
        </p:nvPicPr>
        <p:blipFill>
          <a:blip r:embed="rId4"/>
          <a:srcRect l="20599" t="30293" r="54256" b="39073"/>
          <a:stretch>
            <a:fillRect/>
          </a:stretch>
        </p:blipFill>
        <p:spPr bwMode="auto">
          <a:xfrm>
            <a:off x="6732588" y="3005138"/>
            <a:ext cx="2378075" cy="2106612"/>
          </a:xfrm>
          <a:prstGeom prst="rect">
            <a:avLst/>
          </a:prstGeom>
          <a:noFill/>
          <a:ln w="9525">
            <a:noFill/>
            <a:miter lim="800000"/>
            <a:headEnd/>
            <a:tailEnd/>
          </a:ln>
        </p:spPr>
      </p:pic>
      <p:pic>
        <p:nvPicPr>
          <p:cNvPr id="40968" name="Picture 12" descr="tara0014"/>
          <p:cNvPicPr>
            <a:picLocks noChangeAspect="1" noChangeArrowheads="1"/>
          </p:cNvPicPr>
          <p:nvPr/>
        </p:nvPicPr>
        <p:blipFill>
          <a:blip r:embed="rId5"/>
          <a:srcRect l="20392" t="30101" r="48482" b="56732"/>
          <a:stretch>
            <a:fillRect/>
          </a:stretch>
        </p:blipFill>
        <p:spPr bwMode="auto">
          <a:xfrm>
            <a:off x="6045200" y="5164138"/>
            <a:ext cx="3060700" cy="941387"/>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10"/>
          </p:nvPr>
        </p:nvSpPr>
        <p:spPr>
          <a:noFill/>
        </p:spPr>
        <p:txBody>
          <a:bodyPr/>
          <a:lstStyle/>
          <a:p>
            <a:fld id="{69E054CF-D70E-4F4B-8203-4B6D45F39126}" type="slidenum">
              <a:rPr lang="en-GB" smtClean="0"/>
              <a:pPr/>
              <a:t>48</a:t>
            </a:fld>
            <a:endParaRPr lang="en-GB" smtClean="0"/>
          </a:p>
        </p:txBody>
      </p:sp>
      <p:sp>
        <p:nvSpPr>
          <p:cNvPr id="41987"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6. Makine Koruyucuları</a:t>
            </a:r>
          </a:p>
        </p:txBody>
      </p:sp>
      <p:sp>
        <p:nvSpPr>
          <p:cNvPr id="41988" name="Rectangle 8"/>
          <p:cNvSpPr>
            <a:spLocks noChangeArrowheads="1"/>
          </p:cNvSpPr>
          <p:nvPr/>
        </p:nvSpPr>
        <p:spPr bwMode="auto">
          <a:xfrm>
            <a:off x="1758950" y="779463"/>
            <a:ext cx="5597525" cy="368300"/>
          </a:xfrm>
          <a:prstGeom prst="rect">
            <a:avLst/>
          </a:prstGeom>
          <a:noFill/>
          <a:ln w="19050">
            <a:solidFill>
              <a:schemeClr val="bg1"/>
            </a:solidFill>
            <a:miter lim="800000"/>
            <a:headEnd/>
            <a:tailEnd/>
          </a:ln>
        </p:spPr>
        <p:txBody>
          <a:bodyPr anchor="ctr"/>
          <a:lstStyle/>
          <a:p>
            <a:pPr algn="ctr" eaLnBrk="0" hangingPunct="0"/>
            <a:r>
              <a:rPr lang="tr-TR" sz="2400">
                <a:solidFill>
                  <a:schemeClr val="bg1"/>
                </a:solidFill>
              </a:rPr>
              <a:t>Makinelerde Tehlikeler Nerelerde Gizli?</a:t>
            </a:r>
          </a:p>
        </p:txBody>
      </p:sp>
      <p:sp>
        <p:nvSpPr>
          <p:cNvPr id="41989" name="Rectangle 9"/>
          <p:cNvSpPr>
            <a:spLocks noChangeArrowheads="1"/>
          </p:cNvSpPr>
          <p:nvPr/>
        </p:nvSpPr>
        <p:spPr bwMode="auto">
          <a:xfrm>
            <a:off x="269875" y="4313238"/>
            <a:ext cx="1536700" cy="696912"/>
          </a:xfrm>
          <a:prstGeom prst="rect">
            <a:avLst/>
          </a:prstGeom>
          <a:noFill/>
          <a:ln w="19050">
            <a:solidFill>
              <a:schemeClr val="bg1"/>
            </a:solidFill>
            <a:miter lim="800000"/>
            <a:headEnd/>
            <a:tailEnd/>
          </a:ln>
        </p:spPr>
        <p:txBody>
          <a:bodyPr/>
          <a:lstStyle/>
          <a:p>
            <a:pPr marL="358775" indent="-358775" eaLnBrk="0" hangingPunct="0">
              <a:lnSpc>
                <a:spcPct val="80000"/>
              </a:lnSpc>
              <a:spcBef>
                <a:spcPct val="10000"/>
              </a:spcBef>
              <a:buClr>
                <a:srgbClr val="FF7200"/>
              </a:buClr>
              <a:buSzPct val="75000"/>
              <a:buFont typeface="Wingdings" pitchFamily="2" charset="2"/>
              <a:buNone/>
            </a:pPr>
            <a:r>
              <a:rPr lang="tr-TR" sz="2400">
                <a:solidFill>
                  <a:schemeClr val="bg1"/>
                </a:solidFill>
              </a:rPr>
              <a:t>Elektrik</a:t>
            </a:r>
          </a:p>
          <a:p>
            <a:pPr marL="358775" indent="-358775" eaLnBrk="0" hangingPunct="0">
              <a:lnSpc>
                <a:spcPct val="80000"/>
              </a:lnSpc>
              <a:spcBef>
                <a:spcPct val="10000"/>
              </a:spcBef>
              <a:buClr>
                <a:srgbClr val="FF7200"/>
              </a:buClr>
              <a:buSzPct val="75000"/>
              <a:buFont typeface="Wingdings" pitchFamily="2" charset="2"/>
              <a:buNone/>
            </a:pPr>
            <a:r>
              <a:rPr lang="tr-TR" sz="2400">
                <a:solidFill>
                  <a:schemeClr val="bg1"/>
                </a:solidFill>
              </a:rPr>
              <a:t>Çarpması</a:t>
            </a:r>
          </a:p>
        </p:txBody>
      </p:sp>
      <p:pic>
        <p:nvPicPr>
          <p:cNvPr id="41990" name="Picture 10" descr="tara0013"/>
          <p:cNvPicPr>
            <a:picLocks noChangeAspect="1" noChangeArrowheads="1"/>
          </p:cNvPicPr>
          <p:nvPr/>
        </p:nvPicPr>
        <p:blipFill>
          <a:blip r:embed="rId2"/>
          <a:srcRect l="19858" t="30066" r="69122" b="47223"/>
          <a:stretch>
            <a:fillRect/>
          </a:stretch>
        </p:blipFill>
        <p:spPr bwMode="auto">
          <a:xfrm>
            <a:off x="28575" y="1195388"/>
            <a:ext cx="2012950" cy="3017837"/>
          </a:xfrm>
          <a:prstGeom prst="rect">
            <a:avLst/>
          </a:prstGeom>
          <a:noFill/>
          <a:ln w="9525">
            <a:noFill/>
            <a:miter lim="800000"/>
            <a:headEnd/>
            <a:tailEnd/>
          </a:ln>
        </p:spPr>
      </p:pic>
      <p:pic>
        <p:nvPicPr>
          <p:cNvPr id="41991" name="Picture 11" descr="tara0013"/>
          <p:cNvPicPr>
            <a:picLocks noChangeAspect="1" noChangeArrowheads="1"/>
          </p:cNvPicPr>
          <p:nvPr/>
        </p:nvPicPr>
        <p:blipFill>
          <a:blip r:embed="rId2"/>
          <a:srcRect l="39923" t="31230" r="51494" b="46651"/>
          <a:stretch>
            <a:fillRect/>
          </a:stretch>
        </p:blipFill>
        <p:spPr bwMode="auto">
          <a:xfrm>
            <a:off x="2146300" y="1200150"/>
            <a:ext cx="2303463" cy="3017838"/>
          </a:xfrm>
          <a:prstGeom prst="rect">
            <a:avLst/>
          </a:prstGeom>
          <a:noFill/>
          <a:ln w="9525">
            <a:noFill/>
            <a:miter lim="800000"/>
            <a:headEnd/>
            <a:tailEnd/>
          </a:ln>
        </p:spPr>
      </p:pic>
      <p:pic>
        <p:nvPicPr>
          <p:cNvPr id="41992" name="Picture 12" descr="tara0013"/>
          <p:cNvPicPr>
            <a:picLocks noChangeAspect="1" noChangeArrowheads="1"/>
          </p:cNvPicPr>
          <p:nvPr/>
        </p:nvPicPr>
        <p:blipFill>
          <a:blip r:embed="rId2"/>
          <a:srcRect l="57672" t="30066" r="34575" b="49101"/>
          <a:stretch>
            <a:fillRect/>
          </a:stretch>
        </p:blipFill>
        <p:spPr bwMode="auto">
          <a:xfrm>
            <a:off x="4524375" y="1198563"/>
            <a:ext cx="2162175" cy="3030537"/>
          </a:xfrm>
          <a:prstGeom prst="rect">
            <a:avLst/>
          </a:prstGeom>
          <a:noFill/>
          <a:ln w="9525">
            <a:noFill/>
            <a:miter lim="800000"/>
            <a:headEnd/>
            <a:tailEnd/>
          </a:ln>
        </p:spPr>
      </p:pic>
      <p:pic>
        <p:nvPicPr>
          <p:cNvPr id="41993" name="Picture 13" descr="tara0013"/>
          <p:cNvPicPr>
            <a:picLocks noChangeAspect="1" noChangeArrowheads="1"/>
          </p:cNvPicPr>
          <p:nvPr/>
        </p:nvPicPr>
        <p:blipFill>
          <a:blip r:embed="rId2"/>
          <a:srcRect l="69821" t="30066" r="18001" b="42422"/>
          <a:stretch>
            <a:fillRect/>
          </a:stretch>
        </p:blipFill>
        <p:spPr bwMode="auto">
          <a:xfrm>
            <a:off x="6772275" y="1198563"/>
            <a:ext cx="2347913" cy="3019425"/>
          </a:xfrm>
          <a:prstGeom prst="rect">
            <a:avLst/>
          </a:prstGeom>
          <a:noFill/>
          <a:ln w="9525">
            <a:noFill/>
            <a:miter lim="800000"/>
            <a:headEnd/>
            <a:tailEnd/>
          </a:ln>
        </p:spPr>
      </p:pic>
      <p:sp>
        <p:nvSpPr>
          <p:cNvPr id="41994" name="Rectangle 14"/>
          <p:cNvSpPr>
            <a:spLocks noChangeArrowheads="1"/>
          </p:cNvSpPr>
          <p:nvPr/>
        </p:nvSpPr>
        <p:spPr bwMode="auto">
          <a:xfrm>
            <a:off x="2112963" y="4313238"/>
            <a:ext cx="2386012" cy="661987"/>
          </a:xfrm>
          <a:prstGeom prst="rect">
            <a:avLst/>
          </a:prstGeom>
          <a:noFill/>
          <a:ln w="19050">
            <a:solidFill>
              <a:schemeClr val="bg1"/>
            </a:solidFill>
            <a:miter lim="800000"/>
            <a:headEnd/>
            <a:tailEnd/>
          </a:ln>
        </p:spPr>
        <p:txBody>
          <a:bodyPr/>
          <a:lstStyle/>
          <a:p>
            <a:pPr marL="358775" indent="-358775" algn="ctr" eaLnBrk="0" hangingPunct="0">
              <a:lnSpc>
                <a:spcPct val="80000"/>
              </a:lnSpc>
              <a:spcBef>
                <a:spcPct val="10000"/>
              </a:spcBef>
              <a:buClr>
                <a:srgbClr val="FF7200"/>
              </a:buClr>
              <a:buSzPct val="75000"/>
              <a:buFont typeface="Wingdings" pitchFamily="2" charset="2"/>
              <a:buNone/>
            </a:pPr>
            <a:r>
              <a:rPr lang="tr-TR" sz="2400">
                <a:solidFill>
                  <a:schemeClr val="bg1"/>
                </a:solidFill>
              </a:rPr>
              <a:t>Yüksek</a:t>
            </a:r>
          </a:p>
          <a:p>
            <a:pPr marL="358775" indent="-358775" algn="ctr" eaLnBrk="0" hangingPunct="0">
              <a:lnSpc>
                <a:spcPct val="80000"/>
              </a:lnSpc>
              <a:spcBef>
                <a:spcPct val="10000"/>
              </a:spcBef>
              <a:buClr>
                <a:srgbClr val="FF7200"/>
              </a:buClr>
              <a:buSzPct val="75000"/>
              <a:buFont typeface="Wingdings" pitchFamily="2" charset="2"/>
              <a:buNone/>
            </a:pPr>
            <a:r>
              <a:rPr lang="tr-TR" sz="2400">
                <a:solidFill>
                  <a:schemeClr val="bg1"/>
                </a:solidFill>
              </a:rPr>
              <a:t>Sıcaklık-Basınç</a:t>
            </a:r>
          </a:p>
        </p:txBody>
      </p:sp>
      <p:sp>
        <p:nvSpPr>
          <p:cNvPr id="41995" name="Rectangle 17"/>
          <p:cNvSpPr>
            <a:spLocks noChangeArrowheads="1"/>
          </p:cNvSpPr>
          <p:nvPr/>
        </p:nvSpPr>
        <p:spPr bwMode="auto">
          <a:xfrm>
            <a:off x="4822825" y="4322763"/>
            <a:ext cx="1527175" cy="661987"/>
          </a:xfrm>
          <a:prstGeom prst="rect">
            <a:avLst/>
          </a:prstGeom>
          <a:noFill/>
          <a:ln w="19050">
            <a:solidFill>
              <a:schemeClr val="bg1"/>
            </a:solidFill>
            <a:miter lim="800000"/>
            <a:headEnd/>
            <a:tailEnd/>
          </a:ln>
        </p:spPr>
        <p:txBody>
          <a:bodyPr/>
          <a:lstStyle/>
          <a:p>
            <a:pPr marL="358775" indent="-358775" algn="ctr" eaLnBrk="0" hangingPunct="0">
              <a:lnSpc>
                <a:spcPct val="80000"/>
              </a:lnSpc>
              <a:spcBef>
                <a:spcPct val="10000"/>
              </a:spcBef>
              <a:buClr>
                <a:srgbClr val="FF7200"/>
              </a:buClr>
              <a:buSzPct val="75000"/>
              <a:buFont typeface="Wingdings" pitchFamily="2" charset="2"/>
              <a:buNone/>
            </a:pPr>
            <a:r>
              <a:rPr lang="tr-TR" sz="2400">
                <a:solidFill>
                  <a:schemeClr val="bg1"/>
                </a:solidFill>
              </a:rPr>
              <a:t>Kimyasal</a:t>
            </a:r>
          </a:p>
          <a:p>
            <a:pPr marL="358775" indent="-358775" algn="ctr" eaLnBrk="0" hangingPunct="0">
              <a:lnSpc>
                <a:spcPct val="80000"/>
              </a:lnSpc>
              <a:spcBef>
                <a:spcPct val="10000"/>
              </a:spcBef>
              <a:buClr>
                <a:srgbClr val="FF7200"/>
              </a:buClr>
              <a:buSzPct val="75000"/>
              <a:buFont typeface="Wingdings" pitchFamily="2" charset="2"/>
              <a:buNone/>
            </a:pPr>
            <a:r>
              <a:rPr lang="tr-TR" sz="2400">
                <a:solidFill>
                  <a:schemeClr val="bg1"/>
                </a:solidFill>
              </a:rPr>
              <a:t>Sızıntısı</a:t>
            </a:r>
          </a:p>
        </p:txBody>
      </p:sp>
      <p:sp>
        <p:nvSpPr>
          <p:cNvPr id="41996" name="Rectangle 18"/>
          <p:cNvSpPr>
            <a:spLocks noChangeArrowheads="1"/>
          </p:cNvSpPr>
          <p:nvPr/>
        </p:nvSpPr>
        <p:spPr bwMode="auto">
          <a:xfrm>
            <a:off x="7180263" y="4308475"/>
            <a:ext cx="1527175" cy="661988"/>
          </a:xfrm>
          <a:prstGeom prst="rect">
            <a:avLst/>
          </a:prstGeom>
          <a:noFill/>
          <a:ln w="19050">
            <a:solidFill>
              <a:schemeClr val="bg1"/>
            </a:solidFill>
            <a:miter lim="800000"/>
            <a:headEnd/>
            <a:tailEnd/>
          </a:ln>
        </p:spPr>
        <p:txBody>
          <a:bodyPr/>
          <a:lstStyle/>
          <a:p>
            <a:pPr marL="358775" indent="-358775" algn="ctr" eaLnBrk="0" hangingPunct="0">
              <a:lnSpc>
                <a:spcPct val="80000"/>
              </a:lnSpc>
              <a:spcBef>
                <a:spcPct val="10000"/>
              </a:spcBef>
              <a:buClr>
                <a:srgbClr val="FF7200"/>
              </a:buClr>
              <a:buSzPct val="75000"/>
              <a:buFont typeface="Wingdings" pitchFamily="2" charset="2"/>
              <a:buNone/>
            </a:pPr>
            <a:r>
              <a:rPr lang="tr-TR" sz="2400">
                <a:solidFill>
                  <a:schemeClr val="bg1"/>
                </a:solidFill>
              </a:rPr>
              <a:t>Gürültü-</a:t>
            </a:r>
          </a:p>
          <a:p>
            <a:pPr marL="358775" indent="-358775" algn="ctr" eaLnBrk="0" hangingPunct="0">
              <a:lnSpc>
                <a:spcPct val="80000"/>
              </a:lnSpc>
              <a:spcBef>
                <a:spcPct val="10000"/>
              </a:spcBef>
              <a:buClr>
                <a:srgbClr val="FF7200"/>
              </a:buClr>
              <a:buSzPct val="75000"/>
              <a:buFont typeface="Wingdings" pitchFamily="2" charset="2"/>
              <a:buNone/>
            </a:pPr>
            <a:r>
              <a:rPr lang="tr-TR" sz="2400">
                <a:solidFill>
                  <a:schemeClr val="bg1"/>
                </a:solidFill>
              </a:rPr>
              <a:t>Titreşim</a:t>
            </a:r>
          </a:p>
        </p:txBody>
      </p:sp>
    </p:spTree>
  </p:cSld>
  <p:clrMapOvr>
    <a:masterClrMapping/>
  </p:clrMapOvr>
  <p:transition spd="med">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sldNum" sz="quarter" idx="10"/>
          </p:nvPr>
        </p:nvSpPr>
        <p:spPr>
          <a:noFill/>
        </p:spPr>
        <p:txBody>
          <a:bodyPr/>
          <a:lstStyle/>
          <a:p>
            <a:fld id="{454F7074-0B65-4860-935B-B6B1C6F8949D}" type="slidenum">
              <a:rPr lang="en-GB" smtClean="0"/>
              <a:pPr/>
              <a:t>49</a:t>
            </a:fld>
            <a:endParaRPr lang="en-GB" smtClean="0"/>
          </a:p>
        </p:txBody>
      </p:sp>
      <p:sp>
        <p:nvSpPr>
          <p:cNvPr id="43011"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6. Makine Koruyucuları</a:t>
            </a:r>
          </a:p>
        </p:txBody>
      </p:sp>
      <p:sp>
        <p:nvSpPr>
          <p:cNvPr id="43012" name="Rectangle 3"/>
          <p:cNvSpPr>
            <a:spLocks noGrp="1" noChangeArrowheads="1"/>
          </p:cNvSpPr>
          <p:nvPr>
            <p:ph type="body" idx="1"/>
          </p:nvPr>
        </p:nvSpPr>
        <p:spPr>
          <a:xfrm>
            <a:off x="503238" y="1089025"/>
            <a:ext cx="7521575" cy="5016500"/>
          </a:xfrm>
          <a:noFill/>
        </p:spPr>
        <p:txBody>
          <a:bodyPr/>
          <a:lstStyle/>
          <a:p>
            <a:pPr>
              <a:buFont typeface="Wingdings" pitchFamily="2" charset="2"/>
              <a:buNone/>
            </a:pPr>
            <a:r>
              <a:rPr lang="tr-TR" smtClean="0">
                <a:solidFill>
                  <a:schemeClr val="bg1"/>
                </a:solidFill>
              </a:rPr>
              <a:t>	</a:t>
            </a:r>
            <a:r>
              <a:rPr lang="tr-TR" b="1" u="sng" smtClean="0">
                <a:solidFill>
                  <a:srgbClr val="FF0000"/>
                </a:solidFill>
              </a:rPr>
              <a:t>6.3. Makine Koruyucularının Yetenekleri</a:t>
            </a:r>
          </a:p>
          <a:p>
            <a:r>
              <a:rPr lang="tr-TR" smtClean="0">
                <a:solidFill>
                  <a:schemeClr val="bg1"/>
                </a:solidFill>
              </a:rPr>
              <a:t>Etkin olmalı,</a:t>
            </a:r>
          </a:p>
          <a:p>
            <a:r>
              <a:rPr lang="tr-TR" smtClean="0">
                <a:solidFill>
                  <a:schemeClr val="bg1"/>
                </a:solidFill>
              </a:rPr>
              <a:t>Tehlikeli alana girmeyi önlemeli,</a:t>
            </a:r>
          </a:p>
          <a:p>
            <a:r>
              <a:rPr lang="tr-TR" smtClean="0">
                <a:solidFill>
                  <a:schemeClr val="bg1"/>
                </a:solidFill>
              </a:rPr>
              <a:t>Çalışmayı zorlaştırmamalı,</a:t>
            </a:r>
          </a:p>
          <a:p>
            <a:r>
              <a:rPr lang="tr-TR" smtClean="0">
                <a:solidFill>
                  <a:schemeClr val="bg1"/>
                </a:solidFill>
              </a:rPr>
              <a:t>Üretimi engellememeli,</a:t>
            </a:r>
          </a:p>
          <a:p>
            <a:r>
              <a:rPr lang="tr-TR" smtClean="0">
                <a:solidFill>
                  <a:schemeClr val="bg1"/>
                </a:solidFill>
              </a:rPr>
              <a:t>Kullanışlı olmalı,</a:t>
            </a:r>
          </a:p>
          <a:p>
            <a:r>
              <a:rPr lang="tr-TR" smtClean="0">
                <a:solidFill>
                  <a:schemeClr val="bg1"/>
                </a:solidFill>
              </a:rPr>
              <a:t>İşe uygun olmalı,</a:t>
            </a:r>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sldNum" sz="quarter" idx="10"/>
          </p:nvPr>
        </p:nvSpPr>
        <p:spPr>
          <a:noFill/>
        </p:spPr>
        <p:txBody>
          <a:bodyPr/>
          <a:lstStyle/>
          <a:p>
            <a:fld id="{3834C05E-EA4A-4FB1-A021-73C00F17F372}" type="slidenum">
              <a:rPr lang="en-GB" smtClean="0"/>
              <a:pPr/>
              <a:t>5</a:t>
            </a:fld>
            <a:endParaRPr lang="en-GB" smtClean="0"/>
          </a:p>
        </p:txBody>
      </p:sp>
      <p:sp>
        <p:nvSpPr>
          <p:cNvPr id="9219"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1. İş Ekipmanlarının İmalatçılarının Sorumlulukları</a:t>
            </a:r>
          </a:p>
        </p:txBody>
      </p:sp>
      <p:sp>
        <p:nvSpPr>
          <p:cNvPr id="9220" name="Rectangle 3"/>
          <p:cNvSpPr>
            <a:spLocks noGrp="1" noChangeArrowheads="1"/>
          </p:cNvSpPr>
          <p:nvPr>
            <p:ph type="body" idx="1"/>
          </p:nvPr>
        </p:nvSpPr>
        <p:spPr>
          <a:xfrm>
            <a:off x="77788" y="762000"/>
            <a:ext cx="8497887" cy="5376863"/>
          </a:xfrm>
          <a:noFill/>
        </p:spPr>
        <p:txBody>
          <a:bodyPr/>
          <a:lstStyle/>
          <a:p>
            <a:pPr>
              <a:lnSpc>
                <a:spcPct val="90000"/>
              </a:lnSpc>
            </a:pPr>
            <a:r>
              <a:rPr lang="tr-TR" smtClean="0">
                <a:solidFill>
                  <a:schemeClr val="bg1"/>
                </a:solidFill>
              </a:rPr>
              <a:t>İş ekipmanları, insana, diğer canlılara ve çevreye zarar vermemeli,</a:t>
            </a:r>
          </a:p>
          <a:p>
            <a:pPr>
              <a:lnSpc>
                <a:spcPct val="90000"/>
              </a:lnSpc>
            </a:pPr>
            <a:r>
              <a:rPr lang="tr-TR" smtClean="0">
                <a:solidFill>
                  <a:schemeClr val="bg1"/>
                </a:solidFill>
              </a:rPr>
              <a:t>Bir iş ekipmanı ile birlikte, kullanıcı, ayarcı, bakımcı vb. için gerekli tüm dokümanlar da sağlanmış olmalı,</a:t>
            </a:r>
          </a:p>
          <a:p>
            <a:pPr>
              <a:lnSpc>
                <a:spcPct val="90000"/>
              </a:lnSpc>
            </a:pPr>
            <a:r>
              <a:rPr lang="tr-TR" smtClean="0">
                <a:solidFill>
                  <a:schemeClr val="bg1"/>
                </a:solidFill>
              </a:rPr>
              <a:t>İş ekipmanları kullanımı, bakımı, ayarı, taşınması vb. sırasında ortaya çıkabilecek her türlü tehlikeli durum ürün piyasaya arz edilmeden önce analiz edilmiş ve gerekli önlemler alınmış olmalı,</a:t>
            </a:r>
          </a:p>
          <a:p>
            <a:pPr>
              <a:lnSpc>
                <a:spcPct val="90000"/>
              </a:lnSpc>
            </a:pPr>
            <a:r>
              <a:rPr lang="tr-TR" smtClean="0">
                <a:solidFill>
                  <a:schemeClr val="bg1"/>
                </a:solidFill>
              </a:rPr>
              <a:t>İş ekipmanı üzerinde kalmış olan ve ortadan kaldırılamayan riskler için uyarıcı işaret ve açıklayıcı bilgiler sağlanmış olmalı,</a:t>
            </a:r>
          </a:p>
          <a:p>
            <a:pPr>
              <a:lnSpc>
                <a:spcPct val="90000"/>
              </a:lnSpc>
            </a:pPr>
            <a:r>
              <a:rPr lang="tr-TR" smtClean="0">
                <a:solidFill>
                  <a:schemeClr val="bg1"/>
                </a:solidFill>
              </a:rPr>
              <a:t>İş ekipmanını piyasaya arz eden taraf, yazılı bir beyan (deklarasyon) ile İş ekipmanıyla ilgili tüm sorumluluğu almış olduğunu taraflara bildirmeli.</a:t>
            </a:r>
          </a:p>
        </p:txBody>
      </p:sp>
    </p:spTree>
  </p:cSld>
  <p:clrMapOvr>
    <a:masterClrMapping/>
  </p:clrMapOvr>
  <p:transition spd="med">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sldNum" sz="quarter" idx="10"/>
          </p:nvPr>
        </p:nvSpPr>
        <p:spPr>
          <a:noFill/>
        </p:spPr>
        <p:txBody>
          <a:bodyPr/>
          <a:lstStyle/>
          <a:p>
            <a:fld id="{10FB4ECE-6C55-49C2-81E1-0FA11611C7A8}" type="slidenum">
              <a:rPr lang="en-GB" smtClean="0"/>
              <a:pPr/>
              <a:t>50</a:t>
            </a:fld>
            <a:endParaRPr lang="en-GB" smtClean="0"/>
          </a:p>
        </p:txBody>
      </p:sp>
      <p:sp>
        <p:nvSpPr>
          <p:cNvPr id="44035"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6. Makine Koruyucuları</a:t>
            </a:r>
          </a:p>
        </p:txBody>
      </p:sp>
      <p:sp>
        <p:nvSpPr>
          <p:cNvPr id="44036" name="Rectangle 3"/>
          <p:cNvSpPr>
            <a:spLocks noGrp="1" noChangeArrowheads="1"/>
          </p:cNvSpPr>
          <p:nvPr>
            <p:ph type="body" idx="1"/>
          </p:nvPr>
        </p:nvSpPr>
        <p:spPr>
          <a:xfrm>
            <a:off x="77788" y="728663"/>
            <a:ext cx="7078662" cy="5376862"/>
          </a:xfrm>
          <a:noFill/>
        </p:spPr>
        <p:txBody>
          <a:bodyPr/>
          <a:lstStyle/>
          <a:p>
            <a:r>
              <a:rPr lang="tr-TR" smtClean="0">
                <a:solidFill>
                  <a:schemeClr val="bg1"/>
                </a:solidFill>
              </a:rPr>
              <a:t>Tezgahın bir parçası konumunda olmalı, tezgahla bütünleşmelidir,</a:t>
            </a:r>
          </a:p>
          <a:p>
            <a:r>
              <a:rPr lang="tr-TR" smtClean="0">
                <a:solidFill>
                  <a:schemeClr val="bg1"/>
                </a:solidFill>
              </a:rPr>
              <a:t>Fazla bakım istememeli, bakımı zorlaştırmamalı,</a:t>
            </a:r>
          </a:p>
          <a:p>
            <a:r>
              <a:rPr lang="tr-TR" smtClean="0">
                <a:solidFill>
                  <a:schemeClr val="bg1"/>
                </a:solidFill>
              </a:rPr>
              <a:t>Ortama ve çalışma şartlarına uymalı,</a:t>
            </a:r>
          </a:p>
          <a:p>
            <a:r>
              <a:rPr lang="tr-TR" smtClean="0">
                <a:solidFill>
                  <a:schemeClr val="bg1"/>
                </a:solidFill>
              </a:rPr>
              <a:t>Karışık olmamalı, az parçalı olmalı,</a:t>
            </a:r>
          </a:p>
          <a:p>
            <a:r>
              <a:rPr lang="tr-TR" smtClean="0">
                <a:solidFill>
                  <a:schemeClr val="bg1"/>
                </a:solidFill>
              </a:rPr>
              <a:t>Koruyucu kendisi tehlike oluşturmamalı ve</a:t>
            </a:r>
          </a:p>
          <a:p>
            <a:r>
              <a:rPr lang="tr-TR" smtClean="0">
                <a:solidFill>
                  <a:schemeClr val="bg1"/>
                </a:solidFill>
              </a:rPr>
              <a:t>Koruyucuda kullanılan malzeme tehlike oluşturmamalıdır.</a:t>
            </a:r>
          </a:p>
          <a:p>
            <a:endParaRPr lang="tr-TR" smtClean="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10"/>
          </p:nvPr>
        </p:nvSpPr>
        <p:spPr>
          <a:noFill/>
        </p:spPr>
        <p:txBody>
          <a:bodyPr/>
          <a:lstStyle/>
          <a:p>
            <a:fld id="{640A4206-E3FE-45BF-95C5-D2D23F5930DF}" type="slidenum">
              <a:rPr lang="en-GB" smtClean="0"/>
              <a:pPr/>
              <a:t>51</a:t>
            </a:fld>
            <a:endParaRPr lang="en-GB" smtClean="0"/>
          </a:p>
        </p:txBody>
      </p:sp>
      <p:sp>
        <p:nvSpPr>
          <p:cNvPr id="45059"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6. Makine Koruyucuları</a:t>
            </a:r>
          </a:p>
        </p:txBody>
      </p:sp>
      <p:sp>
        <p:nvSpPr>
          <p:cNvPr id="45060" name="Rectangle 3"/>
          <p:cNvSpPr>
            <a:spLocks noGrp="1" noChangeArrowheads="1"/>
          </p:cNvSpPr>
          <p:nvPr>
            <p:ph type="body" idx="1"/>
          </p:nvPr>
        </p:nvSpPr>
        <p:spPr>
          <a:xfrm>
            <a:off x="77788" y="728663"/>
            <a:ext cx="6400800" cy="5376862"/>
          </a:xfrm>
          <a:noFill/>
        </p:spPr>
        <p:txBody>
          <a:bodyPr/>
          <a:lstStyle/>
          <a:p>
            <a:pPr>
              <a:buFont typeface="Wingdings" pitchFamily="2" charset="2"/>
              <a:buNone/>
            </a:pPr>
            <a:r>
              <a:rPr lang="tr-TR" smtClean="0">
                <a:solidFill>
                  <a:schemeClr val="bg1"/>
                </a:solidFill>
              </a:rPr>
              <a:t>	</a:t>
            </a:r>
            <a:r>
              <a:rPr lang="tr-TR" b="1" u="sng" smtClean="0">
                <a:solidFill>
                  <a:srgbClr val="FF0000"/>
                </a:solidFill>
              </a:rPr>
              <a:t>6.4. Makine Koruyucu Türleri</a:t>
            </a:r>
          </a:p>
          <a:p>
            <a:r>
              <a:rPr lang="tr-TR" smtClean="0">
                <a:solidFill>
                  <a:schemeClr val="bg1"/>
                </a:solidFill>
              </a:rPr>
              <a:t>Sabit koruyucular</a:t>
            </a:r>
          </a:p>
          <a:p>
            <a:r>
              <a:rPr lang="tr-TR" smtClean="0">
                <a:solidFill>
                  <a:schemeClr val="bg1"/>
                </a:solidFill>
              </a:rPr>
              <a:t>Kilitlemeli koruyucular</a:t>
            </a:r>
          </a:p>
          <a:p>
            <a:r>
              <a:rPr lang="tr-TR" smtClean="0">
                <a:solidFill>
                  <a:schemeClr val="bg1"/>
                </a:solidFill>
              </a:rPr>
              <a:t>Otomatik koruyucular</a:t>
            </a:r>
          </a:p>
          <a:p>
            <a:r>
              <a:rPr lang="tr-TR" smtClean="0">
                <a:solidFill>
                  <a:schemeClr val="bg1"/>
                </a:solidFill>
              </a:rPr>
              <a:t>Yaklaşma koruyucuları</a:t>
            </a:r>
          </a:p>
          <a:p>
            <a:r>
              <a:rPr lang="tr-TR" smtClean="0">
                <a:solidFill>
                  <a:schemeClr val="bg1"/>
                </a:solidFill>
              </a:rPr>
              <a:t>Ayarlanabilir koruyucular</a:t>
            </a:r>
          </a:p>
          <a:p>
            <a:r>
              <a:rPr lang="tr-TR" smtClean="0">
                <a:solidFill>
                  <a:schemeClr val="bg1"/>
                </a:solidFill>
              </a:rPr>
              <a:t>Kendi kendine ayarlanan koruyucular</a:t>
            </a:r>
          </a:p>
        </p:txBody>
      </p:sp>
    </p:spTree>
  </p:cSld>
  <p:clrMapOvr>
    <a:masterClrMapping/>
  </p:clrMapOvr>
  <p:transition spd="med">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10"/>
          </p:nvPr>
        </p:nvSpPr>
        <p:spPr>
          <a:noFill/>
        </p:spPr>
        <p:txBody>
          <a:bodyPr/>
          <a:lstStyle/>
          <a:p>
            <a:fld id="{02965585-887E-43CE-852F-5A54C57FDCBC}" type="slidenum">
              <a:rPr lang="en-GB" smtClean="0"/>
              <a:pPr/>
              <a:t>52</a:t>
            </a:fld>
            <a:endParaRPr lang="en-GB" smtClean="0"/>
          </a:p>
        </p:txBody>
      </p:sp>
      <p:sp>
        <p:nvSpPr>
          <p:cNvPr id="46083"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6. Makine Koruyucuları</a:t>
            </a:r>
          </a:p>
        </p:txBody>
      </p:sp>
      <p:sp>
        <p:nvSpPr>
          <p:cNvPr id="46084" name="Rectangle 3"/>
          <p:cNvSpPr>
            <a:spLocks noGrp="1" noChangeArrowheads="1"/>
          </p:cNvSpPr>
          <p:nvPr>
            <p:ph type="body" idx="1"/>
          </p:nvPr>
        </p:nvSpPr>
        <p:spPr>
          <a:xfrm>
            <a:off x="77788" y="728663"/>
            <a:ext cx="6400800" cy="5376862"/>
          </a:xfrm>
          <a:noFill/>
        </p:spPr>
        <p:txBody>
          <a:bodyPr/>
          <a:lstStyle/>
          <a:p>
            <a:pPr>
              <a:buFont typeface="Wingdings" pitchFamily="2" charset="2"/>
              <a:buNone/>
            </a:pPr>
            <a:r>
              <a:rPr lang="tr-TR" smtClean="0">
                <a:solidFill>
                  <a:schemeClr val="bg1"/>
                </a:solidFill>
              </a:rPr>
              <a:t>	</a:t>
            </a:r>
            <a:r>
              <a:rPr lang="tr-TR" b="1" u="sng" smtClean="0">
                <a:solidFill>
                  <a:srgbClr val="FF0000"/>
                </a:solidFill>
              </a:rPr>
              <a:t>6.4.1.  Sabit Koruyucular</a:t>
            </a:r>
          </a:p>
          <a:p>
            <a:r>
              <a:rPr lang="tr-TR" smtClean="0">
                <a:solidFill>
                  <a:schemeClr val="bg1"/>
                </a:solidFill>
              </a:rPr>
              <a:t>Kayış kasnak koruyucuları</a:t>
            </a:r>
          </a:p>
          <a:p>
            <a:r>
              <a:rPr lang="tr-TR" smtClean="0">
                <a:solidFill>
                  <a:schemeClr val="bg1"/>
                </a:solidFill>
              </a:rPr>
              <a:t>Dişli-zincir koruyucuları</a:t>
            </a:r>
          </a:p>
          <a:p>
            <a:r>
              <a:rPr lang="tr-TR" smtClean="0">
                <a:solidFill>
                  <a:schemeClr val="bg1"/>
                </a:solidFill>
              </a:rPr>
              <a:t>Kaplin-mil-volan koruyucuları</a:t>
            </a:r>
          </a:p>
          <a:p>
            <a:r>
              <a:rPr lang="tr-TR" smtClean="0">
                <a:solidFill>
                  <a:schemeClr val="bg1"/>
                </a:solidFill>
              </a:rPr>
              <a:t>Makine gövdesi</a:t>
            </a:r>
          </a:p>
          <a:p>
            <a:r>
              <a:rPr lang="tr-TR" smtClean="0">
                <a:solidFill>
                  <a:schemeClr val="bg1"/>
                </a:solidFill>
              </a:rPr>
              <a:t>Zımpara taşı koruyucuları</a:t>
            </a:r>
          </a:p>
          <a:p>
            <a:r>
              <a:rPr lang="tr-TR" smtClean="0">
                <a:solidFill>
                  <a:schemeClr val="bg1"/>
                </a:solidFill>
              </a:rPr>
              <a:t>Pervanelere yapılan koruyucular</a:t>
            </a:r>
          </a:p>
          <a:p>
            <a:r>
              <a:rPr lang="tr-TR" smtClean="0">
                <a:solidFill>
                  <a:schemeClr val="bg1"/>
                </a:solidFill>
              </a:rPr>
              <a:t>Korkuluklar, siperler</a:t>
            </a:r>
          </a:p>
        </p:txBody>
      </p:sp>
    </p:spTree>
  </p:cSld>
  <p:clrMapOvr>
    <a:masterClrMapping/>
  </p:clrMapOvr>
  <p:transition spd="med">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10"/>
          </p:nvPr>
        </p:nvSpPr>
        <p:spPr>
          <a:noFill/>
        </p:spPr>
        <p:txBody>
          <a:bodyPr/>
          <a:lstStyle/>
          <a:p>
            <a:fld id="{B20FDCC3-CBCE-46CE-9795-7F6F1CFF6668}" type="slidenum">
              <a:rPr lang="en-GB" smtClean="0"/>
              <a:pPr/>
              <a:t>53</a:t>
            </a:fld>
            <a:endParaRPr lang="en-GB" smtClean="0"/>
          </a:p>
        </p:txBody>
      </p:sp>
      <p:sp>
        <p:nvSpPr>
          <p:cNvPr id="47107"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6. Makine Koruyucuları</a:t>
            </a:r>
          </a:p>
        </p:txBody>
      </p:sp>
      <p:sp>
        <p:nvSpPr>
          <p:cNvPr id="47108" name="Rectangle 3"/>
          <p:cNvSpPr>
            <a:spLocks noGrp="1" noChangeArrowheads="1"/>
          </p:cNvSpPr>
          <p:nvPr>
            <p:ph type="body" idx="1"/>
          </p:nvPr>
        </p:nvSpPr>
        <p:spPr>
          <a:xfrm>
            <a:off x="77788" y="728663"/>
            <a:ext cx="7947025" cy="5376862"/>
          </a:xfrm>
          <a:noFill/>
        </p:spPr>
        <p:txBody>
          <a:bodyPr/>
          <a:lstStyle/>
          <a:p>
            <a:pPr>
              <a:buFont typeface="Wingdings" pitchFamily="2" charset="2"/>
              <a:buNone/>
            </a:pPr>
            <a:r>
              <a:rPr lang="tr-TR" smtClean="0">
                <a:solidFill>
                  <a:schemeClr val="bg1"/>
                </a:solidFill>
              </a:rPr>
              <a:t>	</a:t>
            </a:r>
            <a:r>
              <a:rPr lang="tr-TR" b="1" u="sng" smtClean="0">
                <a:solidFill>
                  <a:srgbClr val="FF0000"/>
                </a:solidFill>
              </a:rPr>
              <a:t>6.4.2.  Kilitlemeli Koruyucular</a:t>
            </a:r>
          </a:p>
          <a:p>
            <a:r>
              <a:rPr lang="tr-TR" smtClean="0">
                <a:solidFill>
                  <a:schemeClr val="bg1"/>
                </a:solidFill>
              </a:rPr>
              <a:t>Kapaklara takılan emniyet sviçleri (Enjeksiyon preslerinde, helezon taşıyıcılarda, kazan kapaklarında)</a:t>
            </a:r>
          </a:p>
          <a:p>
            <a:r>
              <a:rPr lang="tr-TR" smtClean="0">
                <a:solidFill>
                  <a:schemeClr val="bg1"/>
                </a:solidFill>
              </a:rPr>
              <a:t>Çift el kumanda tertibatı</a:t>
            </a:r>
          </a:p>
          <a:p>
            <a:r>
              <a:rPr lang="tr-TR" smtClean="0">
                <a:solidFill>
                  <a:schemeClr val="bg1"/>
                </a:solidFill>
              </a:rPr>
              <a:t>Bir makinede birden fazla işçi çalışması durumunda kumanda tertibatı</a:t>
            </a:r>
          </a:p>
          <a:p>
            <a:r>
              <a:rPr lang="tr-TR" smtClean="0">
                <a:solidFill>
                  <a:schemeClr val="bg1"/>
                </a:solidFill>
              </a:rPr>
              <a:t>Kaldırma makinelerinde alt ve üst limit sviçleri</a:t>
            </a:r>
          </a:p>
          <a:p>
            <a:r>
              <a:rPr lang="tr-TR" smtClean="0">
                <a:solidFill>
                  <a:schemeClr val="bg1"/>
                </a:solidFill>
              </a:rPr>
              <a:t>Tehlikeli bölgeleri sınırlayan emniyet sviçleri</a:t>
            </a:r>
          </a:p>
          <a:p>
            <a:r>
              <a:rPr lang="tr-TR" smtClean="0">
                <a:solidFill>
                  <a:schemeClr val="bg1"/>
                </a:solidFill>
              </a:rPr>
              <a:t>Makinelerin hareket alanını sınırlayan emniyet sviçleri</a:t>
            </a:r>
          </a:p>
          <a:p>
            <a:r>
              <a:rPr lang="tr-TR" smtClean="0">
                <a:solidFill>
                  <a:schemeClr val="bg1"/>
                </a:solidFill>
              </a:rPr>
              <a:t>Mekanik ve hidrolik kilitleme sistemleri</a:t>
            </a:r>
          </a:p>
        </p:txBody>
      </p:sp>
    </p:spTree>
  </p:cSld>
  <p:clrMapOvr>
    <a:masterClrMapping/>
  </p:clrMapOvr>
  <p:transition spd="med">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sldNum" sz="quarter" idx="10"/>
          </p:nvPr>
        </p:nvSpPr>
        <p:spPr>
          <a:noFill/>
        </p:spPr>
        <p:txBody>
          <a:bodyPr/>
          <a:lstStyle/>
          <a:p>
            <a:fld id="{93109DB2-3845-40B3-A500-1ACA6A6C4403}" type="slidenum">
              <a:rPr lang="en-GB" smtClean="0"/>
              <a:pPr/>
              <a:t>54</a:t>
            </a:fld>
            <a:endParaRPr lang="en-GB" smtClean="0"/>
          </a:p>
        </p:txBody>
      </p:sp>
      <p:sp>
        <p:nvSpPr>
          <p:cNvPr id="48131"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6. Makine Koruyucuları</a:t>
            </a:r>
          </a:p>
        </p:txBody>
      </p:sp>
      <p:sp>
        <p:nvSpPr>
          <p:cNvPr id="48132" name="Rectangle 3"/>
          <p:cNvSpPr>
            <a:spLocks noGrp="1" noChangeArrowheads="1"/>
          </p:cNvSpPr>
          <p:nvPr>
            <p:ph type="body" idx="1"/>
          </p:nvPr>
        </p:nvSpPr>
        <p:spPr>
          <a:xfrm>
            <a:off x="77788" y="728663"/>
            <a:ext cx="7947025" cy="5376862"/>
          </a:xfrm>
          <a:noFill/>
        </p:spPr>
        <p:txBody>
          <a:bodyPr/>
          <a:lstStyle/>
          <a:p>
            <a:pPr>
              <a:lnSpc>
                <a:spcPct val="95000"/>
              </a:lnSpc>
              <a:spcBef>
                <a:spcPct val="30000"/>
              </a:spcBef>
              <a:buFont typeface="Wingdings" pitchFamily="2" charset="2"/>
              <a:buNone/>
            </a:pPr>
            <a:r>
              <a:rPr lang="tr-TR" dirty="0" smtClean="0">
                <a:solidFill>
                  <a:schemeClr val="bg1"/>
                </a:solidFill>
              </a:rPr>
              <a:t>	</a:t>
            </a:r>
            <a:r>
              <a:rPr lang="tr-TR" b="1" u="sng" dirty="0" smtClean="0">
                <a:solidFill>
                  <a:srgbClr val="FF0000"/>
                </a:solidFill>
              </a:rPr>
              <a:t>6.4.3.  Otomatik Koruyucular</a:t>
            </a:r>
          </a:p>
          <a:p>
            <a:pPr>
              <a:lnSpc>
                <a:spcPct val="95000"/>
              </a:lnSpc>
              <a:spcBef>
                <a:spcPct val="30000"/>
              </a:spcBef>
            </a:pPr>
            <a:r>
              <a:rPr lang="tr-TR" dirty="0" smtClean="0">
                <a:solidFill>
                  <a:schemeClr val="bg1"/>
                </a:solidFill>
              </a:rPr>
              <a:t>Kişi tehlikeli alana girdiğinde fiziki olarak uzaklaştıran sistemlerdir.(Preslerde ve makaslarda </a:t>
            </a:r>
            <a:r>
              <a:rPr lang="tr-TR" dirty="0" smtClean="0"/>
              <a:t>)(Fotosel)</a:t>
            </a:r>
          </a:p>
          <a:p>
            <a:pPr>
              <a:lnSpc>
                <a:spcPct val="95000"/>
              </a:lnSpc>
              <a:spcBef>
                <a:spcPct val="30000"/>
              </a:spcBef>
              <a:buFont typeface="Wingdings" pitchFamily="2" charset="2"/>
              <a:buNone/>
            </a:pPr>
            <a:r>
              <a:rPr lang="tr-TR" b="1" dirty="0" smtClean="0">
                <a:solidFill>
                  <a:srgbClr val="FF0000"/>
                </a:solidFill>
              </a:rPr>
              <a:t>	</a:t>
            </a:r>
            <a:r>
              <a:rPr lang="tr-TR" b="1" u="sng" dirty="0" smtClean="0">
                <a:solidFill>
                  <a:srgbClr val="FF0000"/>
                </a:solidFill>
              </a:rPr>
              <a:t>6.4.4.  Yaklaşma Koruyucuları</a:t>
            </a:r>
          </a:p>
          <a:p>
            <a:pPr>
              <a:lnSpc>
                <a:spcPct val="95000"/>
              </a:lnSpc>
              <a:spcBef>
                <a:spcPct val="30000"/>
              </a:spcBef>
            </a:pPr>
            <a:r>
              <a:rPr lang="tr-TR" dirty="0" smtClean="0">
                <a:solidFill>
                  <a:schemeClr val="bg1"/>
                </a:solidFill>
              </a:rPr>
              <a:t>Sabit engeller</a:t>
            </a:r>
          </a:p>
          <a:p>
            <a:pPr>
              <a:lnSpc>
                <a:spcPct val="95000"/>
              </a:lnSpc>
              <a:spcBef>
                <a:spcPct val="30000"/>
              </a:spcBef>
            </a:pPr>
            <a:r>
              <a:rPr lang="tr-TR" dirty="0" smtClean="0">
                <a:solidFill>
                  <a:schemeClr val="bg1"/>
                </a:solidFill>
              </a:rPr>
              <a:t>Tel kafesler</a:t>
            </a:r>
          </a:p>
          <a:p>
            <a:pPr>
              <a:lnSpc>
                <a:spcPct val="95000"/>
              </a:lnSpc>
              <a:spcBef>
                <a:spcPct val="30000"/>
              </a:spcBef>
            </a:pPr>
            <a:r>
              <a:rPr lang="tr-TR" dirty="0" smtClean="0">
                <a:solidFill>
                  <a:schemeClr val="bg1"/>
                </a:solidFill>
              </a:rPr>
              <a:t>Emniyet şeritleri, ipleri</a:t>
            </a:r>
          </a:p>
          <a:p>
            <a:pPr>
              <a:lnSpc>
                <a:spcPct val="95000"/>
              </a:lnSpc>
              <a:spcBef>
                <a:spcPct val="30000"/>
              </a:spcBef>
              <a:buFont typeface="Wingdings" pitchFamily="2" charset="2"/>
              <a:buNone/>
            </a:pPr>
            <a:r>
              <a:rPr lang="tr-TR" dirty="0" smtClean="0">
                <a:solidFill>
                  <a:schemeClr val="bg1"/>
                </a:solidFill>
              </a:rPr>
              <a:t>	 </a:t>
            </a:r>
            <a:r>
              <a:rPr lang="tr-TR" b="1" u="sng" dirty="0" smtClean="0">
                <a:solidFill>
                  <a:srgbClr val="FF0000"/>
                </a:solidFill>
              </a:rPr>
              <a:t>6.4.5.  Ayarlanabilir Koruyucular</a:t>
            </a:r>
          </a:p>
          <a:p>
            <a:pPr>
              <a:lnSpc>
                <a:spcPct val="95000"/>
              </a:lnSpc>
              <a:spcBef>
                <a:spcPct val="30000"/>
              </a:spcBef>
            </a:pPr>
            <a:r>
              <a:rPr lang="tr-TR" dirty="0" smtClean="0">
                <a:solidFill>
                  <a:schemeClr val="bg1"/>
                </a:solidFill>
              </a:rPr>
              <a:t>Şerit testere koruyucuları</a:t>
            </a:r>
          </a:p>
          <a:p>
            <a:pPr>
              <a:lnSpc>
                <a:spcPct val="95000"/>
              </a:lnSpc>
              <a:spcBef>
                <a:spcPct val="30000"/>
              </a:spcBef>
            </a:pPr>
            <a:r>
              <a:rPr lang="tr-TR" dirty="0" smtClean="0">
                <a:solidFill>
                  <a:schemeClr val="bg1"/>
                </a:solidFill>
              </a:rPr>
              <a:t>Matkap koruyucuları</a:t>
            </a:r>
          </a:p>
          <a:p>
            <a:pPr>
              <a:lnSpc>
                <a:spcPct val="95000"/>
              </a:lnSpc>
              <a:spcBef>
                <a:spcPct val="30000"/>
              </a:spcBef>
              <a:buFont typeface="Wingdings" pitchFamily="2" charset="2"/>
              <a:buNone/>
            </a:pPr>
            <a:r>
              <a:rPr lang="tr-TR" dirty="0" smtClean="0">
                <a:solidFill>
                  <a:schemeClr val="bg1"/>
                </a:solidFill>
              </a:rPr>
              <a:t>	 </a:t>
            </a:r>
            <a:r>
              <a:rPr lang="tr-TR" b="1" u="sng" dirty="0" smtClean="0">
                <a:solidFill>
                  <a:srgbClr val="FF0000"/>
                </a:solidFill>
              </a:rPr>
              <a:t>6.4.5.  </a:t>
            </a:r>
            <a:r>
              <a:rPr lang="tr-TR" b="1" u="sng" smtClean="0">
                <a:solidFill>
                  <a:srgbClr val="FF0000"/>
                </a:solidFill>
              </a:rPr>
              <a:t>Kendi kendine </a:t>
            </a:r>
            <a:r>
              <a:rPr lang="tr-TR" b="1" u="sng" dirty="0" smtClean="0">
                <a:solidFill>
                  <a:srgbClr val="FF0000"/>
                </a:solidFill>
              </a:rPr>
              <a:t>Ayarlanan Koruyucular</a:t>
            </a:r>
          </a:p>
          <a:p>
            <a:pPr>
              <a:lnSpc>
                <a:spcPct val="95000"/>
              </a:lnSpc>
              <a:spcBef>
                <a:spcPct val="30000"/>
              </a:spcBef>
            </a:pPr>
            <a:r>
              <a:rPr lang="tr-TR" dirty="0" smtClean="0">
                <a:solidFill>
                  <a:schemeClr val="bg1"/>
                </a:solidFill>
              </a:rPr>
              <a:t>Daire testere koruyucuları</a:t>
            </a:r>
          </a:p>
        </p:txBody>
      </p:sp>
    </p:spTree>
  </p:cSld>
  <p:clrMapOvr>
    <a:masterClrMapping/>
  </p:clrMapOvr>
  <p:transition spd="med">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sldNum" sz="quarter" idx="10"/>
          </p:nvPr>
        </p:nvSpPr>
        <p:spPr>
          <a:noFill/>
        </p:spPr>
        <p:txBody>
          <a:bodyPr/>
          <a:lstStyle/>
          <a:p>
            <a:fld id="{43D2EF77-013F-41FA-9A6F-49E563378B7D}" type="slidenum">
              <a:rPr lang="en-GB" smtClean="0"/>
              <a:pPr/>
              <a:t>55</a:t>
            </a:fld>
            <a:endParaRPr lang="en-GB" smtClean="0"/>
          </a:p>
        </p:txBody>
      </p:sp>
      <p:sp>
        <p:nvSpPr>
          <p:cNvPr id="49155"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6. Makine Koruyucuları</a:t>
            </a:r>
          </a:p>
        </p:txBody>
      </p:sp>
      <p:sp>
        <p:nvSpPr>
          <p:cNvPr id="49156" name="Rectangle 3"/>
          <p:cNvSpPr>
            <a:spLocks noGrp="1" noChangeArrowheads="1"/>
          </p:cNvSpPr>
          <p:nvPr>
            <p:ph type="body" idx="1"/>
          </p:nvPr>
        </p:nvSpPr>
        <p:spPr>
          <a:xfrm>
            <a:off x="77788" y="728663"/>
            <a:ext cx="7699375" cy="5376862"/>
          </a:xfrm>
          <a:noFill/>
        </p:spPr>
        <p:txBody>
          <a:bodyPr/>
          <a:lstStyle/>
          <a:p>
            <a:pPr>
              <a:lnSpc>
                <a:spcPct val="95000"/>
              </a:lnSpc>
              <a:spcBef>
                <a:spcPct val="30000"/>
              </a:spcBef>
              <a:buFont typeface="Wingdings" pitchFamily="2" charset="2"/>
              <a:buNone/>
            </a:pPr>
            <a:r>
              <a:rPr lang="tr-TR" smtClean="0">
                <a:solidFill>
                  <a:schemeClr val="bg1"/>
                </a:solidFill>
              </a:rPr>
              <a:t>	</a:t>
            </a:r>
            <a:r>
              <a:rPr lang="tr-TR" b="1" u="sng" smtClean="0">
                <a:solidFill>
                  <a:srgbClr val="FF0000"/>
                </a:solidFill>
              </a:rPr>
              <a:t>6.4.6.  Durdurma ve Ters Döndürme Sistemi</a:t>
            </a:r>
          </a:p>
          <a:p>
            <a:r>
              <a:rPr lang="tr-TR" smtClean="0">
                <a:solidFill>
                  <a:schemeClr val="bg1"/>
                </a:solidFill>
              </a:rPr>
              <a:t>Merdaneli çamaşır makinelerindeki durdurucu çubuk</a:t>
            </a:r>
          </a:p>
          <a:p>
            <a:r>
              <a:rPr lang="tr-TR" smtClean="0">
                <a:solidFill>
                  <a:schemeClr val="bg1"/>
                </a:solidFill>
              </a:rPr>
              <a:t>Emniyet telleri emniyet çubukları</a:t>
            </a:r>
          </a:p>
          <a:p>
            <a:r>
              <a:rPr lang="tr-TR" smtClean="0">
                <a:solidFill>
                  <a:schemeClr val="bg1"/>
                </a:solidFill>
              </a:rPr>
              <a:t>Kaldırma araçlarındaki sınırlama sviçleri</a:t>
            </a:r>
          </a:p>
          <a:p>
            <a:r>
              <a:rPr lang="tr-TR" smtClean="0">
                <a:solidFill>
                  <a:schemeClr val="bg1"/>
                </a:solidFill>
              </a:rPr>
              <a:t>Yürüyen vinçlerdeki alan sınırlama sviçleri</a:t>
            </a:r>
          </a:p>
          <a:p>
            <a:r>
              <a:rPr lang="tr-TR" smtClean="0">
                <a:solidFill>
                  <a:schemeClr val="bg1"/>
                </a:solidFill>
              </a:rPr>
              <a:t>Merdaneli ezicilerdeki emniyet çubukları</a:t>
            </a:r>
          </a:p>
          <a:p>
            <a:r>
              <a:rPr lang="tr-TR" smtClean="0">
                <a:solidFill>
                  <a:schemeClr val="bg1"/>
                </a:solidFill>
              </a:rPr>
              <a:t>Fotosel presler, makaslar</a:t>
            </a:r>
          </a:p>
          <a:p>
            <a:r>
              <a:rPr lang="tr-TR" smtClean="0">
                <a:solidFill>
                  <a:schemeClr val="bg1"/>
                </a:solidFill>
              </a:rPr>
              <a:t>Basınca duyarlı taban ile durdurma</a:t>
            </a:r>
            <a:endParaRPr lang="tr-TR" b="1" u="sng" smtClean="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sldNum" sz="quarter" idx="10"/>
          </p:nvPr>
        </p:nvSpPr>
        <p:spPr>
          <a:noFill/>
        </p:spPr>
        <p:txBody>
          <a:bodyPr/>
          <a:lstStyle/>
          <a:p>
            <a:fld id="{32A942BD-9287-4810-9914-472FA4F48BEA}" type="slidenum">
              <a:rPr lang="en-GB" smtClean="0"/>
              <a:pPr/>
              <a:t>56</a:t>
            </a:fld>
            <a:endParaRPr lang="en-GB" smtClean="0"/>
          </a:p>
        </p:txBody>
      </p:sp>
      <p:sp>
        <p:nvSpPr>
          <p:cNvPr id="50179"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6. Makine Koruyucuları</a:t>
            </a:r>
          </a:p>
        </p:txBody>
      </p:sp>
      <p:sp>
        <p:nvSpPr>
          <p:cNvPr id="50180" name="Rectangle 3"/>
          <p:cNvSpPr>
            <a:spLocks noGrp="1" noChangeArrowheads="1"/>
          </p:cNvSpPr>
          <p:nvPr>
            <p:ph type="body" idx="1"/>
          </p:nvPr>
        </p:nvSpPr>
        <p:spPr>
          <a:xfrm>
            <a:off x="77788" y="728663"/>
            <a:ext cx="7699375" cy="5376862"/>
          </a:xfrm>
          <a:noFill/>
        </p:spPr>
        <p:txBody>
          <a:bodyPr/>
          <a:lstStyle/>
          <a:p>
            <a:pPr>
              <a:lnSpc>
                <a:spcPct val="95000"/>
              </a:lnSpc>
              <a:spcBef>
                <a:spcPct val="30000"/>
              </a:spcBef>
              <a:buFont typeface="Wingdings" pitchFamily="2" charset="2"/>
              <a:buNone/>
            </a:pPr>
            <a:r>
              <a:rPr lang="tr-TR" dirty="0" smtClean="0">
                <a:solidFill>
                  <a:schemeClr val="bg1"/>
                </a:solidFill>
              </a:rPr>
              <a:t>	</a:t>
            </a:r>
            <a:r>
              <a:rPr lang="tr-TR" b="1" u="sng" dirty="0" smtClean="0">
                <a:solidFill>
                  <a:srgbClr val="FF0000"/>
                </a:solidFill>
              </a:rPr>
              <a:t>6.4.7.  Eylemsizlik  Koruyucu Sistem</a:t>
            </a:r>
          </a:p>
          <a:p>
            <a:pPr>
              <a:buFont typeface="Wingdings" pitchFamily="2" charset="2"/>
              <a:buNone/>
            </a:pPr>
            <a:r>
              <a:rPr lang="tr-TR" dirty="0" smtClean="0">
                <a:solidFill>
                  <a:schemeClr val="bg1"/>
                </a:solidFill>
              </a:rPr>
              <a:t>	Makinenin hareketi durmadan kapaklarının açılmasını engelleyen sistemdir.</a:t>
            </a:r>
          </a:p>
          <a:p>
            <a:r>
              <a:rPr lang="tr-TR" dirty="0" smtClean="0">
                <a:solidFill>
                  <a:schemeClr val="bg1"/>
                </a:solidFill>
              </a:rPr>
              <a:t>Otomatik çamaşır makinesi kapakları</a:t>
            </a:r>
          </a:p>
          <a:p>
            <a:r>
              <a:rPr lang="tr-TR" smtClean="0">
                <a:solidFill>
                  <a:schemeClr val="bg1"/>
                </a:solidFill>
              </a:rPr>
              <a:t>Santrifüj makinelerin kapakları</a:t>
            </a:r>
          </a:p>
          <a:p>
            <a:r>
              <a:rPr lang="tr-TR" dirty="0" smtClean="0">
                <a:solidFill>
                  <a:schemeClr val="bg1"/>
                </a:solidFill>
              </a:rPr>
              <a:t>Kaldırma makinelerinin otomatik fren sistemi</a:t>
            </a:r>
          </a:p>
        </p:txBody>
      </p:sp>
    </p:spTree>
  </p:cSld>
  <p:clrMapOvr>
    <a:masterClrMapping/>
  </p:clrMapOvr>
  <p:transition spd="med">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sldNum" sz="quarter" idx="10"/>
          </p:nvPr>
        </p:nvSpPr>
        <p:spPr>
          <a:noFill/>
        </p:spPr>
        <p:txBody>
          <a:bodyPr/>
          <a:lstStyle/>
          <a:p>
            <a:fld id="{8A907DE0-5099-4AB2-928B-9158752F2352}" type="slidenum">
              <a:rPr lang="en-GB" smtClean="0"/>
              <a:pPr/>
              <a:t>57</a:t>
            </a:fld>
            <a:endParaRPr lang="en-GB" smtClean="0"/>
          </a:p>
        </p:txBody>
      </p:sp>
      <p:sp>
        <p:nvSpPr>
          <p:cNvPr id="51203"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6. Makine Koruyucuları</a:t>
            </a:r>
          </a:p>
        </p:txBody>
      </p:sp>
      <p:sp>
        <p:nvSpPr>
          <p:cNvPr id="51204" name="Rectangle 3"/>
          <p:cNvSpPr>
            <a:spLocks noGrp="1" noChangeArrowheads="1"/>
          </p:cNvSpPr>
          <p:nvPr>
            <p:ph type="body" idx="1"/>
          </p:nvPr>
        </p:nvSpPr>
        <p:spPr>
          <a:xfrm>
            <a:off x="77788" y="728663"/>
            <a:ext cx="5915025" cy="5376862"/>
          </a:xfrm>
          <a:noFill/>
        </p:spPr>
        <p:txBody>
          <a:bodyPr/>
          <a:lstStyle/>
          <a:p>
            <a:pPr>
              <a:lnSpc>
                <a:spcPct val="95000"/>
              </a:lnSpc>
              <a:spcBef>
                <a:spcPct val="30000"/>
              </a:spcBef>
              <a:buFont typeface="Wingdings" pitchFamily="2" charset="2"/>
              <a:buNone/>
            </a:pPr>
            <a:r>
              <a:rPr lang="tr-TR" smtClean="0">
                <a:solidFill>
                  <a:schemeClr val="bg1"/>
                </a:solidFill>
              </a:rPr>
              <a:t>	</a:t>
            </a:r>
            <a:r>
              <a:rPr lang="tr-TR" b="1" u="sng" smtClean="0">
                <a:solidFill>
                  <a:srgbClr val="FF0000"/>
                </a:solidFill>
              </a:rPr>
              <a:t>6.4.8.  Mekanik Engelli Aygıtlar</a:t>
            </a:r>
          </a:p>
          <a:p>
            <a:r>
              <a:rPr lang="tr-TR" smtClean="0">
                <a:solidFill>
                  <a:schemeClr val="bg1"/>
                </a:solidFill>
              </a:rPr>
              <a:t>Yatay hareketli tabla</a:t>
            </a:r>
          </a:p>
          <a:p>
            <a:r>
              <a:rPr lang="tr-TR" smtClean="0">
                <a:solidFill>
                  <a:schemeClr val="bg1"/>
                </a:solidFill>
              </a:rPr>
              <a:t>Düşey hareketli tabla</a:t>
            </a:r>
          </a:p>
          <a:p>
            <a:pPr>
              <a:lnSpc>
                <a:spcPct val="95000"/>
              </a:lnSpc>
              <a:spcBef>
                <a:spcPct val="30000"/>
              </a:spcBef>
              <a:buFont typeface="Wingdings" pitchFamily="2" charset="2"/>
              <a:buNone/>
            </a:pPr>
            <a:r>
              <a:rPr lang="tr-TR" b="1" smtClean="0">
                <a:solidFill>
                  <a:srgbClr val="FF0000"/>
                </a:solidFill>
              </a:rPr>
              <a:t>	</a:t>
            </a:r>
            <a:r>
              <a:rPr lang="tr-TR" b="1" u="sng" smtClean="0">
                <a:solidFill>
                  <a:srgbClr val="FF0000"/>
                </a:solidFill>
              </a:rPr>
              <a:t>6.4.9.  Besleme Çıkarma Aygıtları</a:t>
            </a:r>
          </a:p>
          <a:p>
            <a:pPr>
              <a:lnSpc>
                <a:spcPct val="95000"/>
              </a:lnSpc>
              <a:spcBef>
                <a:spcPct val="30000"/>
              </a:spcBef>
            </a:pPr>
            <a:r>
              <a:rPr lang="tr-TR" smtClean="0">
                <a:solidFill>
                  <a:schemeClr val="bg1"/>
                </a:solidFill>
              </a:rPr>
              <a:t>Preslerde, kıyma makinelerinde, öğütücülerde, konkasörlerde, ağaç işleme tezgahlarında</a:t>
            </a:r>
          </a:p>
        </p:txBody>
      </p:sp>
    </p:spTree>
  </p:cSld>
  <p:clrMapOvr>
    <a:masterClrMapping/>
  </p:clrMapOvr>
  <p:transition spd="med">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sldNum" sz="quarter" idx="10"/>
          </p:nvPr>
        </p:nvSpPr>
        <p:spPr>
          <a:noFill/>
        </p:spPr>
        <p:txBody>
          <a:bodyPr/>
          <a:lstStyle/>
          <a:p>
            <a:fld id="{4DE67A6B-CB54-4842-9AE5-D532CD7689A0}" type="slidenum">
              <a:rPr lang="en-GB" smtClean="0"/>
              <a:pPr/>
              <a:t>58</a:t>
            </a:fld>
            <a:endParaRPr lang="en-GB" smtClean="0"/>
          </a:p>
        </p:txBody>
      </p:sp>
      <p:sp>
        <p:nvSpPr>
          <p:cNvPr id="52227"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7. İlgili Mevzuat ve Uygulamaları</a:t>
            </a:r>
          </a:p>
        </p:txBody>
      </p:sp>
      <p:sp>
        <p:nvSpPr>
          <p:cNvPr id="52228" name="Rectangle 5"/>
          <p:cNvSpPr>
            <a:spLocks noGrp="1" noChangeArrowheads="1"/>
          </p:cNvSpPr>
          <p:nvPr>
            <p:ph type="body" idx="1"/>
          </p:nvPr>
        </p:nvSpPr>
        <p:spPr>
          <a:xfrm>
            <a:off x="73025" y="773113"/>
            <a:ext cx="7256463" cy="5376862"/>
          </a:xfrm>
          <a:noFill/>
        </p:spPr>
        <p:txBody>
          <a:bodyPr/>
          <a:lstStyle/>
          <a:p>
            <a:r>
              <a:rPr lang="tr-TR" smtClean="0">
                <a:solidFill>
                  <a:schemeClr val="bg1"/>
                </a:solidFill>
              </a:rPr>
              <a:t>22/5/2003 tarihli ve 4857 sayılı İş Kanunu </a:t>
            </a:r>
          </a:p>
          <a:p>
            <a:r>
              <a:rPr lang="tr-TR" smtClean="0">
                <a:solidFill>
                  <a:schemeClr val="bg1"/>
                </a:solidFill>
              </a:rPr>
              <a:t>30/12/1989 tarihli ve 89/655/EEC sayılı,</a:t>
            </a:r>
          </a:p>
          <a:p>
            <a:r>
              <a:rPr lang="tr-TR" smtClean="0">
                <a:solidFill>
                  <a:schemeClr val="bg1"/>
                </a:solidFill>
              </a:rPr>
              <a:t> 5/12/1995 tarihli ve 95/63/EC sayılı,</a:t>
            </a:r>
          </a:p>
          <a:p>
            <a:r>
              <a:rPr lang="tr-TR" smtClean="0">
                <a:solidFill>
                  <a:schemeClr val="bg1"/>
                </a:solidFill>
              </a:rPr>
              <a:t> 27/6/2001 tarihli ve 2001/45/EC sayılı Avrupa Birliği Direktifleri</a:t>
            </a:r>
          </a:p>
          <a:p>
            <a:r>
              <a:rPr lang="tr-TR" smtClean="0">
                <a:solidFill>
                  <a:schemeClr val="bg1"/>
                </a:solidFill>
              </a:rPr>
              <a:t>İş Ekipmanlarının Kullanımında Sağlık ve Güvenlik Şartları Yönetmeliği</a:t>
            </a:r>
          </a:p>
          <a:p>
            <a:pPr>
              <a:buFont typeface="Wingdings" pitchFamily="2" charset="2"/>
              <a:buNone/>
            </a:pPr>
            <a:r>
              <a:rPr lang="tr-TR" smtClean="0">
                <a:solidFill>
                  <a:schemeClr val="bg1"/>
                </a:solidFill>
              </a:rPr>
              <a:t>	(Resmi Gazete Tarihi: 11/02/2004 Sayısı: 25370)</a:t>
            </a:r>
          </a:p>
          <a:p>
            <a:r>
              <a:rPr lang="tr-TR" smtClean="0">
                <a:solidFill>
                  <a:schemeClr val="bg1"/>
                </a:solidFill>
              </a:rPr>
              <a:t>Makine Emniyeti Yönetmeliği</a:t>
            </a:r>
          </a:p>
          <a:p>
            <a:pPr>
              <a:buFont typeface="Wingdings" pitchFamily="2" charset="2"/>
              <a:buNone/>
            </a:pPr>
            <a:r>
              <a:rPr lang="tr-TR" smtClean="0">
                <a:solidFill>
                  <a:schemeClr val="bg1"/>
                </a:solidFill>
              </a:rPr>
              <a:t>	(Resmi Gazete Tarihi: 03/03/2009 Sayısı:27158)</a:t>
            </a:r>
          </a:p>
        </p:txBody>
      </p:sp>
    </p:spTree>
  </p:cSld>
  <p:clrMapOvr>
    <a:masterClrMapping/>
  </p:clrMapOvr>
  <p:transition spd="med">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pPr algn="ct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TEŞEKKÜRLER</a:t>
            </a:r>
            <a:endParaRPr lang="tr-TR" dirty="0"/>
          </a:p>
        </p:txBody>
      </p:sp>
      <p:sp>
        <p:nvSpPr>
          <p:cNvPr id="4" name="3 Slayt Numarası Yer Tutucusu"/>
          <p:cNvSpPr>
            <a:spLocks noGrp="1"/>
          </p:cNvSpPr>
          <p:nvPr>
            <p:ph type="sldNum" sz="quarter" idx="10"/>
          </p:nvPr>
        </p:nvSpPr>
        <p:spPr/>
        <p:txBody>
          <a:bodyPr/>
          <a:lstStyle/>
          <a:p>
            <a:pPr>
              <a:defRPr/>
            </a:pPr>
            <a:fld id="{9298C056-8078-4842-97A3-F5F07F16CF19}" type="slidenum">
              <a:rPr lang="en-GB" smtClean="0"/>
              <a:pPr>
                <a:defRPr/>
              </a:pPr>
              <a:t>59</a:t>
            </a:fld>
            <a:endParaRPr lang="en-GB" dirty="0"/>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sldNum" sz="quarter" idx="10"/>
          </p:nvPr>
        </p:nvSpPr>
        <p:spPr>
          <a:noFill/>
        </p:spPr>
        <p:txBody>
          <a:bodyPr/>
          <a:lstStyle/>
          <a:p>
            <a:fld id="{8B9211E2-D438-4DC9-B421-5200364D08A1}" type="slidenum">
              <a:rPr lang="en-GB" smtClean="0"/>
              <a:pPr/>
              <a:t>6</a:t>
            </a:fld>
            <a:endParaRPr lang="en-GB" smtClean="0"/>
          </a:p>
        </p:txBody>
      </p:sp>
      <p:sp>
        <p:nvSpPr>
          <p:cNvPr id="10243"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2. İş Ekipmanlarının Güvenli Kullanımı</a:t>
            </a:r>
          </a:p>
        </p:txBody>
      </p:sp>
      <p:sp>
        <p:nvSpPr>
          <p:cNvPr id="10244" name="Rectangle 3"/>
          <p:cNvSpPr>
            <a:spLocks noGrp="1" noChangeArrowheads="1"/>
          </p:cNvSpPr>
          <p:nvPr>
            <p:ph type="body" idx="1"/>
          </p:nvPr>
        </p:nvSpPr>
        <p:spPr>
          <a:xfrm>
            <a:off x="77788" y="762000"/>
            <a:ext cx="8551862" cy="5376863"/>
          </a:xfrm>
          <a:noFill/>
        </p:spPr>
        <p:txBody>
          <a:bodyPr/>
          <a:lstStyle/>
          <a:p>
            <a:pPr>
              <a:buFont typeface="Wingdings" pitchFamily="2" charset="2"/>
              <a:buNone/>
            </a:pPr>
            <a:r>
              <a:rPr lang="tr-TR" smtClean="0">
                <a:solidFill>
                  <a:schemeClr val="bg1"/>
                </a:solidFill>
              </a:rPr>
              <a:t>	İş ekipmanlarında alınacak genel tedbirler:</a:t>
            </a:r>
          </a:p>
          <a:p>
            <a:r>
              <a:rPr lang="tr-TR" smtClean="0">
                <a:solidFill>
                  <a:schemeClr val="bg1"/>
                </a:solidFill>
              </a:rPr>
              <a:t>Makine yerleştirilmesinin uygun olması,</a:t>
            </a:r>
          </a:p>
          <a:p>
            <a:r>
              <a:rPr lang="tr-TR" smtClean="0">
                <a:solidFill>
                  <a:schemeClr val="bg1"/>
                </a:solidFill>
              </a:rPr>
              <a:t>Bütün hareketli kısımların mahfazalarla kapatılması,</a:t>
            </a:r>
          </a:p>
          <a:p>
            <a:r>
              <a:rPr lang="tr-TR" smtClean="0">
                <a:solidFill>
                  <a:schemeClr val="bg1"/>
                </a:solidFill>
              </a:rPr>
              <a:t>Elektrikle çalışan makinelerin topraklanması,</a:t>
            </a:r>
          </a:p>
          <a:p>
            <a:r>
              <a:rPr lang="tr-TR" smtClean="0">
                <a:solidFill>
                  <a:schemeClr val="bg1"/>
                </a:solidFill>
              </a:rPr>
              <a:t>Havayı kirleten makinelere uygun havalandırma yapılması,</a:t>
            </a:r>
          </a:p>
          <a:p>
            <a:r>
              <a:rPr lang="tr-TR" smtClean="0">
                <a:solidFill>
                  <a:schemeClr val="bg1"/>
                </a:solidFill>
              </a:rPr>
              <a:t>Makine durdurulmadan tamir bakım ve temizlik yapılmaması,</a:t>
            </a:r>
          </a:p>
          <a:p>
            <a:r>
              <a:rPr lang="tr-TR" smtClean="0">
                <a:solidFill>
                  <a:schemeClr val="bg1"/>
                </a:solidFill>
              </a:rPr>
              <a:t>Çalıştırma ve durdurma düğmelerinin uygun olması,</a:t>
            </a:r>
          </a:p>
          <a:p>
            <a:r>
              <a:rPr lang="tr-TR" smtClean="0">
                <a:solidFill>
                  <a:schemeClr val="bg1"/>
                </a:solidFill>
              </a:rPr>
              <a:t>Operasyon noktasının koruyucu içine alınması ve</a:t>
            </a:r>
          </a:p>
          <a:p>
            <a:r>
              <a:rPr lang="tr-TR" smtClean="0">
                <a:solidFill>
                  <a:schemeClr val="bg1"/>
                </a:solidFill>
              </a:rPr>
              <a:t>İşe uygun aydınlatma yapılmasıdır.</a:t>
            </a:r>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10"/>
          </p:nvPr>
        </p:nvSpPr>
        <p:spPr>
          <a:noFill/>
        </p:spPr>
        <p:txBody>
          <a:bodyPr/>
          <a:lstStyle/>
          <a:p>
            <a:fld id="{D7255A09-2EE6-4715-8005-465469A04292}" type="slidenum">
              <a:rPr lang="en-GB" smtClean="0"/>
              <a:pPr/>
              <a:t>7</a:t>
            </a:fld>
            <a:endParaRPr lang="en-GB" smtClean="0"/>
          </a:p>
        </p:txBody>
      </p:sp>
      <p:sp>
        <p:nvSpPr>
          <p:cNvPr id="11267"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3. Makinelerin İşaretlenmesi</a:t>
            </a:r>
          </a:p>
        </p:txBody>
      </p:sp>
      <p:sp>
        <p:nvSpPr>
          <p:cNvPr id="11268" name="Rectangle 3"/>
          <p:cNvSpPr>
            <a:spLocks noGrp="1" noChangeArrowheads="1"/>
          </p:cNvSpPr>
          <p:nvPr>
            <p:ph type="body" idx="1"/>
          </p:nvPr>
        </p:nvSpPr>
        <p:spPr>
          <a:xfrm>
            <a:off x="77788" y="762000"/>
            <a:ext cx="9066212" cy="5376863"/>
          </a:xfrm>
          <a:noFill/>
        </p:spPr>
        <p:txBody>
          <a:bodyPr/>
          <a:lstStyle/>
          <a:p>
            <a:pPr>
              <a:lnSpc>
                <a:spcPct val="80000"/>
              </a:lnSpc>
              <a:spcBef>
                <a:spcPct val="20000"/>
              </a:spcBef>
              <a:buFont typeface="Wingdings" pitchFamily="2" charset="2"/>
              <a:buNone/>
            </a:pPr>
            <a:r>
              <a:rPr lang="tr-TR" smtClean="0">
                <a:solidFill>
                  <a:schemeClr val="bg1"/>
                </a:solidFill>
              </a:rPr>
              <a:t>	Makine Emniyeti Yönetmeliği (2006/42/AT)</a:t>
            </a:r>
          </a:p>
          <a:p>
            <a:pPr>
              <a:lnSpc>
                <a:spcPct val="80000"/>
              </a:lnSpc>
              <a:buFont typeface="Wingdings" pitchFamily="2" charset="2"/>
              <a:buNone/>
            </a:pPr>
            <a:r>
              <a:rPr lang="tr-TR" smtClean="0">
                <a:solidFill>
                  <a:schemeClr val="bg1"/>
                </a:solidFill>
              </a:rPr>
              <a:t>	MADDE 5- (1) İmalatçı veya Türkiye’de yerleşik yetkili temsilcisi, makinayı piyasaya arz etmeden ve/veya hizmete almadan önce; </a:t>
            </a:r>
          </a:p>
          <a:p>
            <a:pPr>
              <a:lnSpc>
                <a:spcPct val="80000"/>
              </a:lnSpc>
              <a:buFont typeface="Wingdings" pitchFamily="2" charset="2"/>
              <a:buNone/>
            </a:pPr>
            <a:r>
              <a:rPr lang="tr-TR" smtClean="0">
                <a:solidFill>
                  <a:schemeClr val="bg1"/>
                </a:solidFill>
              </a:rPr>
              <a:t>	a)Ek I’de yer alan ilgili temel sağlık ve güvenlik kurallarının karşılanmasını sağlamak,</a:t>
            </a:r>
          </a:p>
          <a:p>
            <a:pPr>
              <a:lnSpc>
                <a:spcPct val="80000"/>
              </a:lnSpc>
              <a:buFont typeface="Wingdings" pitchFamily="2" charset="2"/>
              <a:buNone/>
            </a:pPr>
            <a:r>
              <a:rPr lang="tr-TR" smtClean="0">
                <a:solidFill>
                  <a:schemeClr val="bg1"/>
                </a:solidFill>
              </a:rPr>
              <a:t>	b) Ek VII Bölüm A’da bahsedilen teknik dosyayı sağlamak,</a:t>
            </a:r>
          </a:p>
          <a:p>
            <a:pPr>
              <a:lnSpc>
                <a:spcPct val="80000"/>
              </a:lnSpc>
              <a:buFont typeface="Wingdings" pitchFamily="2" charset="2"/>
              <a:buNone/>
            </a:pPr>
            <a:r>
              <a:rPr lang="tr-TR" smtClean="0">
                <a:solidFill>
                  <a:schemeClr val="bg1"/>
                </a:solidFill>
              </a:rPr>
              <a:t>	c) Özellikle talimatlar gibi gerekli bilgileri temin etmek,</a:t>
            </a:r>
          </a:p>
          <a:p>
            <a:pPr>
              <a:lnSpc>
                <a:spcPct val="80000"/>
              </a:lnSpc>
              <a:buFont typeface="Wingdings" pitchFamily="2" charset="2"/>
              <a:buNone/>
            </a:pPr>
            <a:r>
              <a:rPr lang="tr-TR" smtClean="0">
                <a:solidFill>
                  <a:schemeClr val="bg1"/>
                </a:solidFill>
              </a:rPr>
              <a:t>	ç) 13 üncü maddede belirtilen uygunluk değerlendirmesi için gerekli işlemleri yerine getirmek,	</a:t>
            </a:r>
          </a:p>
          <a:p>
            <a:pPr>
              <a:lnSpc>
                <a:spcPct val="80000"/>
              </a:lnSpc>
              <a:buFont typeface="Wingdings" pitchFamily="2" charset="2"/>
              <a:buNone/>
            </a:pPr>
            <a:r>
              <a:rPr lang="tr-TR" smtClean="0">
                <a:solidFill>
                  <a:schemeClr val="bg1"/>
                </a:solidFill>
              </a:rPr>
              <a:t>	d) Ek II Kısım 1 Bölüm A’da içeriği verilen AT Uygunluk Beyanını makinaya uygun olarak hazırlamak,</a:t>
            </a:r>
          </a:p>
          <a:p>
            <a:pPr>
              <a:lnSpc>
                <a:spcPct val="80000"/>
              </a:lnSpc>
              <a:buFont typeface="Wingdings" pitchFamily="2" charset="2"/>
              <a:buNone/>
            </a:pPr>
            <a:r>
              <a:rPr lang="tr-TR" smtClean="0">
                <a:solidFill>
                  <a:schemeClr val="bg1"/>
                </a:solidFill>
              </a:rPr>
              <a:t>	e) 16 ncı madde belirtilen hususlara uygun olarak CE uygunluk işaretini iliştirmek zorundadır.</a:t>
            </a: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sldNum" sz="quarter" idx="10"/>
          </p:nvPr>
        </p:nvSpPr>
        <p:spPr>
          <a:noFill/>
        </p:spPr>
        <p:txBody>
          <a:bodyPr/>
          <a:lstStyle/>
          <a:p>
            <a:fld id="{53367516-81BA-49E4-8939-653249B6B61C}" type="slidenum">
              <a:rPr lang="en-GB" smtClean="0"/>
              <a:pPr/>
              <a:t>8</a:t>
            </a:fld>
            <a:endParaRPr lang="en-GB" smtClean="0"/>
          </a:p>
        </p:txBody>
      </p:sp>
      <p:sp>
        <p:nvSpPr>
          <p:cNvPr id="12291"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3. Makinelerin İşaretlenmesi</a:t>
            </a:r>
          </a:p>
        </p:txBody>
      </p:sp>
      <p:sp>
        <p:nvSpPr>
          <p:cNvPr id="12292" name="Rectangle 3"/>
          <p:cNvSpPr>
            <a:spLocks noGrp="1" noChangeArrowheads="1"/>
          </p:cNvSpPr>
          <p:nvPr>
            <p:ph type="body" idx="1"/>
          </p:nvPr>
        </p:nvSpPr>
        <p:spPr>
          <a:xfrm>
            <a:off x="77788" y="762000"/>
            <a:ext cx="9066212" cy="5376863"/>
          </a:xfrm>
          <a:noFill/>
        </p:spPr>
        <p:txBody>
          <a:bodyPr/>
          <a:lstStyle/>
          <a:p>
            <a:pPr>
              <a:lnSpc>
                <a:spcPct val="80000"/>
              </a:lnSpc>
              <a:spcBef>
                <a:spcPct val="20000"/>
              </a:spcBef>
              <a:buFont typeface="Wingdings" pitchFamily="2" charset="2"/>
              <a:buNone/>
            </a:pPr>
            <a:r>
              <a:rPr lang="tr-TR" smtClean="0">
                <a:solidFill>
                  <a:schemeClr val="bg1"/>
                </a:solidFill>
              </a:rPr>
              <a:t>	Bütün makineler, aşağıdaki asgari özellikler göz önünde tutularak, görünür, okunur ve silinemez bir şekilde işaretlenmelidir:</a:t>
            </a:r>
          </a:p>
          <a:p>
            <a:pPr>
              <a:lnSpc>
                <a:spcPct val="80000"/>
              </a:lnSpc>
              <a:spcBef>
                <a:spcPct val="20000"/>
              </a:spcBef>
            </a:pPr>
            <a:r>
              <a:rPr lang="tr-TR" smtClean="0">
                <a:solidFill>
                  <a:schemeClr val="bg1"/>
                </a:solidFill>
              </a:rPr>
              <a:t>İmalatçının ve ilgili olduğunda, yetkili temsilcisinin ticari unvanı ve tam adresi,</a:t>
            </a:r>
          </a:p>
          <a:p>
            <a:pPr>
              <a:lnSpc>
                <a:spcPct val="80000"/>
              </a:lnSpc>
              <a:spcBef>
                <a:spcPct val="20000"/>
              </a:spcBef>
            </a:pPr>
            <a:r>
              <a:rPr lang="tr-TR" smtClean="0">
                <a:solidFill>
                  <a:schemeClr val="bg1"/>
                </a:solidFill>
              </a:rPr>
              <a:t>Makinenin tanımı,</a:t>
            </a:r>
          </a:p>
          <a:p>
            <a:pPr>
              <a:lnSpc>
                <a:spcPct val="80000"/>
              </a:lnSpc>
              <a:spcBef>
                <a:spcPct val="20000"/>
              </a:spcBef>
            </a:pPr>
            <a:r>
              <a:rPr lang="tr-TR" smtClean="0">
                <a:solidFill>
                  <a:schemeClr val="bg1"/>
                </a:solidFill>
              </a:rPr>
              <a:t>CE İşaretlemesi (Ek III)</a:t>
            </a:r>
          </a:p>
          <a:p>
            <a:pPr>
              <a:lnSpc>
                <a:spcPct val="80000"/>
              </a:lnSpc>
              <a:spcBef>
                <a:spcPct val="20000"/>
              </a:spcBef>
            </a:pPr>
            <a:r>
              <a:rPr lang="tr-TR" smtClean="0">
                <a:solidFill>
                  <a:schemeClr val="bg1"/>
                </a:solidFill>
              </a:rPr>
              <a:t>Seri veya tip tanımlaması,</a:t>
            </a:r>
          </a:p>
          <a:p>
            <a:pPr>
              <a:lnSpc>
                <a:spcPct val="80000"/>
              </a:lnSpc>
              <a:spcBef>
                <a:spcPct val="20000"/>
              </a:spcBef>
            </a:pPr>
            <a:r>
              <a:rPr lang="tr-TR" smtClean="0">
                <a:solidFill>
                  <a:schemeClr val="bg1"/>
                </a:solidFill>
              </a:rPr>
              <a:t>Varsa seri numarası,</a:t>
            </a:r>
          </a:p>
          <a:p>
            <a:pPr>
              <a:lnSpc>
                <a:spcPct val="80000"/>
              </a:lnSpc>
              <a:spcBef>
                <a:spcPct val="20000"/>
              </a:spcBef>
            </a:pPr>
            <a:r>
              <a:rPr lang="tr-TR" smtClean="0">
                <a:solidFill>
                  <a:schemeClr val="bg1"/>
                </a:solidFill>
              </a:rPr>
              <a:t>İmalat yılı, yani imalât işleminin tamamlandığı yıl.</a:t>
            </a:r>
          </a:p>
          <a:p>
            <a:pPr>
              <a:lnSpc>
                <a:spcPct val="80000"/>
              </a:lnSpc>
              <a:spcBef>
                <a:spcPct val="20000"/>
              </a:spcBef>
            </a:pPr>
            <a:r>
              <a:rPr lang="tr-TR" smtClean="0">
                <a:solidFill>
                  <a:schemeClr val="bg1"/>
                </a:solidFill>
              </a:rPr>
              <a:t>Makineye CE işareti iliştirilirken tarih öne veya ileriye alınamaz.</a:t>
            </a:r>
          </a:p>
          <a:p>
            <a:pPr>
              <a:lnSpc>
                <a:spcPct val="80000"/>
              </a:lnSpc>
              <a:spcBef>
                <a:spcPct val="20000"/>
              </a:spcBef>
            </a:pPr>
            <a:r>
              <a:rPr lang="tr-TR" smtClean="0">
                <a:solidFill>
                  <a:schemeClr val="bg1"/>
                </a:solidFill>
              </a:rPr>
              <a:t>Bunun yanı sıra, muhtemel patlayıcı ortamlarda kullanılmak üzere tasarımlanmış ve imal edilmiş makinalar buna göre işaretlenmelidir.</a:t>
            </a:r>
          </a:p>
          <a:p>
            <a:pPr>
              <a:lnSpc>
                <a:spcPct val="80000"/>
              </a:lnSpc>
              <a:spcBef>
                <a:spcPct val="20000"/>
              </a:spcBef>
            </a:pPr>
            <a:r>
              <a:rPr lang="tr-TR" smtClean="0">
                <a:solidFill>
                  <a:schemeClr val="bg1"/>
                </a:solidFill>
              </a:rPr>
              <a:t>Makineler, tipi ve güvenli kullanım için esas olan bütün bilgileri de taşımalıdır. </a:t>
            </a:r>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sldNum" sz="quarter" idx="10"/>
          </p:nvPr>
        </p:nvSpPr>
        <p:spPr>
          <a:noFill/>
        </p:spPr>
        <p:txBody>
          <a:bodyPr/>
          <a:lstStyle/>
          <a:p>
            <a:fld id="{407CFCBF-3E92-4EEB-93F9-177FA75F8A0E}" type="slidenum">
              <a:rPr lang="en-GB" smtClean="0"/>
              <a:pPr/>
              <a:t>9</a:t>
            </a:fld>
            <a:endParaRPr lang="en-GB" smtClean="0"/>
          </a:p>
        </p:txBody>
      </p:sp>
      <p:sp>
        <p:nvSpPr>
          <p:cNvPr id="13315" name="Rectangle 2"/>
          <p:cNvSpPr>
            <a:spLocks noGrp="1" noChangeArrowheads="1"/>
          </p:cNvSpPr>
          <p:nvPr>
            <p:ph type="title"/>
          </p:nvPr>
        </p:nvSpPr>
        <p:spPr>
          <a:xfrm>
            <a:off x="77788" y="66675"/>
            <a:ext cx="8045450" cy="582613"/>
          </a:xfrm>
          <a:noFill/>
        </p:spPr>
        <p:txBody>
          <a:bodyPr/>
          <a:lstStyle/>
          <a:p>
            <a:r>
              <a:rPr lang="tr-TR" smtClean="0">
                <a:solidFill>
                  <a:srgbClr val="FF0000"/>
                </a:solidFill>
              </a:rPr>
              <a:t>3. Makinelerin İşaretlenmesi</a:t>
            </a:r>
          </a:p>
        </p:txBody>
      </p:sp>
      <p:sp>
        <p:nvSpPr>
          <p:cNvPr id="13316" name="Rectangle 3"/>
          <p:cNvSpPr>
            <a:spLocks noGrp="1" noChangeArrowheads="1"/>
          </p:cNvSpPr>
          <p:nvPr>
            <p:ph type="body" idx="1"/>
          </p:nvPr>
        </p:nvSpPr>
        <p:spPr>
          <a:xfrm>
            <a:off x="77788" y="804863"/>
            <a:ext cx="8266112" cy="5376862"/>
          </a:xfrm>
          <a:noFill/>
        </p:spPr>
        <p:txBody>
          <a:bodyPr/>
          <a:lstStyle/>
          <a:p>
            <a:pPr>
              <a:lnSpc>
                <a:spcPct val="85000"/>
              </a:lnSpc>
              <a:spcBef>
                <a:spcPct val="20000"/>
              </a:spcBef>
            </a:pPr>
            <a:r>
              <a:rPr lang="tr-TR" dirty="0" smtClean="0">
                <a:solidFill>
                  <a:schemeClr val="bg1"/>
                </a:solidFill>
              </a:rPr>
              <a:t>CE uygunluk işareti aşağıdaki biçimde ‘CE’ baş harflerinden oluşmalıdır: </a:t>
            </a:r>
          </a:p>
          <a:p>
            <a:pPr>
              <a:lnSpc>
                <a:spcPct val="85000"/>
              </a:lnSpc>
              <a:spcBef>
                <a:spcPct val="20000"/>
              </a:spcBef>
            </a:pPr>
            <a:r>
              <a:rPr lang="tr-TR" dirty="0" smtClean="0">
                <a:solidFill>
                  <a:schemeClr val="bg1"/>
                </a:solidFill>
              </a:rPr>
              <a:t>CE uygunluk işareti yandaki resimde gösterilen şekle sadık kalmak şartıyla büyütülür veya küçültülür.</a:t>
            </a:r>
          </a:p>
          <a:p>
            <a:pPr>
              <a:lnSpc>
                <a:spcPct val="85000"/>
              </a:lnSpc>
              <a:spcBef>
                <a:spcPct val="20000"/>
              </a:spcBef>
            </a:pPr>
            <a:r>
              <a:rPr lang="tr-TR" dirty="0" smtClean="0">
                <a:solidFill>
                  <a:schemeClr val="bg1"/>
                </a:solidFill>
              </a:rPr>
              <a:t>CE uygunluk işaretinin çeşitli unsurları, esas olarak aynı düşey ölçüye sahip olmalıdır. Bu ölçü 5 mm’den küçük olmamalıdır. Asgari boyut küçük ölçekli makinalar için değiştirilebilir.</a:t>
            </a:r>
          </a:p>
          <a:p>
            <a:pPr>
              <a:lnSpc>
                <a:spcPct val="85000"/>
              </a:lnSpc>
              <a:spcBef>
                <a:spcPct val="20000"/>
              </a:spcBef>
            </a:pPr>
            <a:r>
              <a:rPr lang="tr-TR" dirty="0" smtClean="0">
                <a:solidFill>
                  <a:schemeClr val="bg1"/>
                </a:solidFill>
              </a:rPr>
              <a:t>CE uygunluk işareti, aynı teknik kullanılarak, imalâtçı veya yetkili temsilcisinin adının hemen yakınına iliştirilmelidir.</a:t>
            </a:r>
          </a:p>
          <a:p>
            <a:pPr>
              <a:lnSpc>
                <a:spcPct val="85000"/>
              </a:lnSpc>
              <a:spcBef>
                <a:spcPct val="20000"/>
              </a:spcBef>
            </a:pPr>
            <a:r>
              <a:rPr lang="tr-TR" dirty="0" smtClean="0">
                <a:solidFill>
                  <a:schemeClr val="bg1"/>
                </a:solidFill>
              </a:rPr>
              <a:t>Bu Yönetmeliğin 13 üncü maddesinin üçüncü fıkrasının (c) bendi ve aynı maddenin dördüncü fıkrasının (b) bendinde belirtilen Tam Kalite Güvence İşlemlerinin uygulandığı durumlarda, CE uygunluk işaretinin yanına Onaylanmış Kuruluşun kimlik numarası yazılmalıdır. </a:t>
            </a:r>
          </a:p>
        </p:txBody>
      </p:sp>
      <p:pic>
        <p:nvPicPr>
          <p:cNvPr id="13317" name="Picture 10" descr="Ce-logo"/>
          <p:cNvPicPr>
            <a:picLocks noChangeAspect="1" noChangeArrowheads="1"/>
          </p:cNvPicPr>
          <p:nvPr/>
        </p:nvPicPr>
        <p:blipFill>
          <a:blip r:embed="rId2"/>
          <a:srcRect/>
          <a:stretch>
            <a:fillRect/>
          </a:stretch>
        </p:blipFill>
        <p:spPr bwMode="auto">
          <a:xfrm>
            <a:off x="7643813" y="3071813"/>
            <a:ext cx="1500187" cy="105092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PAGENUMBER" val="44"/>
</p:tagLst>
</file>

<file path=ppt/theme/theme1.xml><?xml version="1.0" encoding="utf-8"?>
<a:theme xmlns:a="http://schemas.openxmlformats.org/drawingml/2006/main" name="ISS PowerPoint Template 2007">
  <a:themeElements>
    <a:clrScheme name="ISS PowerPoint Template 2007 4">
      <a:dk1>
        <a:srgbClr val="B9D300"/>
      </a:dk1>
      <a:lt1>
        <a:srgbClr val="FFFFFF"/>
      </a:lt1>
      <a:dk2>
        <a:srgbClr val="000000"/>
      </a:dk2>
      <a:lt2>
        <a:srgbClr val="FFFFFF"/>
      </a:lt2>
      <a:accent1>
        <a:srgbClr val="007CB7"/>
      </a:accent1>
      <a:accent2>
        <a:srgbClr val="FF9900"/>
      </a:accent2>
      <a:accent3>
        <a:srgbClr val="AAAAAA"/>
      </a:accent3>
      <a:accent4>
        <a:srgbClr val="DADADA"/>
      </a:accent4>
      <a:accent5>
        <a:srgbClr val="AABFD8"/>
      </a:accent5>
      <a:accent6>
        <a:srgbClr val="E78A00"/>
      </a:accent6>
      <a:hlink>
        <a:srgbClr val="CC0066"/>
      </a:hlink>
      <a:folHlink>
        <a:srgbClr val="969696"/>
      </a:folHlink>
    </a:clrScheme>
    <a:fontScheme name="ISS PowerPoint Template 2007">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3459"/>
        </a:solidFill>
        <a:ln w="9525" cap="flat" cmpd="sng" algn="ctr">
          <a:solidFill>
            <a:srgbClr val="003459"/>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50000"/>
          </a:spcBef>
          <a:spcAft>
            <a:spcPct val="0"/>
          </a:spcAft>
          <a:buClrTx/>
          <a:buSzPct val="75000"/>
          <a:buFont typeface="Wingdings" pitchFamily="2" charset="2"/>
          <a:buNone/>
          <a:tabLst/>
          <a:defRPr kumimoji="0" lang="en-US" sz="1800" b="0" i="0" u="none" strike="noStrike" cap="none" normalizeH="0" baseline="0" smtClean="0">
            <a:ln>
              <a:noFill/>
            </a:ln>
            <a:solidFill>
              <a:srgbClr val="003459"/>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rgbClr val="003459"/>
        </a:solidFill>
        <a:ln w="9525" cap="flat" cmpd="sng" algn="ctr">
          <a:solidFill>
            <a:srgbClr val="003459"/>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50000"/>
          </a:spcBef>
          <a:spcAft>
            <a:spcPct val="0"/>
          </a:spcAft>
          <a:buClrTx/>
          <a:buSzPct val="75000"/>
          <a:buFont typeface="Wingdings" pitchFamily="2" charset="2"/>
          <a:buNone/>
          <a:tabLst/>
          <a:defRPr kumimoji="0" lang="en-US" sz="1800" b="0" i="0" u="none" strike="noStrike" cap="none" normalizeH="0" baseline="0" smtClean="0">
            <a:ln>
              <a:noFill/>
            </a:ln>
            <a:solidFill>
              <a:srgbClr val="003459"/>
            </a:solidFill>
            <a:effectLst/>
            <a:latin typeface="Arial" pitchFamily="34" charset="0"/>
            <a:cs typeface="Arial" pitchFamily="34" charset="0"/>
          </a:defRPr>
        </a:defPPr>
      </a:lstStyle>
    </a:lnDef>
  </a:objectDefaults>
  <a:extraClrSchemeLst>
    <a:extraClrScheme>
      <a:clrScheme name="ISS PowerPoint Template 2007 1">
        <a:dk1>
          <a:srgbClr val="000000"/>
        </a:dk1>
        <a:lt1>
          <a:srgbClr val="FFFFFF"/>
        </a:lt1>
        <a:dk2>
          <a:srgbClr val="000000"/>
        </a:dk2>
        <a:lt2>
          <a:srgbClr val="808080"/>
        </a:lt2>
        <a:accent1>
          <a:srgbClr val="007CB7"/>
        </a:accent1>
        <a:accent2>
          <a:srgbClr val="FF9900"/>
        </a:accent2>
        <a:accent3>
          <a:srgbClr val="FFFFFF"/>
        </a:accent3>
        <a:accent4>
          <a:srgbClr val="000000"/>
        </a:accent4>
        <a:accent5>
          <a:srgbClr val="AABFD8"/>
        </a:accent5>
        <a:accent6>
          <a:srgbClr val="E78A00"/>
        </a:accent6>
        <a:hlink>
          <a:srgbClr val="CC0066"/>
        </a:hlink>
        <a:folHlink>
          <a:srgbClr val="969696"/>
        </a:folHlink>
      </a:clrScheme>
      <a:clrMap bg1="lt1" tx1="dk1" bg2="lt2" tx2="dk2" accent1="accent1" accent2="accent2" accent3="accent3" accent4="accent4" accent5="accent5" accent6="accent6" hlink="hlink" folHlink="folHlink"/>
    </a:extraClrScheme>
    <a:extraClrScheme>
      <a:clrScheme name="ISS PowerPoint Template 2007 2">
        <a:dk1>
          <a:srgbClr val="FFFFFF"/>
        </a:dk1>
        <a:lt1>
          <a:srgbClr val="FFFFFF"/>
        </a:lt1>
        <a:dk2>
          <a:srgbClr val="FFFFFF"/>
        </a:dk2>
        <a:lt2>
          <a:srgbClr val="808080"/>
        </a:lt2>
        <a:accent1>
          <a:srgbClr val="007CB7"/>
        </a:accent1>
        <a:accent2>
          <a:srgbClr val="FF9900"/>
        </a:accent2>
        <a:accent3>
          <a:srgbClr val="FFFFFF"/>
        </a:accent3>
        <a:accent4>
          <a:srgbClr val="DADADA"/>
        </a:accent4>
        <a:accent5>
          <a:srgbClr val="AABFD8"/>
        </a:accent5>
        <a:accent6>
          <a:srgbClr val="E78A00"/>
        </a:accent6>
        <a:hlink>
          <a:srgbClr val="CC0066"/>
        </a:hlink>
        <a:folHlink>
          <a:srgbClr val="969696"/>
        </a:folHlink>
      </a:clrScheme>
      <a:clrMap bg1="lt1" tx1="dk1" bg2="lt2" tx2="dk2" accent1="accent1" accent2="accent2" accent3="accent3" accent4="accent4" accent5="accent5" accent6="accent6" hlink="hlink" folHlink="folHlink"/>
    </a:extraClrScheme>
    <a:extraClrScheme>
      <a:clrScheme name="ISS PowerPoint Template 2007 3">
        <a:dk1>
          <a:srgbClr val="808080"/>
        </a:dk1>
        <a:lt1>
          <a:srgbClr val="FFFFFF"/>
        </a:lt1>
        <a:dk2>
          <a:srgbClr val="000000"/>
        </a:dk2>
        <a:lt2>
          <a:srgbClr val="FFFFFF"/>
        </a:lt2>
        <a:accent1>
          <a:srgbClr val="007CB7"/>
        </a:accent1>
        <a:accent2>
          <a:srgbClr val="FF9900"/>
        </a:accent2>
        <a:accent3>
          <a:srgbClr val="AAAAAA"/>
        </a:accent3>
        <a:accent4>
          <a:srgbClr val="DADADA"/>
        </a:accent4>
        <a:accent5>
          <a:srgbClr val="AABFD8"/>
        </a:accent5>
        <a:accent6>
          <a:srgbClr val="E78A00"/>
        </a:accent6>
        <a:hlink>
          <a:srgbClr val="CC0066"/>
        </a:hlink>
        <a:folHlink>
          <a:srgbClr val="969696"/>
        </a:folHlink>
      </a:clrScheme>
      <a:clrMap bg1="dk2" tx1="lt1" bg2="dk1" tx2="lt2" accent1="accent1" accent2="accent2" accent3="accent3" accent4="accent4" accent5="accent5" accent6="accent6" hlink="hlink" folHlink="folHlink"/>
    </a:extraClrScheme>
    <a:extraClrScheme>
      <a:clrScheme name="ISS PowerPoint Template 2007 4">
        <a:dk1>
          <a:srgbClr val="B9D300"/>
        </a:dk1>
        <a:lt1>
          <a:srgbClr val="FFFFFF"/>
        </a:lt1>
        <a:dk2>
          <a:srgbClr val="000000"/>
        </a:dk2>
        <a:lt2>
          <a:srgbClr val="FFFFFF"/>
        </a:lt2>
        <a:accent1>
          <a:srgbClr val="007CB7"/>
        </a:accent1>
        <a:accent2>
          <a:srgbClr val="FF9900"/>
        </a:accent2>
        <a:accent3>
          <a:srgbClr val="AAAAAA"/>
        </a:accent3>
        <a:accent4>
          <a:srgbClr val="DADADA"/>
        </a:accent4>
        <a:accent5>
          <a:srgbClr val="AABFD8"/>
        </a:accent5>
        <a:accent6>
          <a:srgbClr val="E78A00"/>
        </a:accent6>
        <a:hlink>
          <a:srgbClr val="CC0066"/>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1">
  <a:themeElements>
    <a:clrScheme name="ISS PowerPoint Template 2008_White 4">
      <a:dk1>
        <a:srgbClr val="B9D300"/>
      </a:dk1>
      <a:lt1>
        <a:srgbClr val="FFFFFF"/>
      </a:lt1>
      <a:dk2>
        <a:srgbClr val="000000"/>
      </a:dk2>
      <a:lt2>
        <a:srgbClr val="FFFFFF"/>
      </a:lt2>
      <a:accent1>
        <a:srgbClr val="007CB7"/>
      </a:accent1>
      <a:accent2>
        <a:srgbClr val="FF9900"/>
      </a:accent2>
      <a:accent3>
        <a:srgbClr val="AAAAAA"/>
      </a:accent3>
      <a:accent4>
        <a:srgbClr val="DADADA"/>
      </a:accent4>
      <a:accent5>
        <a:srgbClr val="AABFD8"/>
      </a:accent5>
      <a:accent6>
        <a:srgbClr val="E78A00"/>
      </a:accent6>
      <a:hlink>
        <a:srgbClr val="CC0066"/>
      </a:hlink>
      <a:folHlink>
        <a:srgbClr val="969696"/>
      </a:folHlink>
    </a:clrScheme>
    <a:fontScheme name="ISS PowerPoint Template 2008_White">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3459"/>
        </a:solidFill>
        <a:ln w="9525" cap="flat" cmpd="sng" algn="ctr">
          <a:solidFill>
            <a:srgbClr val="003459"/>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50000"/>
          </a:spcBef>
          <a:spcAft>
            <a:spcPct val="0"/>
          </a:spcAft>
          <a:buClrTx/>
          <a:buSzPct val="75000"/>
          <a:buFont typeface="Wingdings" pitchFamily="2" charset="2"/>
          <a:buNone/>
          <a:tabLst/>
          <a:defRPr kumimoji="0" lang="en-GB" sz="1800" b="0" i="0" u="none" strike="noStrike" cap="none" normalizeH="0" baseline="0" smtClean="0">
            <a:ln>
              <a:noFill/>
            </a:ln>
            <a:solidFill>
              <a:srgbClr val="003459"/>
            </a:solidFill>
            <a:effectLst/>
            <a:latin typeface="Arial" charset="0"/>
            <a:cs typeface="Arial" charset="0"/>
          </a:defRPr>
        </a:defPPr>
      </a:lstStyle>
    </a:spDef>
    <a:lnDef>
      <a:spPr bwMode="auto">
        <a:xfrm>
          <a:off x="0" y="0"/>
          <a:ext cx="1" cy="1"/>
        </a:xfrm>
        <a:custGeom>
          <a:avLst/>
          <a:gdLst/>
          <a:ahLst/>
          <a:cxnLst/>
          <a:rect l="0" t="0" r="0" b="0"/>
          <a:pathLst/>
        </a:custGeom>
        <a:solidFill>
          <a:srgbClr val="003459"/>
        </a:solidFill>
        <a:ln w="9525" cap="flat" cmpd="sng" algn="ctr">
          <a:solidFill>
            <a:srgbClr val="003459"/>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50000"/>
          </a:spcBef>
          <a:spcAft>
            <a:spcPct val="0"/>
          </a:spcAft>
          <a:buClrTx/>
          <a:buSzPct val="75000"/>
          <a:buFont typeface="Wingdings" pitchFamily="2" charset="2"/>
          <a:buNone/>
          <a:tabLst/>
          <a:defRPr kumimoji="0" lang="en-GB" sz="1800" b="0" i="0" u="none" strike="noStrike" cap="none" normalizeH="0" baseline="0" smtClean="0">
            <a:ln>
              <a:noFill/>
            </a:ln>
            <a:solidFill>
              <a:srgbClr val="003459"/>
            </a:solidFill>
            <a:effectLst/>
            <a:latin typeface="Arial" charset="0"/>
            <a:cs typeface="Arial" charset="0"/>
          </a:defRPr>
        </a:defPPr>
      </a:lstStyle>
    </a:lnDef>
  </a:objectDefaults>
  <a:extraClrSchemeLst>
    <a:extraClrScheme>
      <a:clrScheme name="ISS PowerPoint Template 2008_White 1">
        <a:dk1>
          <a:srgbClr val="000000"/>
        </a:dk1>
        <a:lt1>
          <a:srgbClr val="FFFFFF"/>
        </a:lt1>
        <a:dk2>
          <a:srgbClr val="000000"/>
        </a:dk2>
        <a:lt2>
          <a:srgbClr val="808080"/>
        </a:lt2>
        <a:accent1>
          <a:srgbClr val="007CB7"/>
        </a:accent1>
        <a:accent2>
          <a:srgbClr val="FF9900"/>
        </a:accent2>
        <a:accent3>
          <a:srgbClr val="FFFFFF"/>
        </a:accent3>
        <a:accent4>
          <a:srgbClr val="000000"/>
        </a:accent4>
        <a:accent5>
          <a:srgbClr val="AABFD8"/>
        </a:accent5>
        <a:accent6>
          <a:srgbClr val="E78A00"/>
        </a:accent6>
        <a:hlink>
          <a:srgbClr val="CC0066"/>
        </a:hlink>
        <a:folHlink>
          <a:srgbClr val="969696"/>
        </a:folHlink>
      </a:clrScheme>
      <a:clrMap bg1="lt1" tx1="dk1" bg2="lt2" tx2="dk2" accent1="accent1" accent2="accent2" accent3="accent3" accent4="accent4" accent5="accent5" accent6="accent6" hlink="hlink" folHlink="folHlink"/>
    </a:extraClrScheme>
    <a:extraClrScheme>
      <a:clrScheme name="ISS PowerPoint Template 2008_White 2">
        <a:dk1>
          <a:srgbClr val="FFFFFF"/>
        </a:dk1>
        <a:lt1>
          <a:srgbClr val="FFFFFF"/>
        </a:lt1>
        <a:dk2>
          <a:srgbClr val="FFFFFF"/>
        </a:dk2>
        <a:lt2>
          <a:srgbClr val="808080"/>
        </a:lt2>
        <a:accent1>
          <a:srgbClr val="007CB7"/>
        </a:accent1>
        <a:accent2>
          <a:srgbClr val="FF9900"/>
        </a:accent2>
        <a:accent3>
          <a:srgbClr val="FFFFFF"/>
        </a:accent3>
        <a:accent4>
          <a:srgbClr val="DADADA"/>
        </a:accent4>
        <a:accent5>
          <a:srgbClr val="AABFD8"/>
        </a:accent5>
        <a:accent6>
          <a:srgbClr val="E78A00"/>
        </a:accent6>
        <a:hlink>
          <a:srgbClr val="CC0066"/>
        </a:hlink>
        <a:folHlink>
          <a:srgbClr val="969696"/>
        </a:folHlink>
      </a:clrScheme>
      <a:clrMap bg1="lt1" tx1="dk1" bg2="lt2" tx2="dk2" accent1="accent1" accent2="accent2" accent3="accent3" accent4="accent4" accent5="accent5" accent6="accent6" hlink="hlink" folHlink="folHlink"/>
    </a:extraClrScheme>
    <a:extraClrScheme>
      <a:clrScheme name="ISS PowerPoint Template 2008_White 3">
        <a:dk1>
          <a:srgbClr val="808080"/>
        </a:dk1>
        <a:lt1>
          <a:srgbClr val="FFFFFF"/>
        </a:lt1>
        <a:dk2>
          <a:srgbClr val="000000"/>
        </a:dk2>
        <a:lt2>
          <a:srgbClr val="FFFFFF"/>
        </a:lt2>
        <a:accent1>
          <a:srgbClr val="007CB7"/>
        </a:accent1>
        <a:accent2>
          <a:srgbClr val="FF9900"/>
        </a:accent2>
        <a:accent3>
          <a:srgbClr val="AAAAAA"/>
        </a:accent3>
        <a:accent4>
          <a:srgbClr val="DADADA"/>
        </a:accent4>
        <a:accent5>
          <a:srgbClr val="AABFD8"/>
        </a:accent5>
        <a:accent6>
          <a:srgbClr val="E78A00"/>
        </a:accent6>
        <a:hlink>
          <a:srgbClr val="CC0066"/>
        </a:hlink>
        <a:folHlink>
          <a:srgbClr val="969696"/>
        </a:folHlink>
      </a:clrScheme>
      <a:clrMap bg1="dk2" tx1="lt1" bg2="dk1" tx2="lt2" accent1="accent1" accent2="accent2" accent3="accent3" accent4="accent4" accent5="accent5" accent6="accent6" hlink="hlink" folHlink="folHlink"/>
    </a:extraClrScheme>
    <a:extraClrScheme>
      <a:clrScheme name="ISS PowerPoint Template 2008_White 4">
        <a:dk1>
          <a:srgbClr val="B9D300"/>
        </a:dk1>
        <a:lt1>
          <a:srgbClr val="FFFFFF"/>
        </a:lt1>
        <a:dk2>
          <a:srgbClr val="000000"/>
        </a:dk2>
        <a:lt2>
          <a:srgbClr val="FFFFFF"/>
        </a:lt2>
        <a:accent1>
          <a:srgbClr val="007CB7"/>
        </a:accent1>
        <a:accent2>
          <a:srgbClr val="FF9900"/>
        </a:accent2>
        <a:accent3>
          <a:srgbClr val="AAAAAA"/>
        </a:accent3>
        <a:accent4>
          <a:srgbClr val="DADADA"/>
        </a:accent4>
        <a:accent5>
          <a:srgbClr val="AABFD8"/>
        </a:accent5>
        <a:accent6>
          <a:srgbClr val="E78A00"/>
        </a:accent6>
        <a:hlink>
          <a:srgbClr val="CC0066"/>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8089</TotalTime>
  <Words>1552</Words>
  <Application>Microsoft Office PowerPoint</Application>
  <PresentationFormat>Ekran Gösterisi (4:3)</PresentationFormat>
  <Paragraphs>403</Paragraphs>
  <Slides>59</Slides>
  <Notes>1</Notes>
  <HiddenSlides>0</HiddenSlides>
  <MMClips>0</MMClips>
  <ScaleCrop>false</ScaleCrop>
  <HeadingPairs>
    <vt:vector size="6" baseType="variant">
      <vt:variant>
        <vt:lpstr>Kullanılan Yazı Tipleri</vt:lpstr>
      </vt:variant>
      <vt:variant>
        <vt:i4>2</vt:i4>
      </vt:variant>
      <vt:variant>
        <vt:lpstr>Tema</vt:lpstr>
      </vt:variant>
      <vt:variant>
        <vt:i4>2</vt:i4>
      </vt:variant>
      <vt:variant>
        <vt:lpstr>Slayt Başlıkları</vt:lpstr>
      </vt:variant>
      <vt:variant>
        <vt:i4>59</vt:i4>
      </vt:variant>
    </vt:vector>
  </HeadingPairs>
  <TitlesOfParts>
    <vt:vector size="63" baseType="lpstr">
      <vt:lpstr>Arial</vt:lpstr>
      <vt:lpstr>Wingdings</vt:lpstr>
      <vt:lpstr>ISS PowerPoint Template 2007</vt:lpstr>
      <vt:lpstr>Tema1</vt:lpstr>
      <vt:lpstr>PowerPoint Sunusu</vt:lpstr>
      <vt:lpstr>PowerPoint Sunusu</vt:lpstr>
      <vt:lpstr>PowerPoint Sunusu</vt:lpstr>
      <vt:lpstr>Konu Başlıklarımız</vt:lpstr>
      <vt:lpstr>1. İş Ekipmanlarının İmalatçılarının Sorumlulukları</vt:lpstr>
      <vt:lpstr>2. İş Ekipmanlarının Güvenli Kullanımı</vt:lpstr>
      <vt:lpstr>3. Makinelerin İşaretlenmesi</vt:lpstr>
      <vt:lpstr>3. Makinelerin İşaretlenmesi</vt:lpstr>
      <vt:lpstr>3. Makinelerin İşaretlenmesi</vt:lpstr>
      <vt:lpstr>3. Makinelerin İşaretlenmesi</vt:lpstr>
      <vt:lpstr>4. İşletme Talimatları</vt:lpstr>
      <vt:lpstr>TORNA TEZGAHI</vt:lpstr>
      <vt:lpstr>PowerPoint Sunusu</vt:lpstr>
      <vt:lpstr>PRES TEZGAHI</vt:lpstr>
      <vt:lpstr>4. İşletme Talimatları</vt:lpstr>
      <vt:lpstr>TAŞLAMA TEZGAHI</vt:lpstr>
      <vt:lpstr>4. İşletme Talimatları</vt:lpstr>
      <vt:lpstr>4. İşletme Talimatları</vt:lpstr>
      <vt:lpstr>MATKAP TEZGAHI</vt:lpstr>
      <vt:lpstr>4. İşletme Talimatları</vt:lpstr>
      <vt:lpstr>DEMİR TESTERE</vt:lpstr>
      <vt:lpstr>4. İşletme Talimatları</vt:lpstr>
      <vt:lpstr>HADDE TEZGAHI</vt:lpstr>
      <vt:lpstr>4. İşletme Talimatları</vt:lpstr>
      <vt:lpstr>KONKASÖR</vt:lpstr>
      <vt:lpstr>4. İşletme Talimatları</vt:lpstr>
      <vt:lpstr>GİYOTİN MAKAS</vt:lpstr>
      <vt:lpstr>4. İşletme Talimatları</vt:lpstr>
      <vt:lpstr>4. İşletme Talimatları</vt:lpstr>
      <vt:lpstr>ŞERİT TESTERE</vt:lpstr>
      <vt:lpstr>4. İşletme Talimatları</vt:lpstr>
      <vt:lpstr>DAİRE TESTERE</vt:lpstr>
      <vt:lpstr>4. İşletme Talimatları</vt:lpstr>
      <vt:lpstr>5. İş Ekipmanlarında Bulunacak      Asgari Gerekler</vt:lpstr>
      <vt:lpstr>5. İş Ekipmanlarında Bulunacak      Asgari Gerekler</vt:lpstr>
      <vt:lpstr>5. İş Ekipmanlarında Bulunacak      Asgari Gerekler</vt:lpstr>
      <vt:lpstr>5. İş Ekipmanlarında Bulunacak      Asgari Gerekler</vt:lpstr>
      <vt:lpstr>5. İş Ekipmanlarında Bulunacak      Asgari Gerekler</vt:lpstr>
      <vt:lpstr>5. İş Ekipmanlarında Bulunacak      Asgari Gerekler</vt:lpstr>
      <vt:lpstr>5. İş Ekipmanlarında Bulunacak      Asgari Gerekler</vt:lpstr>
      <vt:lpstr>5. İş Ekipmanlarında Bulunacak      Asgari Gerekler</vt:lpstr>
      <vt:lpstr>5. İş Ekipmanlarında Bulunacak      Asgari Gerekler</vt:lpstr>
      <vt:lpstr>5. İş Ekipmanlarında Bulunacak      Asgari Gerekler</vt:lpstr>
      <vt:lpstr>5. İş Ekipmanlarında Bulunacak      Asgari Gerekler</vt:lpstr>
      <vt:lpstr>6. Makine Koruyucuları</vt:lpstr>
      <vt:lpstr>6. Makine Koruyucuları</vt:lpstr>
      <vt:lpstr>6. Makine Koruyucuları</vt:lpstr>
      <vt:lpstr>6. Makine Koruyucuları</vt:lpstr>
      <vt:lpstr>6. Makine Koruyucuları</vt:lpstr>
      <vt:lpstr>6. Makine Koruyucuları</vt:lpstr>
      <vt:lpstr>6. Makine Koruyucuları</vt:lpstr>
      <vt:lpstr>6. Makine Koruyucuları</vt:lpstr>
      <vt:lpstr>6. Makine Koruyucuları</vt:lpstr>
      <vt:lpstr>6. Makine Koruyucuları</vt:lpstr>
      <vt:lpstr>6. Makine Koruyucuları</vt:lpstr>
      <vt:lpstr>6. Makine Koruyucuları</vt:lpstr>
      <vt:lpstr>6. Makine Koruyucuları</vt:lpstr>
      <vt:lpstr>7. İlgili Mevzuat ve Uygulamaları</vt:lpstr>
      <vt:lpstr>       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UPHILL COURT SİTESİ</dc:title>
  <dc:creator>cems</dc:creator>
  <cp:lastModifiedBy>beu</cp:lastModifiedBy>
  <cp:revision>483</cp:revision>
  <dcterms:created xsi:type="dcterms:W3CDTF">2007-06-05T18:46:49Z</dcterms:created>
  <dcterms:modified xsi:type="dcterms:W3CDTF">2020-04-10T12:45:44Z</dcterms:modified>
</cp:coreProperties>
</file>